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7"/>
  </p:notesMasterIdLst>
  <p:sldIdLst>
    <p:sldId id="270" r:id="rId2"/>
    <p:sldId id="256" r:id="rId3"/>
    <p:sldId id="263" r:id="rId4"/>
    <p:sldId id="257" r:id="rId5"/>
    <p:sldId id="264" r:id="rId6"/>
    <p:sldId id="259" r:id="rId7"/>
    <p:sldId id="265" r:id="rId8"/>
    <p:sldId id="260" r:id="rId9"/>
    <p:sldId id="258" r:id="rId10"/>
    <p:sldId id="261" r:id="rId11"/>
    <p:sldId id="266" r:id="rId12"/>
    <p:sldId id="267" r:id="rId13"/>
    <p:sldId id="272" r:id="rId14"/>
    <p:sldId id="273" r:id="rId15"/>
    <p:sldId id="275" r:id="rId16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PUTE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261CDF5-3AB6-450B-AEEE-D1B1ABB642E3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FA5B062-9DFE-49A0-9724-B86DEDAE423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2150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D44AE7-4BE2-419B-B795-08748E010DDD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smtClean="0"/>
          </a:p>
        </p:txBody>
      </p:sp>
      <p:sp>
        <p:nvSpPr>
          <p:cNvPr id="30723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DCA6B0-5672-47FF-8561-8D88440F6182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C19A4-6F67-41DF-8C73-A9CE23821E9A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8030A-79F7-46AB-A583-CDD01782FD43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BBB55-18BC-47E3-B500-9D145FCEBC91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8F9A8-B288-4C50-B4C3-AE58C42B4B3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C0BEC-25D2-44F3-ADC9-36626F8E7E06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950FB-1857-4F09-AA21-D371CD77ADB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0D541-0B0C-48A3-BEFC-178FF1CD6953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C4867-2273-48A6-B1A6-327EAAA8C086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6AC11-B044-4531-85B7-F68D9B28B466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DC2A4-5632-405D-89C6-8EAB5964AA9E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C8515-750C-4734-8780-AD28CA855460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44D37-4C35-41D3-9078-56CEF90DB6B9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4A49-E7E8-44D2-848C-AB0A0F956F4B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F43F8-956F-41D2-B713-F1D6E364A212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587D9-3083-4110-AE13-CC9F88EBDD57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4EEAE-3F0A-4A3D-A800-B9074F0AB4F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BE95C-C49D-4590-9DC6-552DE674BD1B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27AB8-BD30-4E88-9777-88B906CAFEB4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9815B-85DD-416B-ADB5-94B449FE2B36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F7924-2D78-46E0-9970-5DA07BD4CC3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D1925-978B-48D8-AFBF-721093DFD92D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83984-0D63-44F2-B31C-29D59267A77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C12CD-4B8F-4AF1-9834-E692987921ED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38A52-B82F-4264-ADC1-7371C287ADA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EA4F4-1D22-4D42-A7BA-F4C2CE2AD130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5AA3B-DD51-4E89-9244-42D9C36F8CF7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20570-C0CF-40D9-947F-73AFEB6DEB3C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B6817-0466-4EBC-B753-64EB0B9CFD0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279B5-055F-48FE-ADF6-2997E8FFD63F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D0E81-F93E-4B25-A987-98413DEF5825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1E9FC-3127-4C6D-B4E5-3B9DA8CF0D91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C7922-4B3C-44F9-839C-F030B7DBAE4D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5F3CD4-746A-4AFB-8972-801164DF7C08}" type="datetimeFigureOut">
              <a:rPr lang="it-IT"/>
              <a:pPr>
                <a:defRPr/>
              </a:pPr>
              <a:t>24/06/2015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5799F6-A675-4A57-85C0-C9BA51AB4F9C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64" r:id="rId2"/>
    <p:sldLayoutId id="2147483965" r:id="rId3"/>
    <p:sldLayoutId id="2147483966" r:id="rId4"/>
    <p:sldLayoutId id="2147483967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8" r:id="rId11"/>
    <p:sldLayoutId id="2147483973" r:id="rId12"/>
    <p:sldLayoutId id="2147483979" r:id="rId13"/>
    <p:sldLayoutId id="2147483974" r:id="rId14"/>
    <p:sldLayoutId id="2147483975" r:id="rId15"/>
    <p:sldLayoutId id="2147483976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550" y="4365625"/>
            <a:ext cx="8877300" cy="2376488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L’argomento principale del mio lavoro sono i</a:t>
            </a:r>
            <a:r>
              <a:rPr lang="it-IT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it-IT" b="1" cap="small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diritti umani</a:t>
            </a: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 Con il termine diritti umani si indicano i diritti fondamentali della persona umana cioè la possibilità di affermare la propria personalità e di partecipare in modo attivo e responsabile alla vita della comunità.</a:t>
            </a:r>
          </a:p>
          <a:p>
            <a:pPr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Mi interessa questo argomento perché è molto discusso nell’ attualità basti pensare agli episodi di cronaca successi negli ultimi periodi(barconi nel mediterraneo e terrorismo nel mondo). </a:t>
            </a:r>
            <a:r>
              <a:rPr lang="it-IT" dirty="0">
                <a:solidFill>
                  <a:schemeClr val="tx1"/>
                </a:solidFill>
                <a:latin typeface="Comic Sans MS" panose="030F0702030302020204" pitchFamily="66" charset="0"/>
              </a:rPr>
              <a:t>I</a:t>
            </a: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noltre ho scelto questo argomento perché mi piace.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endParaRPr lang="it-IT" sz="2400" dirty="0" smtClean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179511" y="-45225"/>
            <a:ext cx="8683361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4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eestyle Script" panose="030804020302050B0404" pitchFamily="66" charset="0"/>
                <a:cs typeface="+mn-cs"/>
              </a:rPr>
              <a:t>PERCHE’ QUESTA TESINA </a:t>
            </a:r>
            <a:r>
              <a:rPr lang="it-IT" sz="44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Freestyle Script" panose="030804020302050B0404" pitchFamily="66" charset="0"/>
                <a:cs typeface="+mn-cs"/>
              </a:rPr>
              <a:t>?</a:t>
            </a:r>
            <a:endParaRPr lang="it-IT" sz="44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eestyle Script" panose="030804020302050B0404" pitchFamily="66" charset="0"/>
              <a:cs typeface="+mn-cs"/>
            </a:endParaRPr>
          </a:p>
        </p:txBody>
      </p:sp>
      <p:sp>
        <p:nvSpPr>
          <p:cNvPr id="19459" name="CasellaDiTesto 7"/>
          <p:cNvSpPr txBox="1">
            <a:spLocks noChangeArrowheads="1"/>
          </p:cNvSpPr>
          <p:nvPr/>
        </p:nvSpPr>
        <p:spPr bwMode="auto">
          <a:xfrm>
            <a:off x="146050" y="1509713"/>
            <a:ext cx="38020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Trebuchet MS" pitchFamily="34" charset="0"/>
              </a:rPr>
              <a:t>ALUNNO: Sarno Mario</a:t>
            </a:r>
          </a:p>
          <a:p>
            <a:endParaRPr lang="it-IT">
              <a:latin typeface="Trebuchet MS" pitchFamily="34" charset="0"/>
            </a:endParaRPr>
          </a:p>
          <a:p>
            <a:r>
              <a:rPr lang="it-IT">
                <a:latin typeface="Trebuchet MS" pitchFamily="34" charset="0"/>
              </a:rPr>
              <a:t> CLASSE: 3°A</a:t>
            </a:r>
          </a:p>
          <a:p>
            <a:endParaRPr lang="it-IT">
              <a:latin typeface="Trebuchet MS" pitchFamily="34" charset="0"/>
            </a:endParaRPr>
          </a:p>
          <a:p>
            <a:r>
              <a:rPr lang="it-IT">
                <a:latin typeface="Trebuchet MS" pitchFamily="34" charset="0"/>
              </a:rPr>
              <a:t>ANNO: 2014/2015</a:t>
            </a:r>
          </a:p>
          <a:p>
            <a:endParaRPr lang="it-IT">
              <a:latin typeface="Trebuchet MS" pitchFamily="34" charset="0"/>
            </a:endParaRPr>
          </a:p>
          <a:p>
            <a:endParaRPr lang="it-IT">
              <a:latin typeface="Trebuchet MS" pitchFamily="34" charset="0"/>
            </a:endParaRPr>
          </a:p>
        </p:txBody>
      </p:sp>
      <p:pic>
        <p:nvPicPr>
          <p:cNvPr id="19460" name="Immagin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5900" y="762000"/>
            <a:ext cx="5616575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50250" y="76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97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2555875" y="188913"/>
            <a:ext cx="3024188" cy="936625"/>
          </a:xfrm>
        </p:spPr>
        <p:txBody>
          <a:bodyPr/>
          <a:lstStyle/>
          <a:p>
            <a:pPr algn="ctr"/>
            <a:r>
              <a:rPr lang="it-IT" sz="6000" b="1" smtClean="0">
                <a:latin typeface="Freestyle Script" pitchFamily="66" charset="0"/>
              </a:rPr>
              <a:t>storia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04788" y="1225550"/>
            <a:ext cx="8928100" cy="5632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cap="small" dirty="0">
                <a:latin typeface="Comic Sans MS" panose="030F0702030302020204" pitchFamily="66" charset="0"/>
                <a:cs typeface="+mn-cs"/>
              </a:rPr>
              <a:t>L’Afghanistan e l'antichità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In Afghanistan passarono molti popoli il più importanti per l’Afghanistan furono persiani e arabi. Gli arabi portarono in Afghanistan l'islam.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cap="small" dirty="0">
                <a:latin typeface="Comic Sans MS" panose="030F0702030302020204" pitchFamily="66" charset="0"/>
                <a:cs typeface="+mn-cs"/>
              </a:rPr>
              <a:t>Nell'ottocento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Nell’ottocento sia russi che inglesi cercarono di occupare l’</a:t>
            </a:r>
            <a:r>
              <a:rPr lang="it-IT" dirty="0" err="1">
                <a:latin typeface="Comic Sans MS" panose="030F0702030302020204" pitchFamily="66" charset="0"/>
                <a:cs typeface="+mn-cs"/>
              </a:rPr>
              <a:t>Afganistan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. 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N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ell’ottocento ci furono due guerre 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A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nglo - 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A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fgane. Gli inglesi riuscirono a controllare la politica afgana fino al 1919.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cap="small" dirty="0">
              <a:latin typeface="Comic Sans MS" panose="030F0702030302020204" pitchFamily="66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cap="small" dirty="0">
                <a:latin typeface="Comic Sans MS" panose="030F0702030302020204" pitchFamily="66" charset="0"/>
                <a:cs typeface="+mn-cs"/>
              </a:rPr>
              <a:t>La monarchia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Il re </a:t>
            </a:r>
            <a:r>
              <a:rPr lang="it-IT" dirty="0" err="1">
                <a:latin typeface="Comic Sans MS" panose="030F0702030302020204" pitchFamily="66" charset="0"/>
                <a:cs typeface="+mn-cs"/>
              </a:rPr>
              <a:t>Amanullak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 fece alcune riforme per modernizzare il paese . Scontentò i capi delle tribù nel 1929 organizzarono contro il re un colpo di stato. La monarchia duro fino al 1973 quando ci fu un altro colpo di stato e fu programmata la repubblica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latin typeface="Comic Sans MS" panose="030F0702030302020204" pitchFamily="66" charset="0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latin typeface="Comic Sans MS" panose="030F0702030302020204" pitchFamily="66" charset="0"/>
                <a:cs typeface="+mn-cs"/>
              </a:rPr>
              <a:t>LA REPUBBLICA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Anche i governi repubblicani non riuscirono a favorire lo sviluppo del paese. Nel 1978 un altro colpo di stato sostenuto dall’URSS portò alla nascita di una nuova repubblica.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latin typeface="Comic Sans MS" panose="030F0702030302020204" pitchFamily="66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CasellaDiTesto 3"/>
          <p:cNvSpPr txBox="1">
            <a:spLocks noChangeArrowheads="1"/>
          </p:cNvSpPr>
          <p:nvPr/>
        </p:nvSpPr>
        <p:spPr bwMode="auto">
          <a:xfrm>
            <a:off x="179388" y="1052513"/>
            <a:ext cx="8785225" cy="469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omic Sans MS" pitchFamily="66" charset="0"/>
              </a:rPr>
              <a:t>L’INVASIONE SOVIETICA (1979 – 1989)</a:t>
            </a:r>
          </a:p>
          <a:p>
            <a:pPr algn="just"/>
            <a:endParaRPr lang="it-IT">
              <a:latin typeface="Comic Sans MS" pitchFamily="66" charset="0"/>
            </a:endParaRPr>
          </a:p>
          <a:p>
            <a:pPr algn="just"/>
            <a:r>
              <a:rPr lang="it-IT">
                <a:latin typeface="Comic Sans MS" pitchFamily="66" charset="0"/>
              </a:rPr>
              <a:t>I sovietici invasero l’Afghanistan nel 1979 e vi rimase per dieci anni fini al 1986. Ai sovietici si opposero con grande coraggi i mujaheddie, guerrieri afgani comandati dai capi tribali chiamati i «signori della guerra», i guerrieri erano sostenuti e aiutati dall’USA che erano i rivali dell’URSS.</a:t>
            </a:r>
          </a:p>
          <a:p>
            <a:pPr algn="just"/>
            <a:endParaRPr lang="it-IT">
              <a:latin typeface="Comic Sans MS" pitchFamily="66" charset="0"/>
            </a:endParaRPr>
          </a:p>
          <a:p>
            <a:pPr algn="just"/>
            <a:r>
              <a:rPr lang="it-IT">
                <a:latin typeface="Comic Sans MS" pitchFamily="66" charset="0"/>
              </a:rPr>
              <a:t>I TALEBANI</a:t>
            </a:r>
          </a:p>
          <a:p>
            <a:pPr algn="just"/>
            <a:endParaRPr lang="it-IT">
              <a:latin typeface="Comic Sans MS" pitchFamily="66" charset="0"/>
            </a:endParaRPr>
          </a:p>
          <a:p>
            <a:pPr algn="just"/>
            <a:r>
              <a:rPr lang="it-IT">
                <a:latin typeface="Comic Sans MS" pitchFamily="66" charset="0"/>
              </a:rPr>
              <a:t>Fra i guerriglieri afgani c’era il gruppo dei talebani. Essi erano studenti delle scuole coraniche del Pakistan. I talebani presero il potere nel 1996. Essi imposero a tutti gli afgani una società completamente regolata dalla shari’a, la legge islamica.</a:t>
            </a:r>
          </a:p>
          <a:p>
            <a:pPr algn="just"/>
            <a:endParaRPr lang="it-IT" sz="1700">
              <a:latin typeface="Comic Sans MS" pitchFamily="66" charset="0"/>
            </a:endParaRPr>
          </a:p>
          <a:p>
            <a:endParaRPr lang="it-IT" sz="1600">
              <a:latin typeface="Trebuchet MS" pitchFamily="34" charset="0"/>
            </a:endParaRPr>
          </a:p>
          <a:p>
            <a:endParaRPr lang="it-IT" sz="1600">
              <a:latin typeface="Trebuchet MS" pitchFamily="34" charset="0"/>
            </a:endParaRPr>
          </a:p>
          <a:p>
            <a:endParaRPr lang="it-IT" sz="1600">
              <a:latin typeface="Trebuchet MS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611188" y="4052888"/>
            <a:ext cx="842486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omic Sans MS" pitchFamily="66" charset="0"/>
              </a:rPr>
              <a:t>8 ANNI DOPO</a:t>
            </a:r>
          </a:p>
          <a:p>
            <a:pPr algn="just"/>
            <a:endParaRPr lang="it-IT">
              <a:latin typeface="Comic Sans MS" pitchFamily="66" charset="0"/>
            </a:endParaRPr>
          </a:p>
          <a:p>
            <a:pPr algn="just"/>
            <a:r>
              <a:rPr lang="it-IT">
                <a:latin typeface="Comic Sans MS" pitchFamily="66" charset="0"/>
              </a:rPr>
              <a:t>Nel 2009 il capo del governo era un uomo gradito agli americani, Hamion Karzai. L’Afaghanistan si trovava in condizioni disastrose. Sia i militari degli Stati Uniti sia quelli degli altri paesi che parteciparono alla missione dell’ O.N.U. erano ancora in Afghanistan. Molti soldati, anche italiani, erano morti per attentati terroristici e attacchi dei guerriglieri.</a:t>
            </a:r>
          </a:p>
          <a:p>
            <a:pPr algn="just"/>
            <a:r>
              <a:rPr lang="it-IT">
                <a:latin typeface="Comic Sans MS" pitchFamily="66" charset="0"/>
              </a:rPr>
              <a:t>Bin Laden non era ancora stato catturato e i talebani si stavano riorganizzando.</a:t>
            </a:r>
          </a:p>
        </p:txBody>
      </p:sp>
      <p:sp>
        <p:nvSpPr>
          <p:cNvPr id="32770" name="Rettangolo 1"/>
          <p:cNvSpPr>
            <a:spLocks noChangeArrowheads="1"/>
          </p:cNvSpPr>
          <p:nvPr/>
        </p:nvSpPr>
        <p:spPr bwMode="auto">
          <a:xfrm>
            <a:off x="611188" y="188913"/>
            <a:ext cx="78851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omic Sans MS" pitchFamily="66" charset="0"/>
              </a:rPr>
              <a:t>GLI USA IN AFGANISTAN- la missione di pace dell’O.N.U.</a:t>
            </a:r>
          </a:p>
          <a:p>
            <a:pPr algn="just"/>
            <a:endParaRPr lang="it-IT">
              <a:latin typeface="Comic Sans MS" pitchFamily="66" charset="0"/>
            </a:endParaRPr>
          </a:p>
          <a:p>
            <a:pPr algn="just"/>
            <a:r>
              <a:rPr lang="it-IT">
                <a:latin typeface="Comic Sans MS" pitchFamily="66" charset="0"/>
              </a:rPr>
              <a:t>L’11 settembre 2001 l’organizzazione terroristica Al-Qa’da mise in atto gravissimi attentati in diverse parti degli Stati Uniti. A New York due aerei colpirono due grattacieli famosi col nome di torri gemelle.</a:t>
            </a:r>
          </a:p>
          <a:p>
            <a:pPr algn="just"/>
            <a:r>
              <a:rPr lang="it-IT">
                <a:latin typeface="Comic Sans MS" pitchFamily="66" charset="0"/>
              </a:rPr>
              <a:t>Il capo di Al-Qa’ida, Bin Laden, si rifugiò in Afghanistan. I talebani rifiutarono d consegnare Bin Laden agli Stati Uniti. Il presidente americano George Bush ordinò l0intervento militare contro l’Afghanistan. I talebani presero il potere , ma migliaia d afgani morirono sotto i bombardamenti.</a:t>
            </a:r>
          </a:p>
          <a:p>
            <a:pPr algn="just"/>
            <a:r>
              <a:rPr lang="it-IT">
                <a:latin typeface="Comic Sans MS" pitchFamily="66" charset="0"/>
              </a:rPr>
              <a:t>L’O.N.U. organizzò una missione di pace per aiutare la popolazione. A questa missione parteciparono soldati  di molte nazioni, fra cui l'Italia.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olo 1"/>
          <p:cNvSpPr>
            <a:spLocks noGrp="1"/>
          </p:cNvSpPr>
          <p:nvPr>
            <p:ph type="title"/>
          </p:nvPr>
        </p:nvSpPr>
        <p:spPr>
          <a:xfrm>
            <a:off x="1619250" y="-171450"/>
            <a:ext cx="6554788" cy="1524000"/>
          </a:xfrm>
        </p:spPr>
        <p:txBody>
          <a:bodyPr/>
          <a:lstStyle/>
          <a:p>
            <a:r>
              <a:rPr lang="it-IT" sz="7200" smtClean="0">
                <a:latin typeface="Freestyle Script" pitchFamily="66" charset="0"/>
              </a:rPr>
              <a:t>tecnologia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74688" y="1628775"/>
            <a:ext cx="5329237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PETROLIO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latin typeface="+mn-lt"/>
                <a:cs typeface="+mn-cs"/>
              </a:rPr>
              <a:t>Il petrolio è un liquido oleoso e denso, il colore è nero con riflessi azzurro verdastri . Si trova negli  strati profondi della crosta. Il petrolio  è la più importante risorsa energetica mondiale ,è la materia prima di base per l’industria petrolchimica. Il petrolio è  formato da una miscela di idrocarburi. Gli idrocarburi sono composti chimici formati da idrogeno e carbonio. Il petrolio è il risultato di lunghi processi chimici e fisici che hanno portato alla formazione del petrolio.</a:t>
            </a:r>
          </a:p>
        </p:txBody>
      </p:sp>
      <p:pic>
        <p:nvPicPr>
          <p:cNvPr id="33795" name="Immagin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5200" y="0"/>
            <a:ext cx="3121025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olo 1"/>
          <p:cNvSpPr>
            <a:spLocks noGrp="1"/>
          </p:cNvSpPr>
          <p:nvPr>
            <p:ph type="title"/>
          </p:nvPr>
        </p:nvSpPr>
        <p:spPr>
          <a:xfrm>
            <a:off x="539750" y="163513"/>
            <a:ext cx="2303463" cy="1524000"/>
          </a:xfrm>
        </p:spPr>
        <p:txBody>
          <a:bodyPr/>
          <a:lstStyle/>
          <a:p>
            <a:pPr algn="ctr"/>
            <a:r>
              <a:rPr lang="it-IT" sz="5400" smtClean="0">
                <a:latin typeface="Freestyle Script" pitchFamily="66" charset="0"/>
              </a:rPr>
              <a:t>inglese</a:t>
            </a:r>
          </a:p>
        </p:txBody>
      </p:sp>
      <p:sp>
        <p:nvSpPr>
          <p:cNvPr id="34818" name="Segnaposto contenuto 2"/>
          <p:cNvSpPr>
            <a:spLocks noGrp="1"/>
          </p:cNvSpPr>
          <p:nvPr>
            <p:ph idx="1"/>
          </p:nvPr>
        </p:nvSpPr>
        <p:spPr>
          <a:xfrm>
            <a:off x="395288" y="4437063"/>
            <a:ext cx="8497887" cy="2087562"/>
          </a:xfrm>
        </p:spPr>
        <p:txBody>
          <a:bodyPr/>
          <a:lstStyle/>
          <a:p>
            <a:pPr marL="0" indent="0" algn="just">
              <a:buFont typeface="Wingdings 3" pitchFamily="18" charset="2"/>
              <a:buNone/>
            </a:pPr>
            <a:r>
              <a:rPr lang="en-US" smtClean="0">
                <a:solidFill>
                  <a:schemeClr val="tx1"/>
                </a:solidFill>
              </a:rPr>
              <a:t>My name is Mario sarno, I have fourteen, my hair is brown and my eyes is brown , I have the glasses and are 1,75m high. I like sports and I always wear shoes and suit. I like to cook and eat, and next year I will go to a school for chefs, I love eating pizza and pasta. During the weekends I go out often with friends, take a walk and then we go for a pizza. My family formed by me, my father Massimo who is forty years old and my mother Michelina who has thirty-six.</a:t>
            </a:r>
            <a:endParaRPr lang="it-IT" smtClean="0">
              <a:solidFill>
                <a:schemeClr val="tx1"/>
              </a:solidFill>
            </a:endParaRPr>
          </a:p>
        </p:txBody>
      </p:sp>
      <p:pic>
        <p:nvPicPr>
          <p:cNvPr id="34819" name="Immagin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71665">
            <a:off x="4494213" y="565150"/>
            <a:ext cx="3779837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olo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2771775" cy="1008062"/>
          </a:xfrm>
        </p:spPr>
        <p:txBody>
          <a:bodyPr/>
          <a:lstStyle/>
          <a:p>
            <a:pPr algn="ctr"/>
            <a:r>
              <a:rPr lang="it-IT" sz="6000" smtClean="0">
                <a:latin typeface="Freestyle Script" pitchFamily="66" charset="0"/>
              </a:rPr>
              <a:t>scienze</a:t>
            </a:r>
          </a:p>
        </p:txBody>
      </p:sp>
      <p:sp>
        <p:nvSpPr>
          <p:cNvPr id="35842" name="CasellaDiTesto 3"/>
          <p:cNvSpPr txBox="1">
            <a:spLocks noChangeArrowheads="1"/>
          </p:cNvSpPr>
          <p:nvPr/>
        </p:nvSpPr>
        <p:spPr bwMode="auto">
          <a:xfrm>
            <a:off x="131763" y="2781300"/>
            <a:ext cx="88328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Trebuchet MS" pitchFamily="34" charset="0"/>
              </a:rPr>
              <a:t>La salute è il bene più prezioso che l’uomo ha e dobbiamo imparare a difenderlo fin da giovanissimi. Non bisogna pensare che ci sarà sempre tempo per preoccuparsi delle malattie e dei danni che ne conseguono: spesso molte malattie possono essere prevenute o addirittura ostacolate se conosciamo bene il nostro corpo e tutte le difese che possiamo attivare per evitarle. Difendere la nostra salute non è solo un nostro diritto ma anche un preciso dovere: la salute , infatti è </a:t>
            </a:r>
            <a:r>
              <a:rPr lang="it-IT" b="1" i="1" u="sng">
                <a:latin typeface="Trebuchet MS" pitchFamily="34" charset="0"/>
              </a:rPr>
              <a:t>uno stato di benessere fisico </a:t>
            </a:r>
            <a:r>
              <a:rPr lang="it-IT" b="1" u="sng">
                <a:latin typeface="Trebuchet MS" pitchFamily="34" charset="0"/>
              </a:rPr>
              <a:t>, mentale e sociale e rappresenta uno dei diritti fondamentali di ogni essere umano </a:t>
            </a:r>
            <a:r>
              <a:rPr lang="it-IT">
                <a:latin typeface="Trebuchet MS" pitchFamily="34" charset="0"/>
              </a:rPr>
              <a:t>secondo quanto sancito dall’Organizzazione Mondiale della Sanità (OMS),  ma è anche un dovere cui siamo tenuti come cittadini. Anche la dichiarazione universale dei diritti umani afferma che ogni individuo ha diritto a un tenore di vita  sufficiente a garantire la salute e il benessere proprio e della sua famiglia.(art.25) lo stato si prende cura di ogni singolo cittadino attraverso il sistema sanitario nazionale (</a:t>
            </a:r>
            <a:r>
              <a:rPr lang="it-IT" b="1">
                <a:latin typeface="Trebuchet MS" pitchFamily="34" charset="0"/>
              </a:rPr>
              <a:t>S.S.N);</a:t>
            </a:r>
            <a:r>
              <a:rPr lang="it-IT">
                <a:latin typeface="Trebuchet MS" pitchFamily="34" charset="0"/>
              </a:rPr>
              <a:t> sistema creato nel 1978.  </a:t>
            </a:r>
          </a:p>
        </p:txBody>
      </p:sp>
      <p:pic>
        <p:nvPicPr>
          <p:cNvPr id="35843" name="Immagin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476250"/>
            <a:ext cx="479107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3175"/>
            <a:ext cx="9144000" cy="992188"/>
          </a:xfrm>
        </p:spPr>
        <p:txBody>
          <a:bodyPr/>
          <a:lstStyle/>
          <a:p>
            <a:pPr algn="ctr"/>
            <a:r>
              <a:rPr lang="it-IT" b="1" smtClean="0">
                <a:solidFill>
                  <a:schemeClr val="bg2"/>
                </a:solidFill>
                <a:latin typeface="Freestyle Script" pitchFamily="66" charset="0"/>
              </a:rPr>
              <a:t>I diritti umani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7088" y="3789363"/>
            <a:ext cx="8208962" cy="2519362"/>
          </a:xfrm>
        </p:spPr>
        <p:txBody>
          <a:bodyPr/>
          <a:lstStyle/>
          <a:p>
            <a:pPr algn="just"/>
            <a:r>
              <a:rPr lang="it-IT" sz="2400" smtClean="0">
                <a:solidFill>
                  <a:schemeClr val="tx1"/>
                </a:solidFill>
                <a:latin typeface="Comic Sans MS" pitchFamily="66" charset="0"/>
                <a:ea typeface="Cambria Math" pitchFamily="18" charset="0"/>
                <a:cs typeface="Cambria Math" pitchFamily="18" charset="0"/>
              </a:rPr>
              <a:t>L’ educazione ai diritti umani è molto più di lezioni</a:t>
            </a:r>
          </a:p>
          <a:p>
            <a:pPr algn="just"/>
            <a:r>
              <a:rPr lang="it-IT" sz="2400" smtClean="0">
                <a:solidFill>
                  <a:schemeClr val="tx1"/>
                </a:solidFill>
                <a:latin typeface="Comic Sans MS" pitchFamily="66" charset="0"/>
                <a:ea typeface="Cambria Math" pitchFamily="18" charset="0"/>
                <a:cs typeface="Cambria Math" pitchFamily="18" charset="0"/>
              </a:rPr>
              <a:t>scolastiche o di una giornata a tema; è un processo</a:t>
            </a:r>
          </a:p>
          <a:p>
            <a:pPr algn="just"/>
            <a:r>
              <a:rPr lang="it-IT" sz="2400" smtClean="0">
                <a:solidFill>
                  <a:schemeClr val="tx1"/>
                </a:solidFill>
                <a:latin typeface="Comic Sans MS" pitchFamily="66" charset="0"/>
                <a:ea typeface="Cambria Math" pitchFamily="18" charset="0"/>
                <a:cs typeface="Cambria Math" pitchFamily="18" charset="0"/>
              </a:rPr>
              <a:t>per equipaggiare le persone con gli strumenti</a:t>
            </a:r>
          </a:p>
          <a:p>
            <a:pPr algn="just"/>
            <a:r>
              <a:rPr lang="it-IT" sz="2400" smtClean="0">
                <a:solidFill>
                  <a:schemeClr val="tx1"/>
                </a:solidFill>
                <a:latin typeface="Comic Sans MS" pitchFamily="66" charset="0"/>
                <a:ea typeface="Cambria Math" pitchFamily="18" charset="0"/>
                <a:cs typeface="Cambria Math" pitchFamily="18" charset="0"/>
              </a:rPr>
              <a:t>necessari per vivere le loro vite in sicurezza e</a:t>
            </a:r>
          </a:p>
          <a:p>
            <a:pPr algn="just"/>
            <a:r>
              <a:rPr lang="it-IT" sz="2400" smtClean="0">
                <a:solidFill>
                  <a:schemeClr val="tx1"/>
                </a:solidFill>
                <a:latin typeface="Comic Sans MS" pitchFamily="66" charset="0"/>
                <a:ea typeface="Cambria Math" pitchFamily="18" charset="0"/>
                <a:cs typeface="Cambria Math" pitchFamily="18" charset="0"/>
              </a:rPr>
              <a:t>dignità.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89125" y="1127125"/>
            <a:ext cx="536575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e 1"/>
          <p:cNvSpPr/>
          <p:nvPr/>
        </p:nvSpPr>
        <p:spPr>
          <a:xfrm rot="10800000">
            <a:off x="2655888" y="2708275"/>
            <a:ext cx="3024187" cy="1366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2530" name="CasellaDiTesto 4"/>
          <p:cNvSpPr txBox="1">
            <a:spLocks noChangeArrowheads="1"/>
          </p:cNvSpPr>
          <p:nvPr/>
        </p:nvSpPr>
        <p:spPr bwMode="auto">
          <a:xfrm>
            <a:off x="2857500" y="3101975"/>
            <a:ext cx="26193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>
                <a:latin typeface="Freestyle Script" pitchFamily="66" charset="0"/>
              </a:rPr>
              <a:t>I DIRITTI UMANI</a:t>
            </a:r>
          </a:p>
        </p:txBody>
      </p:sp>
      <p:cxnSp>
        <p:nvCxnSpPr>
          <p:cNvPr id="12" name="Connettore 2 11"/>
          <p:cNvCxnSpPr/>
          <p:nvPr/>
        </p:nvCxnSpPr>
        <p:spPr>
          <a:xfrm flipV="1">
            <a:off x="5208588" y="2254250"/>
            <a:ext cx="471487" cy="641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>
            <a:stCxn id="2" idx="2"/>
            <a:endCxn id="13" idx="1"/>
          </p:cNvCxnSpPr>
          <p:nvPr/>
        </p:nvCxnSpPr>
        <p:spPr>
          <a:xfrm flipV="1">
            <a:off x="5680075" y="3228975"/>
            <a:ext cx="938213" cy="1619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>
            <a:spLocks noChangeArrowheads="1"/>
          </p:cNvSpPr>
          <p:nvPr/>
        </p:nvSpPr>
        <p:spPr bwMode="auto">
          <a:xfrm>
            <a:off x="3492500" y="352425"/>
            <a:ext cx="230346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600" b="1">
                <a:latin typeface="Comic Sans MS" pitchFamily="66" charset="0"/>
              </a:rPr>
              <a:t>ITALIANO:</a:t>
            </a:r>
          </a:p>
          <a:p>
            <a:pPr algn="just"/>
            <a:r>
              <a:rPr lang="it-IT" sz="1600">
                <a:latin typeface="Comic Sans MS" pitchFamily="66" charset="0"/>
              </a:rPr>
              <a:t>Storia di Icqual di  Francesco d’Adamo</a:t>
            </a:r>
          </a:p>
          <a:p>
            <a:endParaRPr lang="it-IT" sz="1600">
              <a:latin typeface="Trebuchet MS" pitchFamily="34" charset="0"/>
            </a:endParaRPr>
          </a:p>
          <a:p>
            <a:endParaRPr lang="it-IT">
              <a:latin typeface="Trebuchet MS" pitchFamily="34" charset="0"/>
            </a:endParaRPr>
          </a:p>
        </p:txBody>
      </p:sp>
      <p:sp>
        <p:nvSpPr>
          <p:cNvPr id="11" name="CasellaDiTesto 10"/>
          <p:cNvSpPr txBox="1">
            <a:spLocks noChangeArrowheads="1"/>
          </p:cNvSpPr>
          <p:nvPr/>
        </p:nvSpPr>
        <p:spPr bwMode="auto">
          <a:xfrm>
            <a:off x="5680075" y="1671638"/>
            <a:ext cx="17002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Comic Sans MS" pitchFamily="66" charset="0"/>
              </a:rPr>
              <a:t>STORIA:</a:t>
            </a:r>
          </a:p>
          <a:p>
            <a:pPr algn="just"/>
            <a:r>
              <a:rPr lang="it-IT">
                <a:latin typeface="Comic Sans MS" pitchFamily="66" charset="0"/>
              </a:rPr>
              <a:t>Afghanistan</a:t>
            </a: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6618288" y="2906713"/>
            <a:ext cx="21304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Comic Sans MS" pitchFamily="66" charset="0"/>
              </a:rPr>
              <a:t>GEOGRAFIA:</a:t>
            </a:r>
            <a:r>
              <a:rPr lang="it-IT">
                <a:latin typeface="Comic Sans MS" pitchFamily="66" charset="0"/>
              </a:rPr>
              <a:t> </a:t>
            </a:r>
          </a:p>
          <a:p>
            <a:pPr algn="just"/>
            <a:r>
              <a:rPr lang="it-IT">
                <a:latin typeface="Comic Sans MS" pitchFamily="66" charset="0"/>
              </a:rPr>
              <a:t>Storia dell'ONU</a:t>
            </a:r>
          </a:p>
        </p:txBody>
      </p:sp>
      <p:cxnSp>
        <p:nvCxnSpPr>
          <p:cNvPr id="25" name="Connettore 2 24"/>
          <p:cNvCxnSpPr/>
          <p:nvPr/>
        </p:nvCxnSpPr>
        <p:spPr>
          <a:xfrm flipH="1" flipV="1">
            <a:off x="2209800" y="3203575"/>
            <a:ext cx="631825" cy="38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>
            <a:spLocks noChangeArrowheads="1"/>
          </p:cNvSpPr>
          <p:nvPr/>
        </p:nvSpPr>
        <p:spPr bwMode="auto">
          <a:xfrm>
            <a:off x="1008063" y="4886325"/>
            <a:ext cx="14779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Trebuchet MS" pitchFamily="34" charset="0"/>
              </a:rPr>
              <a:t>ARTE:</a:t>
            </a:r>
          </a:p>
          <a:p>
            <a:pPr algn="just"/>
            <a:r>
              <a:rPr lang="it-IT">
                <a:latin typeface="Comic Sans MS" pitchFamily="66" charset="0"/>
              </a:rPr>
              <a:t>Buddha di Bamiyan</a:t>
            </a:r>
          </a:p>
        </p:txBody>
      </p:sp>
      <p:sp>
        <p:nvSpPr>
          <p:cNvPr id="10" name="CasellaDiTesto 9"/>
          <p:cNvSpPr txBox="1">
            <a:spLocks noChangeArrowheads="1"/>
          </p:cNvSpPr>
          <p:nvPr/>
        </p:nvSpPr>
        <p:spPr bwMode="auto">
          <a:xfrm>
            <a:off x="90488" y="2763838"/>
            <a:ext cx="2560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Trebuchet MS" pitchFamily="34" charset="0"/>
              </a:rPr>
              <a:t>SCIENZE:</a:t>
            </a:r>
          </a:p>
          <a:p>
            <a:pPr algn="just"/>
            <a:r>
              <a:rPr lang="it-IT">
                <a:latin typeface="Comic Sans MS" pitchFamily="66" charset="0"/>
              </a:rPr>
              <a:t>Il diritto alla salute</a:t>
            </a:r>
          </a:p>
        </p:txBody>
      </p:sp>
      <p:cxnSp>
        <p:nvCxnSpPr>
          <p:cNvPr id="32" name="Connettore 2 31"/>
          <p:cNvCxnSpPr/>
          <p:nvPr/>
        </p:nvCxnSpPr>
        <p:spPr>
          <a:xfrm flipH="1">
            <a:off x="1997075" y="3870325"/>
            <a:ext cx="1460500" cy="10699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2 35"/>
          <p:cNvCxnSpPr/>
          <p:nvPr/>
        </p:nvCxnSpPr>
        <p:spPr>
          <a:xfrm flipH="1" flipV="1">
            <a:off x="1997075" y="1604963"/>
            <a:ext cx="1076325" cy="13176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>
            <a:spLocks noChangeArrowheads="1"/>
          </p:cNvSpPr>
          <p:nvPr/>
        </p:nvSpPr>
        <p:spPr bwMode="auto">
          <a:xfrm>
            <a:off x="823913" y="654050"/>
            <a:ext cx="20177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Trebuchet MS" pitchFamily="34" charset="0"/>
              </a:rPr>
              <a:t>FRANCESE:</a:t>
            </a:r>
          </a:p>
          <a:p>
            <a:pPr algn="just"/>
            <a:r>
              <a:rPr lang="it-IT">
                <a:latin typeface="Comic Sans MS" pitchFamily="66" charset="0"/>
              </a:rPr>
              <a:t>Presentazione di me stesso</a:t>
            </a:r>
          </a:p>
        </p:txBody>
      </p:sp>
      <p:cxnSp>
        <p:nvCxnSpPr>
          <p:cNvPr id="4" name="Connettore 2 3"/>
          <p:cNvCxnSpPr/>
          <p:nvPr/>
        </p:nvCxnSpPr>
        <p:spPr>
          <a:xfrm flipV="1">
            <a:off x="4083050" y="1303338"/>
            <a:ext cx="0" cy="14049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>
            <a:off x="5032375" y="3937000"/>
            <a:ext cx="444500" cy="12731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544" name="CasellaDiTesto 20"/>
          <p:cNvSpPr txBox="1">
            <a:spLocks noChangeArrowheads="1"/>
          </p:cNvSpPr>
          <p:nvPr/>
        </p:nvSpPr>
        <p:spPr bwMode="auto">
          <a:xfrm>
            <a:off x="5222875" y="5210175"/>
            <a:ext cx="19272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Trebuchet MS" pitchFamily="34" charset="0"/>
              </a:rPr>
              <a:t>INGLESE:</a:t>
            </a:r>
          </a:p>
          <a:p>
            <a:pPr algn="just"/>
            <a:r>
              <a:rPr lang="it-IT">
                <a:latin typeface="Comic Sans MS" pitchFamily="66" charset="0"/>
              </a:rPr>
              <a:t>Presentazione di me stesso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3" grpId="0"/>
      <p:bldP spid="8" grpId="0"/>
      <p:bldP spid="10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50" y="9525"/>
            <a:ext cx="9144000" cy="1055688"/>
          </a:xfrm>
        </p:spPr>
        <p:txBody>
          <a:bodyPr/>
          <a:lstStyle/>
          <a:p>
            <a:pPr algn="ctr"/>
            <a:r>
              <a:rPr lang="it-IT" sz="6000" b="1" smtClean="0">
                <a:latin typeface="Freestyle Script" pitchFamily="66" charset="0"/>
              </a:rPr>
              <a:t>Italiano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2198688" y="2374900"/>
            <a:ext cx="2087562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50" dirty="0">
                <a:latin typeface="+mn-lt"/>
                <a:cs typeface="+mn-cs"/>
              </a:rPr>
              <a:t>)   </a:t>
            </a:r>
            <a:endParaRPr lang="it-IT" sz="1050" dirty="0">
              <a:latin typeface="+mn-lt"/>
              <a:cs typeface="+mn-cs"/>
            </a:endParaRPr>
          </a:p>
        </p:txBody>
      </p:sp>
      <p:pic>
        <p:nvPicPr>
          <p:cNvPr id="23555" name="Immagin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9088" y="1052513"/>
            <a:ext cx="282575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umetto 3 7"/>
          <p:cNvSpPr/>
          <p:nvPr/>
        </p:nvSpPr>
        <p:spPr>
          <a:xfrm>
            <a:off x="3779838" y="873125"/>
            <a:ext cx="3132137" cy="1501775"/>
          </a:xfrm>
          <a:prstGeom prst="wedgeEllipseCallout">
            <a:avLst>
              <a:gd name="adj1" fmla="val -80299"/>
              <a:gd name="adj2" fmla="val 69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23557" name="CasellaDiTesto 9"/>
          <p:cNvSpPr txBox="1">
            <a:spLocks noChangeArrowheads="1"/>
          </p:cNvSpPr>
          <p:nvPr/>
        </p:nvSpPr>
        <p:spPr bwMode="auto">
          <a:xfrm>
            <a:off x="4286250" y="1039813"/>
            <a:ext cx="232727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400">
                <a:latin typeface="Comic Sans MS" pitchFamily="66" charset="0"/>
              </a:rPr>
              <a:t>La pace non è  in vendita in nessuna parte del mondo. Altrimenti l’avrei comprata per il mio paese.( Bambino afgano)</a:t>
            </a:r>
          </a:p>
        </p:txBody>
      </p:sp>
      <p:sp>
        <p:nvSpPr>
          <p:cNvPr id="12" name="CasellaDiTesto 11"/>
          <p:cNvSpPr txBox="1">
            <a:spLocks noChangeArrowheads="1"/>
          </p:cNvSpPr>
          <p:nvPr/>
        </p:nvSpPr>
        <p:spPr bwMode="auto">
          <a:xfrm>
            <a:off x="3459163" y="3616325"/>
            <a:ext cx="536257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b="1">
                <a:latin typeface="Comic Sans MS" pitchFamily="66" charset="0"/>
              </a:rPr>
              <a:t>AUTORE </a:t>
            </a:r>
            <a:r>
              <a:rPr lang="it-IT">
                <a:latin typeface="Comic Sans MS" pitchFamily="66" charset="0"/>
              </a:rPr>
              <a:t>: Khaled Hosseini   è nato a Kabul , in Afghanistan,  nel 1965. è vissuto per alcuni anni in Iran,  dove il padre lavorava nell’ambasciata afgana. E’ rientrato a Kabul proprio quando il re, Zahirshah, ha perso il potere per un colpo di stato . Nel 1980 l’Unione Sovietica ha invaso l’Afganistan ed egli è partito con la famiglia per Parigi . Hossein ha chiesto poi asilo politico agli stati uniti , dove si è laureato in medicina. Oggi fa il medico e lo scrittore.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260350"/>
            <a:ext cx="903605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400" b="1" cap="small" dirty="0">
                <a:latin typeface="Freestyle Script" panose="030804020302050B0404" pitchFamily="66" charset="0"/>
                <a:cs typeface="+mn-cs"/>
              </a:rPr>
              <a:t>Tornare a Kabul</a:t>
            </a:r>
            <a:endParaRPr lang="it-IT" sz="4400" b="1" cap="small" dirty="0">
              <a:latin typeface="Freestyle Script" panose="030804020302050B0404" pitchFamily="66" charset="0"/>
              <a:cs typeface="+mn-cs"/>
            </a:endParaRPr>
          </a:p>
        </p:txBody>
      </p:sp>
      <p:sp>
        <p:nvSpPr>
          <p:cNvPr id="2" name="CasellaDiTesto 1"/>
          <p:cNvSpPr txBox="1">
            <a:spLocks noChangeArrowheads="1"/>
          </p:cNvSpPr>
          <p:nvPr/>
        </p:nvSpPr>
        <p:spPr bwMode="auto">
          <a:xfrm>
            <a:off x="306388" y="1268413"/>
            <a:ext cx="8424862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 sz="1600">
                <a:latin typeface="Comic Sans MS" pitchFamily="66" charset="0"/>
              </a:rPr>
              <a:t>Il brano </a:t>
            </a:r>
            <a:r>
              <a:rPr lang="it-IT" sz="1600" u="sng">
                <a:latin typeface="Comic Sans MS" pitchFamily="66" charset="0"/>
              </a:rPr>
              <a:t>TORNARE A KABUL </a:t>
            </a:r>
            <a:r>
              <a:rPr lang="it-IT" sz="1600">
                <a:latin typeface="Comic Sans MS" pitchFamily="66" charset="0"/>
              </a:rPr>
              <a:t>è dato dal romanzo «il cacciatore di aquiloni» dello scrittore afgano Khaled Hosseini.</a:t>
            </a:r>
          </a:p>
          <a:p>
            <a:pPr algn="just"/>
            <a:r>
              <a:rPr lang="it-IT" sz="1600">
                <a:latin typeface="Comic Sans MS" pitchFamily="66" charset="0"/>
              </a:rPr>
              <a:t> il protagonista, Amir, è partito dal suo paese per andare negli Stati Unti quando l’Afganistan è stato invaso dai talebani. Ora, dopo molti anni torna per cercare Sohrab, figlio del suo amico d’infanzia, Assan, ucciso dai talebani che hanno preso il potere. Al confini tra Afganistan  e Pakistan incontra Raim Khan che lo fa entrare clandestinamente nel paese sulla sua scassata Land Cruisere. Essi passano attraverso alte montagne e valli strette Amir ha dovuto togliere gli abiti occidentali e travestirsi indossando un vestito tradizionale e mettendo anche un pakol. </a:t>
            </a:r>
          </a:p>
          <a:p>
            <a:pPr algn="just"/>
            <a:r>
              <a:rPr lang="it-IT" sz="1600">
                <a:latin typeface="Comic Sans MS" pitchFamily="66" charset="0"/>
              </a:rPr>
              <a:t>Egli si rende conto che l’Afganistan è ancora più povero di come lo ricordava: dunque vede case di argilla e baracche. Il suo autista lo tratta senza simpatia; dice che Amir non ha mai conosciuto la vera vita del popolo Afgano perché la sua famiglia è sempre stata ricca anche prima di fuggire in America. Amir si sente in colpa. Finalmente l’auto si ferma e l’autista conduce Amir in una casa povera dove vivono Wahid e la sua famiglia.  Wahid, è molto diverso da suo fratello. Quando sa che Amir viene d’america e lo fa sedere, non mostra disprezzo. Gli dice che egli potrà aiutare l’afaganista scrivendo quello che i talebani stanno facendo al paese. Amir mostra a Wahid la fotografia con Assan e Sohrab. Racconta chi sono. Dice che è tornato per trovare il bambino e per aiutarlo. Wahid pensa che Amir è un uomo buono e coraggioso. Lo tratta con rispetto e gli dice che si sta comportamento proprio come un vero afgano. Adesso è afgano che si sente contento perché ha trattato Amir in modo ingiusto.</a:t>
            </a:r>
          </a:p>
        </p:txBody>
      </p:sp>
      <p:pic>
        <p:nvPicPr>
          <p:cNvPr id="3" name="Shape">
            <a:hlinkClick r:id="" action="ppaction://media"/>
          </p:cNvPr>
          <p:cNvPicPr>
            <a:picLocks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67625" y="365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080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11113" y="233363"/>
            <a:ext cx="3852862" cy="102393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t-IT" sz="5400" b="1" dirty="0" smtClean="0">
                <a:latin typeface="Freestyle Script" panose="030804020302050B0404" pitchFamily="66" charset="0"/>
              </a:rPr>
              <a:t>Geografia</a:t>
            </a:r>
            <a:r>
              <a:rPr lang="it-IT" sz="4000" b="1" dirty="0" smtClean="0">
                <a:latin typeface="Freestyle Script" panose="030804020302050B0404" pitchFamily="66" charset="0"/>
              </a:rPr>
              <a:t>    </a:t>
            </a:r>
            <a:br>
              <a:rPr lang="it-IT" sz="4000" b="1" dirty="0" smtClean="0">
                <a:latin typeface="Freestyle Script" panose="030804020302050B0404" pitchFamily="66" charset="0"/>
              </a:rPr>
            </a:br>
            <a:endParaRPr lang="it-IT" sz="4000" b="1" dirty="0">
              <a:latin typeface="Freestyle Script" panose="030804020302050B0404" pitchFamily="66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9512" y="3789040"/>
            <a:ext cx="8856984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4000" b="1" dirty="0">
                <a:latin typeface="Freestyle Script" panose="030804020302050B0404" pitchFamily="66" charset="0"/>
                <a:cs typeface="+mn-cs"/>
              </a:rPr>
              <a:t>ONU</a:t>
            </a:r>
            <a:r>
              <a:rPr lang="it-IT" sz="2000" dirty="0">
                <a:latin typeface="+mn-lt"/>
                <a:cs typeface="+mn-cs"/>
              </a:rPr>
              <a:t>=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Organizzazione delle Nazioni 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U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nite.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latin typeface="Comic Sans MS" panose="030F0702030302020204" pitchFamily="66" charset="0"/>
                <a:cs typeface="+mn-cs"/>
              </a:rPr>
              <a:t> 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                 Costituita da 192 paesi. Fondato 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il 24 Ottobre 1945 da 51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latin typeface="Comic Sans MS" panose="030F0702030302020204" pitchFamily="66" charset="0"/>
                <a:cs typeface="+mn-cs"/>
              </a:rPr>
              <a:t>                   nazioni.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2000" dirty="0">
              <a:latin typeface="+mn-lt"/>
              <a:cs typeface="+mn-cs"/>
            </a:endParaRPr>
          </a:p>
          <a:p>
            <a:pPr marL="0" lvl="7" algn="just">
              <a:defRPr/>
            </a:pPr>
            <a:r>
              <a:rPr lang="it-IT" sz="2000" dirty="0">
                <a:latin typeface="Comic Sans MS" panose="030F0702030302020204" pitchFamily="66" charset="0"/>
                <a:cs typeface="+mn-cs"/>
              </a:rPr>
              <a:t>Le </a:t>
            </a:r>
            <a:r>
              <a:rPr lang="it-IT" sz="2000" u="sng" dirty="0">
                <a:latin typeface="Comic Sans MS" panose="030F0702030302020204" pitchFamily="66" charset="0"/>
                <a:cs typeface="+mn-cs"/>
              </a:rPr>
              <a:t>SEDI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 dell’ONU 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sono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: New York dove c'è </a:t>
            </a:r>
            <a:r>
              <a:rPr lang="it-IT" sz="2000" dirty="0">
                <a:latin typeface="Comic Sans MS" panose="030F0702030302020204" pitchFamily="66" charset="0"/>
                <a:cs typeface="+mn-cs"/>
              </a:rPr>
              <a:t>il quartiere generale,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2000" dirty="0">
                <a:latin typeface="Comic Sans MS" panose="030F0702030302020204" pitchFamily="66" charset="0"/>
                <a:cs typeface="+mn-cs"/>
              </a:rPr>
              <a:t>                                         Ginevra, Nairobi e  Vienna.</a:t>
            </a:r>
          </a:p>
        </p:txBody>
      </p:sp>
      <p:pic>
        <p:nvPicPr>
          <p:cNvPr id="25603" name="Immagine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874713"/>
            <a:ext cx="5126038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8313" y="4076700"/>
            <a:ext cx="8424862" cy="2447925"/>
          </a:xfrm>
        </p:spPr>
        <p:txBody>
          <a:bodyPr rtlCol="0">
            <a:normAutofit/>
          </a:bodyPr>
          <a:lstStyle/>
          <a:p>
            <a:pPr marL="457200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mantenere </a:t>
            </a:r>
            <a:r>
              <a:rPr lang="it-IT" dirty="0">
                <a:solidFill>
                  <a:schemeClr val="tx1"/>
                </a:solidFill>
                <a:latin typeface="Comic Sans MS" panose="030F0702030302020204" pitchFamily="66" charset="0"/>
              </a:rPr>
              <a:t>la pace e la sicurezza internazionali</a:t>
            </a: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</a:t>
            </a:r>
          </a:p>
          <a:p>
            <a:pPr marL="457200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Comic Sans MS" panose="030F0702030302020204" pitchFamily="66" charset="0"/>
              </a:rPr>
              <a:t>sviluppare relazioni amichevoli fra le nazioni</a:t>
            </a: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</a:t>
            </a:r>
          </a:p>
          <a:p>
            <a:pPr marL="457200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cooperare </a:t>
            </a:r>
            <a:r>
              <a:rPr lang="it-IT" dirty="0">
                <a:solidFill>
                  <a:schemeClr val="tx1"/>
                </a:solidFill>
                <a:latin typeface="Comic Sans MS" panose="030F0702030302020204" pitchFamily="66" charset="0"/>
              </a:rPr>
              <a:t>nella risoluzione dei problemi </a:t>
            </a: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internazionali </a:t>
            </a:r>
            <a:r>
              <a:rPr lang="it-IT" dirty="0">
                <a:solidFill>
                  <a:schemeClr val="tx1"/>
                </a:solidFill>
                <a:latin typeface="Comic Sans MS" panose="030F0702030302020204" pitchFamily="66" charset="0"/>
              </a:rPr>
              <a:t>e nella promozione del rispetto per i diritti umani</a:t>
            </a: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</a:t>
            </a:r>
          </a:p>
          <a:p>
            <a:pPr marL="457200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it-IT" dirty="0">
                <a:solidFill>
                  <a:schemeClr val="tx1"/>
                </a:solidFill>
                <a:latin typeface="Comic Sans MS" panose="030F0702030302020204" pitchFamily="66" charset="0"/>
              </a:rPr>
              <a:t>rappresentare un centro per l’armonizzazione delle diverse iniziative nazionali. 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it-IT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626" name="Rettangolo 1"/>
          <p:cNvSpPr>
            <a:spLocks noChangeArrowheads="1"/>
          </p:cNvSpPr>
          <p:nvPr/>
        </p:nvSpPr>
        <p:spPr bwMode="auto">
          <a:xfrm>
            <a:off x="150813" y="209550"/>
            <a:ext cx="4537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5400" b="1">
                <a:latin typeface="Freestyle Script" pitchFamily="66" charset="0"/>
              </a:rPr>
              <a:t>Funzioni dell'ONU</a:t>
            </a:r>
            <a:r>
              <a:rPr lang="it-IT">
                <a:latin typeface="Trebuchet MS" pitchFamily="34" charset="0"/>
              </a:rPr>
              <a:t>:</a:t>
            </a:r>
          </a:p>
        </p:txBody>
      </p:sp>
      <p:pic>
        <p:nvPicPr>
          <p:cNvPr id="26627" name="Immagin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282700"/>
            <a:ext cx="388937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asellaDiTesto 7"/>
          <p:cNvSpPr txBox="1">
            <a:spLocks noChangeArrowheads="1"/>
          </p:cNvSpPr>
          <p:nvPr/>
        </p:nvSpPr>
        <p:spPr bwMode="auto">
          <a:xfrm>
            <a:off x="127000" y="157163"/>
            <a:ext cx="83534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000" b="1">
                <a:latin typeface="Freestyle Script" pitchFamily="66" charset="0"/>
                <a:cs typeface="Aharoni" pitchFamily="2" charset="-79"/>
              </a:rPr>
              <a:t>LA STRUTTURA DELL’ONU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27000" y="1452563"/>
            <a:ext cx="9037638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1600" u="sng" dirty="0">
                <a:latin typeface="Comic Sans MS" panose="030F0702030302020204" pitchFamily="66" charset="0"/>
                <a:cs typeface="+mn-cs"/>
              </a:rPr>
              <a:t>L’Assemblea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 </a:t>
            </a:r>
            <a:r>
              <a:rPr lang="it-IT" u="sng" dirty="0">
                <a:latin typeface="Comic Sans MS" panose="030F0702030302020204" pitchFamily="66" charset="0"/>
                <a:cs typeface="+mn-cs"/>
              </a:rPr>
              <a:t>Generale: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 non ha il potere di imporre decisioni.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u="sng" dirty="0">
                <a:latin typeface="Comic Sans MS" panose="030F0702030302020204" pitchFamily="66" charset="0"/>
                <a:cs typeface="+mn-cs"/>
              </a:rPr>
              <a:t>Il Consiglio di Sicurezza : 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è l’organo esecutivo dell'ONU è quello dotato di maggior potere.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 il </a:t>
            </a:r>
            <a:r>
              <a:rPr lang="it-IT" u="sng" dirty="0">
                <a:latin typeface="Comic Sans MS" panose="030F0702030302020204" pitchFamily="66" charset="0"/>
                <a:cs typeface="+mn-cs"/>
              </a:rPr>
              <a:t>Segretariato Generale: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 è l’organo che gestisce tutta la struttura del </a:t>
            </a:r>
            <a:r>
              <a:rPr lang="it-IT" sz="1400" dirty="0">
                <a:latin typeface="Comic Sans MS" panose="030F0702030302020204" pitchFamily="66" charset="0"/>
                <a:cs typeface="+mn-cs"/>
              </a:rPr>
              <a:t>l'ONU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  il </a:t>
            </a:r>
            <a:r>
              <a:rPr lang="it-IT" u="sng" dirty="0">
                <a:latin typeface="Comic Sans MS" panose="030F0702030302020204" pitchFamily="66" charset="0"/>
                <a:cs typeface="+mn-cs"/>
              </a:rPr>
              <a:t>Consiglio Economico e Sociale, </a:t>
            </a:r>
            <a:endParaRPr lang="it-IT" u="sng" dirty="0">
              <a:latin typeface="Comic Sans MS" panose="030F0702030302020204" pitchFamily="66" charset="0"/>
              <a:cs typeface="+mn-cs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dirty="0">
                <a:latin typeface="Comic Sans MS" panose="030F0702030302020204" pitchFamily="66" charset="0"/>
                <a:cs typeface="+mn-cs"/>
              </a:rPr>
              <a:t>il </a:t>
            </a:r>
            <a:r>
              <a:rPr lang="it-IT" u="sng" dirty="0">
                <a:latin typeface="Comic Sans MS" panose="030F0702030302020204" pitchFamily="66" charset="0"/>
                <a:cs typeface="+mn-cs"/>
              </a:rPr>
              <a:t>Consiglio di Amministrazione Fiduciaria </a:t>
            </a:r>
            <a:r>
              <a:rPr lang="it-IT" u="sng" dirty="0">
                <a:latin typeface="Comic Sans MS" panose="030F0702030302020204" pitchFamily="66" charset="0"/>
                <a:cs typeface="+mn-cs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dirty="0">
              <a:latin typeface="+mn-lt"/>
              <a:cs typeface="+mn-cs"/>
            </a:endParaRPr>
          </a:p>
        </p:txBody>
      </p:sp>
      <p:sp>
        <p:nvSpPr>
          <p:cNvPr id="27651" name="CasellaDiTesto 11"/>
          <p:cNvSpPr txBox="1">
            <a:spLocks noChangeArrowheads="1"/>
          </p:cNvSpPr>
          <p:nvPr/>
        </p:nvSpPr>
        <p:spPr bwMode="auto">
          <a:xfrm>
            <a:off x="261938" y="3484563"/>
            <a:ext cx="84963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4400" b="1">
                <a:latin typeface="Freestyle Script" pitchFamily="66" charset="0"/>
              </a:rPr>
              <a:t>L’ONU  OGGI</a:t>
            </a:r>
          </a:p>
        </p:txBody>
      </p:sp>
      <p:sp>
        <p:nvSpPr>
          <p:cNvPr id="27652" name="CasellaDiTesto 12"/>
          <p:cNvSpPr txBox="1">
            <a:spLocks noChangeArrowheads="1"/>
          </p:cNvSpPr>
          <p:nvPr/>
        </p:nvSpPr>
        <p:spPr bwMode="auto">
          <a:xfrm>
            <a:off x="282575" y="5229225"/>
            <a:ext cx="9005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Trebuchet MS" pitchFamily="34" charset="0"/>
              <a:buAutoNum type="arabicPeriod"/>
            </a:pPr>
            <a:r>
              <a:rPr lang="it-IT">
                <a:latin typeface="Comic Sans MS" pitchFamily="66" charset="0"/>
              </a:rPr>
              <a:t> il conflitto fra israeliani  e mondo arabo</a:t>
            </a: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it-IT">
                <a:latin typeface="Comic Sans MS" pitchFamily="66" charset="0"/>
              </a:rPr>
              <a:t> il diffondersi del fondamentalismo islamico in molti paesi;</a:t>
            </a:r>
          </a:p>
          <a:p>
            <a:pPr marL="342900" indent="-342900">
              <a:buFont typeface="Trebuchet MS" pitchFamily="34" charset="0"/>
              <a:buAutoNum type="arabicPeriod"/>
            </a:pPr>
            <a:r>
              <a:rPr lang="it-IT">
                <a:latin typeface="Comic Sans MS" pitchFamily="66" charset="0"/>
              </a:rPr>
              <a:t> la diffusione della tecnologia  nucleare a scopo civile e militare</a:t>
            </a:r>
            <a:r>
              <a:rPr lang="it-IT">
                <a:latin typeface="Trebuchet MS" pitchFamily="34" charset="0"/>
              </a:rPr>
              <a:t>.</a:t>
            </a:r>
          </a:p>
        </p:txBody>
      </p:sp>
      <p:sp>
        <p:nvSpPr>
          <p:cNvPr id="27653" name="CasellaDiTesto 13"/>
          <p:cNvSpPr txBox="1">
            <a:spLocks noChangeArrowheads="1"/>
          </p:cNvSpPr>
          <p:nvPr/>
        </p:nvSpPr>
        <p:spPr bwMode="auto">
          <a:xfrm>
            <a:off x="282575" y="955675"/>
            <a:ext cx="66976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omic Sans MS" pitchFamily="66" charset="0"/>
              </a:rPr>
              <a:t>L'ONU è costituita da tre organi principali che sono: </a:t>
            </a:r>
          </a:p>
        </p:txBody>
      </p:sp>
      <p:sp>
        <p:nvSpPr>
          <p:cNvPr id="27654" name="CasellaDiTesto 1"/>
          <p:cNvSpPr txBox="1">
            <a:spLocks noChangeArrowheads="1"/>
          </p:cNvSpPr>
          <p:nvPr/>
        </p:nvSpPr>
        <p:spPr bwMode="auto">
          <a:xfrm>
            <a:off x="282575" y="4365625"/>
            <a:ext cx="8682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it-IT">
                <a:latin typeface="Comic Sans MS" pitchFamily="66" charset="0"/>
              </a:rPr>
              <a:t>Oggi il ruolo dell'ONU si è diversificato ed è persino aumentato ma l'area più  instabile  è il Medio Oriente per tre cause.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0825" y="0"/>
            <a:ext cx="2376488" cy="908050"/>
          </a:xfrm>
        </p:spPr>
        <p:txBody>
          <a:bodyPr/>
          <a:lstStyle/>
          <a:p>
            <a:pPr algn="ctr"/>
            <a:r>
              <a:rPr lang="it-IT" sz="4000" b="1" smtClean="0">
                <a:latin typeface="Freestyle Script" pitchFamily="66" charset="0"/>
              </a:rPr>
              <a:t>EDUCAZIONEARTISTICA</a:t>
            </a:r>
          </a:p>
        </p:txBody>
      </p:sp>
      <p:sp>
        <p:nvSpPr>
          <p:cNvPr id="4" name="Rettangolo 3"/>
          <p:cNvSpPr/>
          <p:nvPr/>
        </p:nvSpPr>
        <p:spPr>
          <a:xfrm>
            <a:off x="107950" y="3357563"/>
            <a:ext cx="8883650" cy="33543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Comic Sans MS" panose="030F0702030302020204" pitchFamily="66" charset="0"/>
                <a:cs typeface="+mn-cs"/>
              </a:rPr>
              <a:t>I Buddha di Bamiyan erano due enormi statue </a:t>
            </a:r>
            <a:r>
              <a:rPr lang="it-IT" sz="1600" dirty="0">
                <a:latin typeface="Comic Sans MS" panose="030F0702030302020204" pitchFamily="66" charset="0"/>
                <a:cs typeface="+mn-cs"/>
              </a:rPr>
              <a:t>,una era alta 35 metri e l’altra era alta 53 metri si trovano nella valle di Bamiyan da 1500 anni. Esse sono note come il piccolo e il  grande Buddha.  Sono state scolpite da un gruppo di religiosi buddisti a Bamiyan in Afghanistan. Le statue furono ricoperte da fango e paglia per modellare i tratti del viso e le vesti. Tutto venne colorato : la statua più piccola era blu e quella più grande rossa. I visi e le mani erano color oro.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Comic Sans MS" panose="030F0702030302020204" pitchFamily="66" charset="0"/>
                <a:cs typeface="+mn-cs"/>
              </a:rPr>
              <a:t>Nel 2003 vennero inseriti insieme all’intera dona archeologica del paesaggio culturale nei patrimoni mondiali dell’umanità dell'Unesco. Le statue vennero distrutte il 12 marzo 2001 dai Talebani perché: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1600" dirty="0">
                <a:latin typeface="Comic Sans MS" panose="030F0702030302020204" pitchFamily="66" charset="0"/>
                <a:cs typeface="+mn-cs"/>
              </a:rPr>
              <a:t>Vollero affermare che in Afghanistan non potevano esserci segni di religione diverse dall’islam;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it-IT" sz="1600" dirty="0">
                <a:latin typeface="Comic Sans MS" panose="030F0702030302020204" pitchFamily="66" charset="0"/>
                <a:cs typeface="+mn-cs"/>
              </a:rPr>
              <a:t>Per esprimere disprezzo verso gli occidentali che avevano offerto denaro per restaurare le statue.  </a:t>
            </a:r>
            <a:r>
              <a:rPr lang="it-IT" dirty="0">
                <a:latin typeface="Comic Sans MS" panose="030F0702030302020204" pitchFamily="66" charset="0"/>
                <a:cs typeface="+mn-cs"/>
              </a:rPr>
              <a:t>	</a:t>
            </a:r>
            <a:endParaRPr lang="it-IT" dirty="0">
              <a:latin typeface="Comic Sans MS" panose="030F0702030302020204" pitchFamily="66" charset="0"/>
              <a:cs typeface="+mn-cs"/>
            </a:endParaRPr>
          </a:p>
        </p:txBody>
      </p:sp>
      <p:pic>
        <p:nvPicPr>
          <p:cNvPr id="28675" name="Immagin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15888"/>
            <a:ext cx="597693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2715</TotalTime>
  <Words>1579</Words>
  <Application>Microsoft Office PowerPoint</Application>
  <PresentationFormat>Presentazione su schermo (4:3)</PresentationFormat>
  <Paragraphs>98</Paragraphs>
  <Slides>15</Slides>
  <Notes>2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Modello struttura</vt:lpstr>
      </vt:variant>
      <vt:variant>
        <vt:i4>4</vt:i4>
      </vt:variant>
      <vt:variant>
        <vt:lpstr>Titoli diapositive</vt:lpstr>
      </vt:variant>
      <vt:variant>
        <vt:i4>15</vt:i4>
      </vt:variant>
    </vt:vector>
  </HeadingPairs>
  <TitlesOfParts>
    <vt:vector size="27" baseType="lpstr">
      <vt:lpstr>Trebuchet MS</vt:lpstr>
      <vt:lpstr>Arial</vt:lpstr>
      <vt:lpstr>Wingdings 3</vt:lpstr>
      <vt:lpstr>Calibri</vt:lpstr>
      <vt:lpstr>Comic Sans MS</vt:lpstr>
      <vt:lpstr>Freestyle Script</vt:lpstr>
      <vt:lpstr>Cambria Math</vt:lpstr>
      <vt:lpstr>Aharoni</vt:lpstr>
      <vt:lpstr>Sfaccettatura</vt:lpstr>
      <vt:lpstr>Sfaccettatura</vt:lpstr>
      <vt:lpstr>Sfaccettatura</vt:lpstr>
      <vt:lpstr>Sfaccettatura</vt:lpstr>
      <vt:lpstr>Diapositiva 1</vt:lpstr>
      <vt:lpstr>I diritti umani</vt:lpstr>
      <vt:lpstr>Diapositiva 3</vt:lpstr>
      <vt:lpstr>Italiano</vt:lpstr>
      <vt:lpstr>Diapositiva 5</vt:lpstr>
      <vt:lpstr>Geografia     </vt:lpstr>
      <vt:lpstr>Diapositiva 7</vt:lpstr>
      <vt:lpstr>Diapositiva 8</vt:lpstr>
      <vt:lpstr>EDUCAZIONEARTISTICA</vt:lpstr>
      <vt:lpstr>storia</vt:lpstr>
      <vt:lpstr>Diapositiva 11</vt:lpstr>
      <vt:lpstr>Diapositiva 12</vt:lpstr>
      <vt:lpstr>tecnologia</vt:lpstr>
      <vt:lpstr>inglese</vt:lpstr>
      <vt:lpstr>scienze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COMPUTER</dc:creator>
  <cp:lastModifiedBy>Utente</cp:lastModifiedBy>
  <cp:revision>157</cp:revision>
  <dcterms:created xsi:type="dcterms:W3CDTF">2015-01-16T10:21:19Z</dcterms:created>
  <dcterms:modified xsi:type="dcterms:W3CDTF">2015-06-24T20:03:16Z</dcterms:modified>
</cp:coreProperties>
</file>