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mpe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60" r:id="rId1"/>
  </p:sldMasterIdLst>
  <p:sldIdLst>
    <p:sldId id="259" r:id="rId2"/>
    <p:sldId id="260" r:id="rId3"/>
    <p:sldId id="276" r:id="rId4"/>
    <p:sldId id="261" r:id="rId5"/>
    <p:sldId id="272" r:id="rId6"/>
    <p:sldId id="262" r:id="rId7"/>
    <p:sldId id="264" r:id="rId8"/>
    <p:sldId id="269" r:id="rId9"/>
    <p:sldId id="266" r:id="rId10"/>
    <p:sldId id="263" r:id="rId11"/>
    <p:sldId id="265" r:id="rId12"/>
    <p:sldId id="267" r:id="rId13"/>
    <p:sldId id="268" r:id="rId14"/>
    <p:sldId id="275" r:id="rId15"/>
    <p:sldId id="270" r:id="rId16"/>
    <p:sldId id="273" r:id="rId17"/>
    <p:sldId id="271" r:id="rId18"/>
    <p:sldId id="274" r:id="rId1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706" autoAdjust="0"/>
    <p:restoredTop sz="94607" autoAdjust="0"/>
  </p:normalViewPr>
  <p:slideViewPr>
    <p:cSldViewPr>
      <p:cViewPr varScale="1">
        <p:scale>
          <a:sx n="81" d="100"/>
          <a:sy n="81" d="100"/>
        </p:scale>
        <p:origin x="-1092" y="-90"/>
      </p:cViewPr>
      <p:guideLst>
        <p:guide orient="horz" pos="2160"/>
        <p:guide pos="2880"/>
      </p:guideLst>
    </p:cSldViewPr>
  </p:slideViewPr>
  <p:outlineViewPr>
    <p:cViewPr>
      <p:scale>
        <a:sx n="33" d="100"/>
        <a:sy n="33" d="100"/>
      </p:scale>
      <p:origin x="0" y="2290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8" name="Segnaposto piè di pagina 7"/>
          <p:cNvSpPr>
            <a:spLocks noGrp="1"/>
          </p:cNvSpPr>
          <p:nvPr>
            <p:ph type="ftr" sz="quarter" idx="11"/>
          </p:nvPr>
        </p:nvSpPr>
        <p:spPr/>
        <p:txBody>
          <a:bodyPr/>
          <a:lstStyle/>
          <a:p>
            <a:endParaRPr lang="it-IT" dirty="0"/>
          </a:p>
        </p:txBody>
      </p:sp>
      <p:sp>
        <p:nvSpPr>
          <p:cNvPr id="9" name="Segnaposto numero diapositiva 8"/>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4" name="Segnaposto piè di pagina 3"/>
          <p:cNvSpPr>
            <a:spLocks noGrp="1"/>
          </p:cNvSpPr>
          <p:nvPr>
            <p:ph type="ftr" sz="quarter" idx="11"/>
          </p:nvPr>
        </p:nvSpPr>
        <p:spPr/>
        <p:txBody>
          <a:bodyPr/>
          <a:lstStyle/>
          <a:p>
            <a:endParaRPr lang="it-IT" dirty="0"/>
          </a:p>
        </p:txBody>
      </p:sp>
      <p:sp>
        <p:nvSpPr>
          <p:cNvPr id="5" name="Segnaposto numero diapositiva 4"/>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DDE1C2B-E9B5-4150-A275-75EF3A5ECA36}" type="datetimeFigureOut">
              <a:rPr lang="it-IT" smtClean="0"/>
              <a:pPr/>
              <a:t>11/06/2015</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3BC98741-C81A-4071-88DE-24BF0F6569DD}" type="slidenum">
              <a:rPr lang="it-IT" smtClean="0"/>
              <a:pPr/>
              <a:t>‹N›</a:t>
            </a:fld>
            <a:endParaRPr lang="it-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DE1C2B-E9B5-4150-A275-75EF3A5ECA36}" type="datetimeFigureOut">
              <a:rPr lang="it-IT" smtClean="0"/>
              <a:pPr/>
              <a:t>11/06/2015</a:t>
            </a:fld>
            <a:endParaRPr lang="it-IT" dirty="0"/>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C98741-C81A-4071-88DE-24BF0F6569DD}" type="slidenum">
              <a:rPr lang="it-IT" smtClean="0"/>
              <a:pPr/>
              <a:t>‹N›</a:t>
            </a:fld>
            <a:endParaRPr lang="it-IT" dirty="0"/>
          </a:p>
        </p:txBody>
      </p:sp>
    </p:spTree>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istitutotumori.mi.i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6858016" cy="1071546"/>
          </a:xfrm>
        </p:spPr>
        <p:txBody>
          <a:bodyPr>
            <a:normAutofit/>
          </a:bodyPr>
          <a:lstStyle/>
          <a:p>
            <a:r>
              <a:rPr lang="it-IT" sz="3200" dirty="0" smtClean="0">
                <a:solidFill>
                  <a:schemeClr val="accent4">
                    <a:lumMod val="50000"/>
                  </a:schemeClr>
                </a:solidFill>
                <a:latin typeface="Cooper Black" pitchFamily="18" charset="0"/>
              </a:rPr>
              <a:t>ADOLESCENZA</a:t>
            </a:r>
            <a:endParaRPr lang="it-IT" sz="3200" dirty="0">
              <a:solidFill>
                <a:schemeClr val="accent4">
                  <a:lumMod val="50000"/>
                </a:schemeClr>
              </a:solidFill>
              <a:latin typeface="Cooper Black" pitchFamily="18" charset="0"/>
            </a:endParaRPr>
          </a:p>
        </p:txBody>
      </p:sp>
      <p:sp>
        <p:nvSpPr>
          <p:cNvPr id="7" name="CasellaDiTesto 6"/>
          <p:cNvSpPr txBox="1"/>
          <p:nvPr/>
        </p:nvSpPr>
        <p:spPr>
          <a:xfrm>
            <a:off x="5357818" y="3786190"/>
            <a:ext cx="3214710" cy="338554"/>
          </a:xfrm>
          <a:prstGeom prst="rect">
            <a:avLst/>
          </a:prstGeom>
          <a:noFill/>
        </p:spPr>
        <p:txBody>
          <a:bodyPr wrap="square" rtlCol="0">
            <a:spAutoFit/>
          </a:bodyPr>
          <a:lstStyle/>
          <a:p>
            <a:r>
              <a:rPr lang="it-IT" sz="1600" b="1" dirty="0" smtClean="0">
                <a:latin typeface="Adobe Arabic" pitchFamily="18" charset="-78"/>
                <a:cs typeface="Adobe Arabic" pitchFamily="18" charset="-78"/>
              </a:rPr>
              <a:t>Cit .NATALIA   GINZBURG </a:t>
            </a:r>
            <a:endParaRPr lang="it-IT" sz="1600" dirty="0">
              <a:latin typeface="Adobe Arabic" pitchFamily="18" charset="-78"/>
              <a:cs typeface="Adobe Arabic" pitchFamily="18" charset="-78"/>
            </a:endParaRPr>
          </a:p>
        </p:txBody>
      </p:sp>
      <p:sp>
        <p:nvSpPr>
          <p:cNvPr id="8" name="CasellaDiTesto 7"/>
          <p:cNvSpPr txBox="1"/>
          <p:nvPr/>
        </p:nvSpPr>
        <p:spPr>
          <a:xfrm>
            <a:off x="5286380" y="2285992"/>
            <a:ext cx="3857620" cy="1569660"/>
          </a:xfrm>
          <a:prstGeom prst="rect">
            <a:avLst/>
          </a:prstGeom>
          <a:noFill/>
        </p:spPr>
        <p:txBody>
          <a:bodyPr wrap="square" rtlCol="0">
            <a:spAutoFit/>
          </a:bodyPr>
          <a:lstStyle/>
          <a:p>
            <a:r>
              <a:rPr lang="it-IT" sz="1200" dirty="0" smtClean="0">
                <a:cs typeface="Adobe Arabic" pitchFamily="18" charset="-78"/>
              </a:rPr>
              <a:t>SIAMO ENTRATI NELL’ADOLESCENZA QUANDO LE PAROLE CHE SI SCAMBIANO GLI ADULTI FRA LORO CI DIVENTANO INTELLIGIBILI, INTELLIGIBILI MA CHE CI SEMBRANO INUTILI,MANGIAMO E SCAPPIAMO NELLA NOSTRA STANZA </a:t>
            </a:r>
            <a:r>
              <a:rPr lang="it-IT" sz="1200" dirty="0" err="1" smtClean="0">
                <a:cs typeface="Adobe Arabic" pitchFamily="18" charset="-78"/>
              </a:rPr>
              <a:t>DI</a:t>
            </a:r>
            <a:r>
              <a:rPr lang="it-IT" sz="1200" dirty="0" smtClean="0">
                <a:cs typeface="Adobe Arabic" pitchFamily="18" charset="-78"/>
              </a:rPr>
              <a:t> CORSA PER NON SENTIRE TUTTE QUELLE PAROLE INUTILI… TUTTO QUELLO CHE CI IMPORTA NON SUCCEDE PIU’ TRA LE PARETI </a:t>
            </a:r>
            <a:r>
              <a:rPr lang="it-IT" sz="1200" dirty="0" err="1" smtClean="0">
                <a:cs typeface="Adobe Arabic" pitchFamily="18" charset="-78"/>
              </a:rPr>
              <a:t>DI</a:t>
            </a:r>
            <a:r>
              <a:rPr lang="it-IT" sz="1200" dirty="0" smtClean="0">
                <a:cs typeface="Adobe Arabic" pitchFamily="18" charset="-78"/>
              </a:rPr>
              <a:t> CASA NOSTRA MA FUORI PER LA STRADA E A SCUOLA…</a:t>
            </a:r>
            <a:endParaRPr lang="it-IT" sz="1200" dirty="0"/>
          </a:p>
        </p:txBody>
      </p:sp>
      <p:sp>
        <p:nvSpPr>
          <p:cNvPr id="12" name="CasellaDiTesto 11"/>
          <p:cNvSpPr txBox="1"/>
          <p:nvPr/>
        </p:nvSpPr>
        <p:spPr>
          <a:xfrm>
            <a:off x="5357818" y="4429132"/>
            <a:ext cx="3786182" cy="1492716"/>
          </a:xfrm>
          <a:prstGeom prst="rect">
            <a:avLst/>
          </a:prstGeom>
          <a:noFill/>
        </p:spPr>
        <p:txBody>
          <a:bodyPr wrap="square" rtlCol="0">
            <a:spAutoFit/>
          </a:bodyPr>
          <a:lstStyle/>
          <a:p>
            <a:r>
              <a:rPr lang="it-IT" sz="1100" dirty="0" smtClean="0"/>
              <a:t>Ho scelto questo argomento perché è quello che sento più vicino a me, essendo un adolescente. Durante questo periodo nasce dentro di noi quella particolare coscienza del nostro esistere, la coscienza che ci siamo anche noi in questo mondo. Sono le nuove esperienze, affrontate ora con molta vitalità ed entusiasmo ma anche con quello spirito di sofferenza, che ci entra dentro e si fissano profondamente nell’anima e nella mente</a:t>
            </a:r>
            <a:r>
              <a:rPr lang="it-IT" sz="1400" dirty="0" smtClean="0"/>
              <a:t>.</a:t>
            </a:r>
            <a:endParaRPr lang="it-IT" sz="1400" dirty="0"/>
          </a:p>
        </p:txBody>
      </p:sp>
      <p:pic>
        <p:nvPicPr>
          <p:cNvPr id="16" name="Immagine 15" descr="10314658_370578529801180_6671542881066450850_n.jpg"/>
          <p:cNvPicPr>
            <a:picLocks noChangeAspect="1"/>
          </p:cNvPicPr>
          <p:nvPr/>
        </p:nvPicPr>
        <p:blipFill>
          <a:blip r:embed="rId3"/>
          <a:stretch>
            <a:fillRect/>
          </a:stretch>
        </p:blipFill>
        <p:spPr>
          <a:xfrm>
            <a:off x="214282" y="2214554"/>
            <a:ext cx="5072098" cy="3786214"/>
          </a:xfrm>
          <a:prstGeom prst="rect">
            <a:avLst/>
          </a:prstGeom>
        </p:spPr>
      </p:pic>
      <p:sp>
        <p:nvSpPr>
          <p:cNvPr id="10" name="CasellaDiTesto 9"/>
          <p:cNvSpPr txBox="1"/>
          <p:nvPr/>
        </p:nvSpPr>
        <p:spPr>
          <a:xfrm>
            <a:off x="285720" y="714356"/>
            <a:ext cx="4643470" cy="1477328"/>
          </a:xfrm>
          <a:prstGeom prst="rect">
            <a:avLst/>
          </a:prstGeom>
          <a:noFill/>
        </p:spPr>
        <p:txBody>
          <a:bodyPr wrap="square" rtlCol="0">
            <a:spAutoFit/>
          </a:bodyPr>
          <a:lstStyle/>
          <a:p>
            <a:r>
              <a:rPr lang="it-IT" dirty="0" smtClean="0">
                <a:latin typeface="Adobe Arabic" pitchFamily="18" charset="-78"/>
                <a:cs typeface="Adobe Arabic" pitchFamily="18" charset="-78"/>
              </a:rPr>
              <a:t>Valentina </a:t>
            </a:r>
            <a:r>
              <a:rPr lang="it-IT" dirty="0" err="1" smtClean="0">
                <a:latin typeface="Adobe Arabic" pitchFamily="18" charset="-78"/>
                <a:cs typeface="Adobe Arabic" pitchFamily="18" charset="-78"/>
              </a:rPr>
              <a:t>Pennetti</a:t>
            </a:r>
            <a:endParaRPr lang="it-IT" dirty="0" smtClean="0">
              <a:latin typeface="Adobe Arabic" pitchFamily="18" charset="-78"/>
              <a:cs typeface="Adobe Arabic" pitchFamily="18" charset="-78"/>
            </a:endParaRPr>
          </a:p>
          <a:p>
            <a:r>
              <a:rPr lang="it-IT" dirty="0" smtClean="0">
                <a:latin typeface="Adobe Arabic" pitchFamily="18" charset="-78"/>
                <a:cs typeface="Adobe Arabic" pitchFamily="18" charset="-78"/>
              </a:rPr>
              <a:t>Classe 3°A</a:t>
            </a:r>
          </a:p>
          <a:p>
            <a:r>
              <a:rPr lang="it-IT" dirty="0" smtClean="0">
                <a:latin typeface="Adobe Arabic" pitchFamily="18" charset="-78"/>
                <a:cs typeface="Adobe Arabic" pitchFamily="18" charset="-78"/>
              </a:rPr>
              <a:t>Anno scolastico 2014/15</a:t>
            </a:r>
          </a:p>
          <a:p>
            <a:r>
              <a:rPr lang="it-IT" dirty="0" smtClean="0">
                <a:latin typeface="Adobe Arabic" pitchFamily="18" charset="-78"/>
                <a:cs typeface="Adobe Arabic" pitchFamily="18" charset="-78"/>
              </a:rPr>
              <a:t>Istituto Comprensivo Statale A. Di </a:t>
            </a:r>
            <a:r>
              <a:rPr lang="it-IT" dirty="0" err="1" smtClean="0">
                <a:latin typeface="Adobe Arabic" pitchFamily="18" charset="-78"/>
                <a:cs typeface="Adobe Arabic" pitchFamily="18" charset="-78"/>
              </a:rPr>
              <a:t>Meo</a:t>
            </a:r>
            <a:endParaRPr lang="it-IT" dirty="0" smtClean="0">
              <a:latin typeface="Adobe Arabic" pitchFamily="18" charset="-78"/>
              <a:cs typeface="Adobe Arabic" pitchFamily="18" charset="-78"/>
            </a:endParaRPr>
          </a:p>
          <a:p>
            <a:endParaRPr lang="it-IT" dirty="0"/>
          </a:p>
        </p:txBody>
      </p:sp>
      <p:pic>
        <p:nvPicPr>
          <p:cNvPr id="4" name="I migliori anni della nostra vita - Renato Zero (con testo)">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7538815" y="230973"/>
            <a:ext cx="609600" cy="609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hold" display="0">
                  <p:stCondLst>
                    <p:cond delay="indefinite"/>
                  </p:stCondLst>
                  <p:endCondLst>
                    <p:cond evt="onStopAudio"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8596" y="285728"/>
            <a:ext cx="5972188" cy="1071546"/>
          </a:xfrm>
        </p:spPr>
        <p:txBody>
          <a:bodyPr>
            <a:normAutofit fontScale="90000"/>
          </a:bodyPr>
          <a:lstStyle/>
          <a:p>
            <a:r>
              <a:rPr lang="it-IT" sz="4000" dirty="0" smtClean="0">
                <a:solidFill>
                  <a:schemeClr val="accent4">
                    <a:lumMod val="50000"/>
                  </a:schemeClr>
                </a:solidFill>
                <a:latin typeface="Cooper Black" pitchFamily="18" charset="0"/>
              </a:rPr>
              <a:t>EDUCAZIONE  CIVICA</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0" y="1285860"/>
            <a:ext cx="9144000" cy="5357850"/>
          </a:xfrm>
        </p:spPr>
        <p:txBody>
          <a:bodyPr>
            <a:normAutofit/>
          </a:bodyPr>
          <a:lstStyle/>
          <a:p>
            <a:pPr>
              <a:buNone/>
            </a:pPr>
            <a:r>
              <a:rPr lang="it-IT" sz="1400" dirty="0" smtClean="0">
                <a:latin typeface="Cooper Black" pitchFamily="18" charset="0"/>
              </a:rPr>
              <a:t>         I DIRITTI DELL’INFANZIA</a:t>
            </a:r>
          </a:p>
          <a:p>
            <a:pPr>
              <a:buNone/>
            </a:pPr>
            <a:r>
              <a:rPr lang="it-IT" sz="1800" dirty="0" smtClean="0">
                <a:solidFill>
                  <a:schemeClr val="accent4">
                    <a:lumMod val="50000"/>
                  </a:schemeClr>
                </a:solidFill>
                <a:latin typeface="Cooper Black" pitchFamily="18" charset="0"/>
              </a:rPr>
              <a:t>        </a:t>
            </a:r>
            <a:r>
              <a:rPr lang="it-IT" sz="1800" dirty="0" smtClean="0"/>
              <a:t>In molti paesi del mondo continuano purtroppo a essere violati i diritti di milioni di bambini. I diritti dei bambini sono stati enunciati per la prima volta nel 1989 dalla Convenzione internazionale dei diritti dell’infanzia e dell’adolescenza firmata da tutti gli Stati membri dell’Onu. Da allora sono stati fatti numerosi progressi per la tutela dell’infanzia, tuttavia i casi di violenza dei diritti sono ancora moltissimi. I dati più allarmanti riguardano le aree più povere dell’Asia, dell’Africa e dell’America Latina dove si registrano i più alti tassi di mortalità infantile e dove molti bambini sono costretti a lavorare o a combattere in guerra. Tuttavia anche nei Paesi più ricchi molti bambini sono vittime di violenze e ingiustizie e vivono in contesti di disagio in cui sono costretti a diventare grandi troppo in fretta.</a:t>
            </a:r>
            <a:r>
              <a:rPr lang="it-IT" sz="1800" dirty="0" smtClean="0">
                <a:solidFill>
                  <a:schemeClr val="accent4">
                    <a:lumMod val="50000"/>
                  </a:schemeClr>
                </a:solidFill>
                <a:latin typeface="Cooper Black" pitchFamily="18" charset="0"/>
              </a:rPr>
              <a:t>       </a:t>
            </a:r>
            <a:endParaRPr lang="it-IT" sz="1800" dirty="0"/>
          </a:p>
        </p:txBody>
      </p:sp>
      <p:pic>
        <p:nvPicPr>
          <p:cNvPr id="8" name="Immagine 7" descr="images (3).jpg"/>
          <p:cNvPicPr>
            <a:picLocks noChangeAspect="1"/>
          </p:cNvPicPr>
          <p:nvPr/>
        </p:nvPicPr>
        <p:blipFill>
          <a:blip r:embed="rId2"/>
          <a:stretch>
            <a:fillRect/>
          </a:stretch>
        </p:blipFill>
        <p:spPr>
          <a:xfrm>
            <a:off x="357158" y="4500570"/>
            <a:ext cx="2571768" cy="20716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Immagine 8" descr="giornata Mondiale per i diritti dell Infanzia e dell Adolescenza.jpg"/>
          <p:cNvPicPr>
            <a:picLocks noChangeAspect="1"/>
          </p:cNvPicPr>
          <p:nvPr/>
        </p:nvPicPr>
        <p:blipFill>
          <a:blip r:embed="rId3"/>
          <a:stretch>
            <a:fillRect/>
          </a:stretch>
        </p:blipFill>
        <p:spPr>
          <a:xfrm>
            <a:off x="6715140" y="4929198"/>
            <a:ext cx="2143108" cy="1643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Immagine 5" descr="Giacomo-Pirozzi_600x398.jpg"/>
          <p:cNvPicPr>
            <a:picLocks noChangeAspect="1"/>
          </p:cNvPicPr>
          <p:nvPr/>
        </p:nvPicPr>
        <p:blipFill>
          <a:blip r:embed="rId4" cstate="print"/>
          <a:stretch>
            <a:fillRect/>
          </a:stretch>
        </p:blipFill>
        <p:spPr>
          <a:xfrm>
            <a:off x="7215206" y="0"/>
            <a:ext cx="1928794" cy="12858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571480"/>
          </a:xfrm>
        </p:spPr>
        <p:txBody>
          <a:bodyPr>
            <a:normAutofit fontScale="90000"/>
          </a:bodyPr>
          <a:lstStyle/>
          <a:p>
            <a:r>
              <a:rPr lang="it-IT" sz="4000" dirty="0" smtClean="0">
                <a:solidFill>
                  <a:schemeClr val="accent4">
                    <a:lumMod val="50000"/>
                  </a:schemeClr>
                </a:solidFill>
                <a:latin typeface="Cooper Black" pitchFamily="18" charset="0"/>
              </a:rPr>
              <a:t>SCIENZE MOTORIE</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214346" y="428604"/>
            <a:ext cx="9358346" cy="5697559"/>
          </a:xfrm>
        </p:spPr>
        <p:txBody>
          <a:bodyPr>
            <a:normAutofit/>
          </a:bodyPr>
          <a:lstStyle/>
          <a:p>
            <a:pPr>
              <a:buNone/>
            </a:pPr>
            <a:r>
              <a:rPr lang="it-IT" sz="1400" dirty="0" smtClean="0">
                <a:latin typeface="Cooper Black" pitchFamily="18" charset="0"/>
              </a:rPr>
              <a:t>         I DISTURBI DEL COMPORTAMENTO ALIMENTARE</a:t>
            </a:r>
          </a:p>
          <a:p>
            <a:pPr>
              <a:buNone/>
            </a:pPr>
            <a:r>
              <a:rPr lang="it-IT" sz="1800" dirty="0" smtClean="0"/>
              <a:t>          Al disturbo alimentare normalmente si associano i fenomeni della bulimia e dell'anoressia. In effetti questi due comportamenti alimentari distorti, sono quelli maggiormente rappresentati e discussi. L'anoressia nervosa è caratterizzata dalla paura di ingrassare che è perseguita da una intensa attività fisica e da un'ossessiva preoccupazione a riguardo del cibo. La bulimia nervosa  uno dei più importanti disturbi del comportamento alimentare, detti anche Disturbi Alimentari Psicogeni. Ciò che contraddistingue la bulimia è un problema dell'alimentazione per cui una persona ingurgita una quantità di cibo eccessiva per poi ricorrere a diversi metodi per riuscire a non metabolizzarlo e, quindi, non ingrassare. Tutti questi tipi di disturbi alimentari sono sintomo di un profondo disagio psicologico, un modo per comunicare al mondo le proprie sofferenze e paure. Anche l’obesità ha molto spesso origini psicologiche. Come nella bulimia, anche qui si instaura una vera e propria dipendenza dal cibo, che viene ingerito in troppe quantità ed usato come una sorta di anestetico, una soluzione magica alle proprie difficoltà esistenziali. Dai disturbi alimentari però si può guarire, ma non da soli. Il primo passo è superare la vergogna e chiedere aiuto, in famiglia o da ogni altra parte, per affrontare con un adeguato supporto psicologico quella che è a tutti gli effetti una malattia, che può avere esiti anche molto gravi. </a:t>
            </a:r>
            <a:endParaRPr lang="it-IT" sz="1800" dirty="0"/>
          </a:p>
        </p:txBody>
      </p:sp>
      <p:pic>
        <p:nvPicPr>
          <p:cNvPr id="4" name="Immagine 3" descr="images (2).jpg"/>
          <p:cNvPicPr>
            <a:picLocks noChangeAspect="1"/>
          </p:cNvPicPr>
          <p:nvPr/>
        </p:nvPicPr>
        <p:blipFill>
          <a:blip r:embed="rId2"/>
          <a:stretch>
            <a:fillRect/>
          </a:stretch>
        </p:blipFill>
        <p:spPr>
          <a:xfrm>
            <a:off x="214282" y="5214950"/>
            <a:ext cx="2071702" cy="15001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Immagine 4" descr="img5.jpg"/>
          <p:cNvPicPr>
            <a:picLocks noChangeAspect="1"/>
          </p:cNvPicPr>
          <p:nvPr/>
        </p:nvPicPr>
        <p:blipFill>
          <a:blip r:embed="rId3"/>
          <a:stretch>
            <a:fillRect/>
          </a:stretch>
        </p:blipFill>
        <p:spPr>
          <a:xfrm>
            <a:off x="6286512" y="4857760"/>
            <a:ext cx="2376473" cy="18573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Immagine 5" descr="bulimia-01.jpg"/>
          <p:cNvPicPr>
            <a:picLocks noChangeAspect="1"/>
          </p:cNvPicPr>
          <p:nvPr/>
        </p:nvPicPr>
        <p:blipFill>
          <a:blip r:embed="rId4"/>
          <a:stretch>
            <a:fillRect/>
          </a:stretch>
        </p:blipFill>
        <p:spPr>
          <a:xfrm>
            <a:off x="3000364" y="4857760"/>
            <a:ext cx="2714644"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714356"/>
          </a:xfrm>
        </p:spPr>
        <p:txBody>
          <a:bodyPr>
            <a:normAutofit/>
          </a:bodyPr>
          <a:lstStyle/>
          <a:p>
            <a:r>
              <a:rPr lang="it-IT" sz="4000" dirty="0" smtClean="0">
                <a:solidFill>
                  <a:schemeClr val="accent4">
                    <a:lumMod val="50000"/>
                  </a:schemeClr>
                </a:solidFill>
                <a:latin typeface="Cooper Black" pitchFamily="18" charset="0"/>
              </a:rPr>
              <a:t>TECNOLOGIA</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142908" y="500042"/>
            <a:ext cx="9072626" cy="6000792"/>
          </a:xfrm>
        </p:spPr>
        <p:txBody>
          <a:bodyPr>
            <a:normAutofit/>
          </a:bodyPr>
          <a:lstStyle/>
          <a:p>
            <a:pPr>
              <a:buNone/>
            </a:pPr>
            <a:r>
              <a:rPr lang="it-IT" sz="1400" dirty="0" smtClean="0">
                <a:latin typeface="Cooper Black" pitchFamily="18" charset="0"/>
              </a:rPr>
              <a:t>         I GIOVANI E LA TECNOLOGIA</a:t>
            </a:r>
          </a:p>
          <a:p>
            <a:pPr>
              <a:buNone/>
            </a:pPr>
            <a:r>
              <a:rPr lang="it-IT" sz="1400" dirty="0" smtClean="0">
                <a:latin typeface="Cooper Black" pitchFamily="18" charset="0"/>
              </a:rPr>
              <a:t>        </a:t>
            </a:r>
            <a:r>
              <a:rPr lang="it-IT" sz="1800" dirty="0" smtClean="0"/>
              <a:t>Negli ultimi anni si è affermata in particolar modo una nuova forma di comunicazione, comoda e in un certo senso alla portata di tutti, ma che comunque ha i suoi aspetti negativi. Fra i nuovi mezzi di comunicazione si possono includere le e-mail, gli sms, le chat, ecc., che in un certo senso hanno preso il posto delle tradizionali lettere e cartoline, ma non solo. I primi ad essere stati “travolti” da questa nuova moda sono stati senza dubbio i giovani, che in seguito sono riusciti a contagiare anche chi alla tecnologia non voleva cedere. Tutto ciò ci appare comune, semplice e innocuo, ma forse raramente si è riflettuto sugli aspetti negativi. Personalmente credo che non ci aiutino molto nel migliorare il nostro modo di esporre, anzi il continuo abbreviamento delle parole, il fatto di dover ridurre notevolmente un discorso, ci induce ad esprimerci in modo decisamente essenziale, riduttivo e con un linguaggio sempre più povero. Credo che anche qui la tecnologia influisca notevolmente, spesso infatti capita di trovarsi di fronte ad un problema che ci appare difficile da risolvere, ma se ci si presenta sul display del cellulare o sullo schermo del computer ci sembra la cosa più banale di questo mondo. In poche parole, spesso questa tecnologia ci induce ad affrontare i problemi in modo “distaccato”, evitandoci di crescere dentro.</a:t>
            </a:r>
          </a:p>
        </p:txBody>
      </p:sp>
      <p:pic>
        <p:nvPicPr>
          <p:cNvPr id="4" name="Immagine 3" descr="480x270.jpg"/>
          <p:cNvPicPr>
            <a:picLocks noChangeAspect="1"/>
          </p:cNvPicPr>
          <p:nvPr/>
        </p:nvPicPr>
        <p:blipFill>
          <a:blip r:embed="rId2"/>
          <a:stretch>
            <a:fillRect/>
          </a:stretch>
        </p:blipFill>
        <p:spPr>
          <a:xfrm>
            <a:off x="3071802" y="5214950"/>
            <a:ext cx="2643206" cy="150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Immagine 4" descr="ced7b860ecc5d7210c282e37784f2671-300x200.jpg"/>
          <p:cNvPicPr>
            <a:picLocks noChangeAspect="1"/>
          </p:cNvPicPr>
          <p:nvPr/>
        </p:nvPicPr>
        <p:blipFill>
          <a:blip r:embed="rId3"/>
          <a:stretch>
            <a:fillRect/>
          </a:stretch>
        </p:blipFill>
        <p:spPr>
          <a:xfrm>
            <a:off x="214282" y="5214902"/>
            <a:ext cx="1857388" cy="15002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Immagine 5" descr="Ragazzi-e-tecnologia-dipendenza-1728x800_c.jpg"/>
          <p:cNvPicPr>
            <a:picLocks noChangeAspect="1"/>
          </p:cNvPicPr>
          <p:nvPr/>
        </p:nvPicPr>
        <p:blipFill>
          <a:blip r:embed="rId4" cstate="print"/>
          <a:stretch>
            <a:fillRect/>
          </a:stretch>
        </p:blipFill>
        <p:spPr>
          <a:xfrm>
            <a:off x="6500826" y="5143512"/>
            <a:ext cx="2357454" cy="1571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85720" y="214290"/>
            <a:ext cx="6257940" cy="928670"/>
          </a:xfrm>
        </p:spPr>
        <p:txBody>
          <a:bodyPr>
            <a:normAutofit/>
          </a:bodyPr>
          <a:lstStyle/>
          <a:p>
            <a:r>
              <a:rPr lang="it-IT" sz="4000" dirty="0" smtClean="0">
                <a:solidFill>
                  <a:schemeClr val="accent4">
                    <a:lumMod val="50000"/>
                  </a:schemeClr>
                </a:solidFill>
                <a:latin typeface="Cooper Black" pitchFamily="18" charset="0"/>
              </a:rPr>
              <a:t>SCIENZE</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142908" y="1000108"/>
            <a:ext cx="9072626" cy="5857892"/>
          </a:xfrm>
        </p:spPr>
        <p:txBody>
          <a:bodyPr>
            <a:normAutofit fontScale="25000" lnSpcReduction="20000"/>
          </a:bodyPr>
          <a:lstStyle/>
          <a:p>
            <a:pPr>
              <a:buNone/>
            </a:pPr>
            <a:r>
              <a:rPr lang="it-IT" sz="1400" dirty="0" smtClean="0">
                <a:latin typeface="Cooper Black" pitchFamily="18" charset="0"/>
              </a:rPr>
              <a:t>          </a:t>
            </a:r>
          </a:p>
          <a:p>
            <a:pPr>
              <a:buNone/>
            </a:pPr>
            <a:r>
              <a:rPr lang="it-IT" sz="5600" dirty="0" smtClean="0">
                <a:latin typeface="Cooper Black" pitchFamily="18" charset="0"/>
              </a:rPr>
              <a:t>       LE TOSSICODIPENDENZE</a:t>
            </a:r>
          </a:p>
          <a:p>
            <a:pPr algn="just">
              <a:buNone/>
            </a:pPr>
            <a:r>
              <a:rPr lang="it-IT" sz="3800" dirty="0" smtClean="0"/>
              <a:t>          </a:t>
            </a:r>
            <a:r>
              <a:rPr lang="it-IT" sz="7200" dirty="0" smtClean="0"/>
              <a:t>Quando si parla di tossicodipendenza si pensa subito all’assuefazione dell’organismo umano alla droga; ma se ciò è sicuramente  vero, non bisogna sottovalutare altre forme di dipendenza che sono altrettanto nocive, quali l’uso dell’alcool e del tabacco. Fra le diverse sostanze tossiche o nocive  per l’organismo umano alcune creano nel consumatore abituale un condizione di dipendenza, ovvero danno luogo a una serie di disturbi fisici o psicologici.</a:t>
            </a:r>
          </a:p>
          <a:p>
            <a:pPr>
              <a:buNone/>
            </a:pPr>
            <a:r>
              <a:rPr lang="it-IT" sz="2900" dirty="0" smtClean="0"/>
              <a:t>            </a:t>
            </a:r>
            <a:r>
              <a:rPr lang="it-IT" sz="5600" dirty="0" smtClean="0">
                <a:latin typeface="Cooper Black" pitchFamily="18" charset="0"/>
              </a:rPr>
              <a:t>ALCOOL E FUMO</a:t>
            </a:r>
          </a:p>
          <a:p>
            <a:pPr algn="just">
              <a:buNone/>
            </a:pPr>
            <a:r>
              <a:rPr lang="it-IT" sz="3600" dirty="0" smtClean="0">
                <a:latin typeface="Cooper Black" pitchFamily="18" charset="0"/>
              </a:rPr>
              <a:t>          </a:t>
            </a:r>
            <a:r>
              <a:rPr lang="it-IT" sz="7200" dirty="0" smtClean="0"/>
              <a:t>Quando si parla dell’alcool ci riferiamo a tutte le bevande che hanno una base alcolica, che può nuocere all’organismo umano quando il consumo diventa elevato. Se fin da giovanissimi ci si abitua a consumare quantità smodate di birra, vino, liquore, l’organismo difficilmente riuscirà a controllarsi e sarà inevitabile l’assuefazione, ovvero la dipendenza da quella specifica sostanza, con tutte le conseguenze ad essa legate quali alterazione del sistema nervoso, scarso controllo dei propri riflessi, depressione o al contrario supereccitazione, eccessi d’ira; per non parlare poi delle malattie vere e proprie che colpiscono il fegato, i reni, l’apparato respiratorio e il cuore. Per i giovani si inizia a bere per “imitare” i più grandi, per non sentirsi isolati dal gruppo, per ignoranza sugli effetti dell’alcool, per dare un segnale di virilità, per la forte pressione esercitata dalla propaganda indiscriminata delle bevande alcooliche. Un’altra forma di tossicodipendenza è legata all’abuso del tabacco, ossia al fumo. Il fumo nuove gravemente alla salute e provoca il cancro. Tra i numerosi problemi legati alla diffusione  e all’assunzione di nuove droghe sembra che quello più grave sia il consumo della pasticca, denominata ecstasy. E’ una nuova droga chimica sotto forma di pillola. Tra i luoghi dove maggiormente se ne fa uso sembra vi siano le discoteche, perché lì è più facile smerciarla, costa poco regala uno stato di immediato benessere. Molti la definiscono droga pulita, perché non richiede il buco e perché pensano sbagliando molto, che i danni siano quasi inesistenti.</a:t>
            </a:r>
          </a:p>
          <a:p>
            <a:pPr algn="just">
              <a:buNone/>
            </a:pPr>
            <a:endParaRPr lang="it-IT" sz="4000" dirty="0" smtClean="0">
              <a:latin typeface="Cooper Black" pitchFamily="18" charset="0"/>
            </a:endParaRPr>
          </a:p>
          <a:p>
            <a:pPr algn="just">
              <a:buNone/>
            </a:pPr>
            <a:endParaRPr lang="it-IT" sz="4000" dirty="0" smtClean="0">
              <a:latin typeface="Cooper Black" pitchFamily="18" charset="0"/>
            </a:endParaRPr>
          </a:p>
          <a:p>
            <a:pPr algn="just">
              <a:buNone/>
            </a:pPr>
            <a:endParaRPr lang="it-IT" sz="1400" dirty="0" smtClean="0">
              <a:latin typeface="Cooper Black" pitchFamily="18" charset="0"/>
            </a:endParaRPr>
          </a:p>
          <a:p>
            <a:pPr algn="just">
              <a:buNone/>
            </a:pPr>
            <a:r>
              <a:rPr lang="it-IT" sz="1400" dirty="0" smtClean="0">
                <a:latin typeface="Cooper Black" pitchFamily="18" charset="0"/>
              </a:rPr>
              <a:t>      </a:t>
            </a:r>
          </a:p>
          <a:p>
            <a:pPr algn="just">
              <a:buNone/>
            </a:pPr>
            <a:endParaRPr lang="it-IT" sz="1400" dirty="0" smtClean="0">
              <a:latin typeface="Cooper Black" pitchFamily="18" charset="0"/>
            </a:endParaRPr>
          </a:p>
          <a:p>
            <a:pPr algn="just">
              <a:buNone/>
            </a:pPr>
            <a:r>
              <a:rPr lang="it-IT" sz="1400" dirty="0" smtClean="0">
                <a:latin typeface="Cooper Black" pitchFamily="18" charset="0"/>
              </a:rPr>
              <a:t>      </a:t>
            </a:r>
          </a:p>
          <a:p>
            <a:pPr algn="just">
              <a:buNone/>
            </a:pPr>
            <a:r>
              <a:rPr lang="it-IT" sz="1800" dirty="0" smtClean="0"/>
              <a:t> </a:t>
            </a:r>
          </a:p>
          <a:p>
            <a:pPr>
              <a:buNone/>
            </a:pPr>
            <a:endParaRPr lang="it-IT" sz="1400" dirty="0" smtClean="0">
              <a:latin typeface="Cooper Black" pitchFamily="18" charset="0"/>
            </a:endParaRPr>
          </a:p>
        </p:txBody>
      </p:sp>
      <p:pic>
        <p:nvPicPr>
          <p:cNvPr id="5" name="Immagine 4" descr="Weed-Brain.jpg"/>
          <p:cNvPicPr>
            <a:picLocks noChangeAspect="1"/>
          </p:cNvPicPr>
          <p:nvPr/>
        </p:nvPicPr>
        <p:blipFill>
          <a:blip r:embed="rId2" cstate="print"/>
          <a:stretch>
            <a:fillRect/>
          </a:stretch>
        </p:blipFill>
        <p:spPr>
          <a:xfrm>
            <a:off x="7000892" y="0"/>
            <a:ext cx="2143108" cy="128586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fumo-giovani.jpg"/>
          <p:cNvPicPr>
            <a:picLocks noChangeAspect="1"/>
          </p:cNvPicPr>
          <p:nvPr/>
        </p:nvPicPr>
        <p:blipFill>
          <a:blip r:embed="rId2"/>
          <a:stretch>
            <a:fillRect/>
          </a:stretch>
        </p:blipFill>
        <p:spPr>
          <a:xfrm>
            <a:off x="142844" y="142852"/>
            <a:ext cx="2428892"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Immagine 2" descr="mbriache.jpg"/>
          <p:cNvPicPr>
            <a:picLocks noChangeAspect="1"/>
          </p:cNvPicPr>
          <p:nvPr/>
        </p:nvPicPr>
        <p:blipFill>
          <a:blip r:embed="rId3"/>
          <a:stretch>
            <a:fillRect/>
          </a:stretch>
        </p:blipFill>
        <p:spPr>
          <a:xfrm>
            <a:off x="285720" y="2357430"/>
            <a:ext cx="2357454"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CasellaDiTesto 3"/>
          <p:cNvSpPr txBox="1"/>
          <p:nvPr/>
        </p:nvSpPr>
        <p:spPr>
          <a:xfrm>
            <a:off x="2928926" y="214290"/>
            <a:ext cx="5786478" cy="1292662"/>
          </a:xfrm>
          <a:prstGeom prst="rect">
            <a:avLst/>
          </a:prstGeom>
          <a:noFill/>
        </p:spPr>
        <p:txBody>
          <a:bodyPr wrap="square" rtlCol="0">
            <a:spAutoFit/>
          </a:bodyPr>
          <a:lstStyle/>
          <a:p>
            <a:r>
              <a:rPr lang="it-IT" sz="1400" dirty="0" smtClean="0">
                <a:latin typeface="Cooper Black" pitchFamily="18" charset="0"/>
              </a:rPr>
              <a:t>FUMO DI TABACCO</a:t>
            </a:r>
          </a:p>
          <a:p>
            <a:r>
              <a:rPr lang="it-IT" sz="1600" dirty="0" smtClean="0"/>
              <a:t>Secondo le ultime teorie, la responsabile sarebbe la nicotina, che ha un potente effetto vasocostrittore sulle arterie di piccolo calibro. La sostanza assorbita nei polmoni, raggiunge le arterie che nutrono le pareti venose e quindi riduce l’apporto di ossigeno al vaso.</a:t>
            </a:r>
          </a:p>
        </p:txBody>
      </p:sp>
      <p:sp>
        <p:nvSpPr>
          <p:cNvPr id="5" name="CasellaDiTesto 4"/>
          <p:cNvSpPr txBox="1"/>
          <p:nvPr/>
        </p:nvSpPr>
        <p:spPr>
          <a:xfrm>
            <a:off x="2928926" y="1928802"/>
            <a:ext cx="5500726" cy="1538883"/>
          </a:xfrm>
          <a:prstGeom prst="rect">
            <a:avLst/>
          </a:prstGeom>
          <a:noFill/>
        </p:spPr>
        <p:txBody>
          <a:bodyPr wrap="square" rtlCol="0">
            <a:spAutoFit/>
          </a:bodyPr>
          <a:lstStyle/>
          <a:p>
            <a:r>
              <a:rPr lang="it-IT" sz="1400" dirty="0" smtClean="0">
                <a:latin typeface="Cooper Black" pitchFamily="18" charset="0"/>
              </a:rPr>
              <a:t>ALCOL</a:t>
            </a:r>
          </a:p>
          <a:p>
            <a:r>
              <a:rPr lang="it-IT" sz="1600" dirty="0" smtClean="0"/>
              <a:t>Negli adolescenti e nei giovani adulti i decessi dovuti all'alcol sono attribuibili sopratutto a infortuni, negli adulti di mezza età a malattie dell'apparato digerente e negli anziani a tumori. Nelle donne si stima che peraltro il 4% dei casi di cancro al seno è riconducibile all'alcool.</a:t>
            </a:r>
            <a:endParaRPr lang="it-IT" sz="1600" dirty="0"/>
          </a:p>
        </p:txBody>
      </p:sp>
      <p:pic>
        <p:nvPicPr>
          <p:cNvPr id="6" name="Immagine 5" descr="ecstasy-01.jpg"/>
          <p:cNvPicPr>
            <a:picLocks noChangeAspect="1"/>
          </p:cNvPicPr>
          <p:nvPr/>
        </p:nvPicPr>
        <p:blipFill>
          <a:blip r:embed="rId4"/>
          <a:stretch>
            <a:fillRect/>
          </a:stretch>
        </p:blipFill>
        <p:spPr>
          <a:xfrm>
            <a:off x="357158" y="4643446"/>
            <a:ext cx="2286016" cy="1836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asellaDiTesto 6"/>
          <p:cNvSpPr txBox="1"/>
          <p:nvPr/>
        </p:nvSpPr>
        <p:spPr>
          <a:xfrm>
            <a:off x="3214678" y="3786191"/>
            <a:ext cx="5929322" cy="3323987"/>
          </a:xfrm>
          <a:prstGeom prst="rect">
            <a:avLst/>
          </a:prstGeom>
          <a:noFill/>
        </p:spPr>
        <p:txBody>
          <a:bodyPr wrap="square" rtlCol="0">
            <a:spAutoFit/>
          </a:bodyPr>
          <a:lstStyle/>
          <a:p>
            <a:r>
              <a:rPr lang="it-IT" sz="1400" dirty="0" smtClean="0">
                <a:latin typeface="Cooper Black" pitchFamily="18" charset="0"/>
              </a:rPr>
              <a:t>DIECI MOTIVI PER DIRE NO ALLA DROGA</a:t>
            </a:r>
          </a:p>
          <a:p>
            <a:r>
              <a:rPr lang="it-IT" sz="1600" dirty="0" smtClean="0"/>
              <a:t>1 La droga uccide la tua volontà</a:t>
            </a:r>
          </a:p>
          <a:p>
            <a:r>
              <a:rPr lang="it-IT" sz="1600" dirty="0" smtClean="0"/>
              <a:t>2 La droga uccide i tuoi sogni </a:t>
            </a:r>
          </a:p>
          <a:p>
            <a:r>
              <a:rPr lang="it-IT" sz="1600" dirty="0" smtClean="0"/>
              <a:t>3 La droga cancella la tua dignità</a:t>
            </a:r>
          </a:p>
          <a:p>
            <a:r>
              <a:rPr lang="it-IT" sz="1600" dirty="0" smtClean="0"/>
              <a:t>4 La droga brucia la tua gioventù</a:t>
            </a:r>
          </a:p>
          <a:p>
            <a:r>
              <a:rPr lang="it-IT" sz="1600" dirty="0" smtClean="0"/>
              <a:t>5 La droga ti impoverisce moralmente</a:t>
            </a:r>
          </a:p>
          <a:p>
            <a:r>
              <a:rPr lang="it-IT" sz="1600" dirty="0" smtClean="0"/>
              <a:t>6 La droga ti impoverisce economicamente</a:t>
            </a:r>
          </a:p>
          <a:p>
            <a:r>
              <a:rPr lang="it-IT" sz="1600" dirty="0" smtClean="0"/>
              <a:t>7 La droga arricchisce i grandi trafficanti</a:t>
            </a:r>
          </a:p>
          <a:p>
            <a:r>
              <a:rPr lang="it-IT" sz="1600" dirty="0" smtClean="0"/>
              <a:t>8 La droga procura armi</a:t>
            </a:r>
          </a:p>
          <a:p>
            <a:r>
              <a:rPr lang="it-IT" sz="1600" dirty="0" smtClean="0"/>
              <a:t>9 La droga scatena guerre</a:t>
            </a:r>
          </a:p>
          <a:p>
            <a:r>
              <a:rPr lang="it-IT" sz="1600" dirty="0" smtClean="0"/>
              <a:t>10 La droga uccide sempre e comunque</a:t>
            </a:r>
          </a:p>
          <a:p>
            <a:endParaRPr lang="it-IT" dirty="0" smtClean="0"/>
          </a:p>
          <a:p>
            <a:endParaRPr lang="it-IT"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928670"/>
          </a:xfrm>
        </p:spPr>
        <p:txBody>
          <a:bodyPr>
            <a:normAutofit/>
          </a:bodyPr>
          <a:lstStyle/>
          <a:p>
            <a:r>
              <a:rPr lang="it-IT" sz="4000" dirty="0" smtClean="0">
                <a:solidFill>
                  <a:schemeClr val="accent4">
                    <a:lumMod val="50000"/>
                  </a:schemeClr>
                </a:solidFill>
                <a:latin typeface="Cooper Black" pitchFamily="18" charset="0"/>
              </a:rPr>
              <a:t>STORIA</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0" y="357166"/>
            <a:ext cx="8929718" cy="6500834"/>
          </a:xfrm>
        </p:spPr>
        <p:txBody>
          <a:bodyPr>
            <a:normAutofit/>
          </a:bodyPr>
          <a:lstStyle/>
          <a:p>
            <a:pPr>
              <a:buNone/>
            </a:pPr>
            <a:r>
              <a:rPr lang="it-IT" sz="5600" dirty="0" smtClean="0">
                <a:latin typeface="Cooper Black" pitchFamily="18" charset="0"/>
              </a:rPr>
              <a:t>  </a:t>
            </a:r>
            <a:r>
              <a:rPr lang="it-IT" sz="1400" dirty="0" smtClean="0">
                <a:latin typeface="Cooper Black" pitchFamily="18" charset="0"/>
              </a:rPr>
              <a:t>CONDIZONI DEI BAMBINI NEI PAESI DEL TERZO MONDO</a:t>
            </a:r>
          </a:p>
          <a:p>
            <a:pPr>
              <a:buNone/>
            </a:pPr>
            <a:r>
              <a:rPr lang="it-IT" sz="1400" dirty="0" smtClean="0">
                <a:latin typeface="Cooper Black" pitchFamily="18" charset="0"/>
              </a:rPr>
              <a:t>         </a:t>
            </a:r>
            <a:r>
              <a:rPr lang="it-IT" sz="1900" dirty="0" smtClean="0"/>
              <a:t>Il fenomeno dei bambini di strada è diffuso nell'America del sud, in particolare in Brasile, dove si calcola che ci siano circa sei milioni di minori senza casa e senza famiglia. Rubano, scippano, spacciano e a volte uccidono. Il tutto per fame. Esiste una distinzione fra bambini di strada, infatti si tende ad individuare due grandi tipologie di situazioni esistenziali: meninos "na" rua (bambini "nella" strada) e meninos "de" rua (:bambini i "di" strada) Il primo termine descrive una situazione di vita che riguarda decine di milioni di bambini dei paesi del Sud del mondo In molti di questi paesi i bambini trascorrono intere giornate nella strada: per vagabondare, per giocare, per vendere, per lavorare e per altro ancora. Per molti di questi, ragazzi e ragazze però, continua ad esistere un punto di riferimento adulto: una casa per la sera, un letto dove dormire, un padre, una madre, dei fratelli, etc. La strada, cioè, pur costituendo uno degli elementi fondamentali del percorso esistenziale del minore non rappresenta ancora l'unico spazio vitale. Con il termine di meninos de rua, si fa invece preciso riferimento alla situazione di quei bambini che stabilmente vivono "sulla" strada e "della" strada. Per la grande parte di questi ragazzi si sono interrotti i rapporti con la famiglia e non c'è, se non raramente, ritorno a casa. La strada é diventata progressivamente la casa e gli altri meninos del gruppo "famiglia". </a:t>
            </a:r>
            <a:endParaRPr lang="it-IT" sz="19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ages (4).jpg"/>
          <p:cNvPicPr>
            <a:picLocks noChangeAspect="1"/>
          </p:cNvPicPr>
          <p:nvPr/>
        </p:nvPicPr>
        <p:blipFill>
          <a:blip r:embed="rId2"/>
          <a:stretch>
            <a:fillRect/>
          </a:stretch>
        </p:blipFill>
        <p:spPr>
          <a:xfrm>
            <a:off x="5072066" y="3429000"/>
            <a:ext cx="3857652" cy="21812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Immagine 3" descr="meninos-de-rua.jpg"/>
          <p:cNvPicPr>
            <a:picLocks noChangeAspect="1"/>
          </p:cNvPicPr>
          <p:nvPr/>
        </p:nvPicPr>
        <p:blipFill>
          <a:blip r:embed="rId3"/>
          <a:stretch>
            <a:fillRect/>
          </a:stretch>
        </p:blipFill>
        <p:spPr>
          <a:xfrm>
            <a:off x="571472" y="4071942"/>
            <a:ext cx="3095617" cy="21288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asellaDiTesto 6"/>
          <p:cNvSpPr txBox="1"/>
          <p:nvPr/>
        </p:nvSpPr>
        <p:spPr>
          <a:xfrm>
            <a:off x="795310" y="723880"/>
            <a:ext cx="184731" cy="369332"/>
          </a:xfrm>
          <a:prstGeom prst="rect">
            <a:avLst/>
          </a:prstGeom>
          <a:noFill/>
        </p:spPr>
        <p:txBody>
          <a:bodyPr wrap="none" rtlCol="0">
            <a:spAutoFit/>
          </a:bodyPr>
          <a:lstStyle/>
          <a:p>
            <a:endParaRPr lang="it-IT" dirty="0"/>
          </a:p>
        </p:txBody>
      </p:sp>
      <p:sp>
        <p:nvSpPr>
          <p:cNvPr id="8" name="CasellaDiTesto 7"/>
          <p:cNvSpPr txBox="1"/>
          <p:nvPr/>
        </p:nvSpPr>
        <p:spPr>
          <a:xfrm>
            <a:off x="214283" y="357166"/>
            <a:ext cx="8715436" cy="2862322"/>
          </a:xfrm>
          <a:prstGeom prst="rect">
            <a:avLst/>
          </a:prstGeom>
          <a:noFill/>
        </p:spPr>
        <p:txBody>
          <a:bodyPr wrap="square" rtlCol="0">
            <a:spAutoFit/>
          </a:bodyPr>
          <a:lstStyle/>
          <a:p>
            <a:r>
              <a:rPr lang="it-IT" dirty="0" smtClean="0"/>
              <a:t> I meniños de rua diventano precocemente protagonisti della loro storia agendo con stili di vita quali violenza, soprusi, ingiustizie, menefreghismo,... oppressi fin da piccoli. Stanno diventando una vera e propria forza, una massa numerosa che incute un certo timore alle autorità, la cui unica risposta spesso, è la violenza. Gli organi di sicurezza nelle grandi città uccidono almeno 3 bambini al giorno: un colpo in testa netto e deciso. A chi va bene solo tortura e botte. Sono gli "squadroni della morte", gruppi più o meno informali intesi a ripulire le strade dalla micro-criminalità. A San Paolo ci sono stati 994 omicidi di ragazzi tra i 15 e i17 anni: tra gli aggressori molti erano poliziotti. Questo è un esempio di situazione che in Brasile è una verità reale dove ogni giorno molti contadini vengono espulsi dalla loro terra, e non trovando lavoro abbandonano le loro famiglie.</a:t>
            </a:r>
            <a:endParaRPr lang="it-IT"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1000108"/>
          </a:xfrm>
        </p:spPr>
        <p:txBody>
          <a:bodyPr>
            <a:normAutofit/>
          </a:bodyPr>
          <a:lstStyle/>
          <a:p>
            <a:r>
              <a:rPr lang="it-IT" sz="4000" dirty="0" smtClean="0">
                <a:solidFill>
                  <a:schemeClr val="accent4">
                    <a:lumMod val="50000"/>
                  </a:schemeClr>
                </a:solidFill>
                <a:latin typeface="Cooper Black" pitchFamily="18" charset="0"/>
              </a:rPr>
              <a:t>GEOGRAFIA</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142908" y="500042"/>
            <a:ext cx="9286908" cy="6786610"/>
          </a:xfrm>
        </p:spPr>
        <p:txBody>
          <a:bodyPr>
            <a:normAutofit/>
          </a:bodyPr>
          <a:lstStyle/>
          <a:p>
            <a:pPr>
              <a:buNone/>
            </a:pPr>
            <a:r>
              <a:rPr lang="it-IT" sz="1400" b="1" dirty="0" smtClean="0">
                <a:latin typeface="Cooper Black" pitchFamily="18" charset="0"/>
              </a:rPr>
              <a:t>         </a:t>
            </a:r>
          </a:p>
          <a:p>
            <a:pPr>
              <a:buNone/>
            </a:pPr>
            <a:r>
              <a:rPr lang="it-IT" sz="1400" b="1" dirty="0" smtClean="0">
                <a:latin typeface="Cooper Black" pitchFamily="18" charset="0"/>
              </a:rPr>
              <a:t>         </a:t>
            </a:r>
            <a:r>
              <a:rPr lang="it-IT" sz="1500" b="1" dirty="0" smtClean="0">
                <a:latin typeface="Cooper Black" pitchFamily="18" charset="0"/>
              </a:rPr>
              <a:t>IL LAVORO MINORILE IN ITALIA E NEL MONDO </a:t>
            </a:r>
          </a:p>
          <a:p>
            <a:pPr>
              <a:buNone/>
            </a:pPr>
            <a:r>
              <a:rPr lang="it-IT" sz="1900" b="1" dirty="0" smtClean="0"/>
              <a:t>        </a:t>
            </a:r>
            <a:r>
              <a:rPr lang="it-IT" sz="1900" dirty="0" smtClean="0"/>
              <a:t>Quello che è successo nel nostro paese, alla fine dell'ottocento e all'inizio del Novecento, succede ora nei paesi in via di sviluppo. Anche nel nostro territorio è possibile raccogliere testimonianze di persone anziane che, da bambini, sono stati  mandati "nelle filande", "a servizio" o semplicemente ad aiutare nei lavori dei campi. Allora era una cosa che tutti accettavano, senza chiedersi se era giusto: era una necessità dettata dalla povertà, dalla miseria materiale e culturale, dall'esigenza di sopravvivere. La scuola era un lusso che solo alcuni potevano permettersi e molti di quelli che iniziavano la frequenza la interrompevano presto perché dovevano "dare una mano" alla famiglia. Sembrano cose passate che ormai vivono soltanto nel ricordo degli anziani, ma non è così perché i bambini continuano ad essere sfruttati in tutte le parti del mondo ed anche in Italia, nonostante le apparenze, ancora troppi bambini sono sfruttati.  Con il processo d'industrializzazione, iniziato  in Inghilterra alla fine del 1700, si capì subito quale profitto potesse venire dalla manodopera infantile e così i bambini furono impiegati a lavorare nelle miniere.  Infatti molti bambini poveri, invece di giocare, lavorano per aiutare le proprie famiglie a sopravvivere. Sono circa 250 milioni i bambini che lavorano in tutto il mondo, in Asia, Africa e America Latina.</a:t>
            </a:r>
            <a:r>
              <a:rPr lang="it-IT" sz="1400" dirty="0" smtClean="0"/>
              <a:t/>
            </a:r>
            <a:br>
              <a:rPr lang="it-IT" sz="1400" dirty="0" smtClean="0"/>
            </a:br>
            <a:r>
              <a:rPr lang="it-IT" sz="1400" dirty="0" smtClean="0"/>
              <a:t>  </a:t>
            </a:r>
            <a:endParaRPr lang="it-IT"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miniera.jpg"/>
          <p:cNvPicPr>
            <a:picLocks noChangeAspect="1"/>
          </p:cNvPicPr>
          <p:nvPr/>
        </p:nvPicPr>
        <p:blipFill>
          <a:blip r:embed="rId2"/>
          <a:stretch>
            <a:fillRect/>
          </a:stretch>
        </p:blipFill>
        <p:spPr>
          <a:xfrm>
            <a:off x="571472" y="3500438"/>
            <a:ext cx="3286147"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Immagine 2" descr="blogger-image-2099031737.jpg"/>
          <p:cNvPicPr>
            <a:picLocks noChangeAspect="1"/>
          </p:cNvPicPr>
          <p:nvPr/>
        </p:nvPicPr>
        <p:blipFill>
          <a:blip r:embed="rId3"/>
          <a:stretch>
            <a:fillRect/>
          </a:stretch>
        </p:blipFill>
        <p:spPr>
          <a:xfrm>
            <a:off x="5429256" y="3357562"/>
            <a:ext cx="2762248"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CasellaDiTesto 3"/>
          <p:cNvSpPr txBox="1"/>
          <p:nvPr/>
        </p:nvSpPr>
        <p:spPr>
          <a:xfrm>
            <a:off x="357158" y="357166"/>
            <a:ext cx="8286808" cy="2585323"/>
          </a:xfrm>
          <a:prstGeom prst="rect">
            <a:avLst/>
          </a:prstGeom>
          <a:noFill/>
        </p:spPr>
        <p:txBody>
          <a:bodyPr wrap="square" rtlCol="0">
            <a:spAutoFit/>
          </a:bodyPr>
          <a:lstStyle/>
          <a:p>
            <a:r>
              <a:rPr lang="it-IT" dirty="0" smtClean="0"/>
              <a:t>I datori di lavoro sanno che è proibito l’impiego di bambini, ma li fanno lavorare lo stesso perché li pagano meno e li possono licenziare quando vogliono. I bambini intrecciano i nodi dei tappeti più velocemente , lavorano nelle miniere del Perù, perché entrano agilmente nelle basse gallerie, scavano tra i rifiuti nelle Filippine, cuciono i palloni di cuoio, vendono dolci e frutta. Anche in Italia esiste il problema del lavoro minorile: sono circa 300 mila i bambini che lasciano la scuola per andare a lavorare. Abbiamo letto sui quotidiani del 17 aprile che il governo italiano ha firmato la Carta che introduce impegni concreti contro i baby-schiavi in Italia e nel mondo e non saranno  più dati incentivi alle aziende che sfruttano i bambini.</a:t>
            </a:r>
            <a:endParaRPr lang="it-IT"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p:cNvSpPr/>
          <p:nvPr/>
        </p:nvSpPr>
        <p:spPr>
          <a:xfrm>
            <a:off x="3214678" y="2786058"/>
            <a:ext cx="2714644" cy="127159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tx1"/>
                </a:solidFill>
              </a:rPr>
              <a:t>ADOLESCENZA</a:t>
            </a:r>
            <a:endParaRPr lang="it-IT" dirty="0">
              <a:solidFill>
                <a:schemeClr val="tx1"/>
              </a:solidFill>
            </a:endParaRPr>
          </a:p>
        </p:txBody>
      </p:sp>
      <p:sp>
        <p:nvSpPr>
          <p:cNvPr id="3" name="CasellaDiTesto 2"/>
          <p:cNvSpPr txBox="1"/>
          <p:nvPr/>
        </p:nvSpPr>
        <p:spPr>
          <a:xfrm>
            <a:off x="5857884" y="500042"/>
            <a:ext cx="2571768" cy="1508105"/>
          </a:xfrm>
          <a:prstGeom prst="rect">
            <a:avLst/>
          </a:prstGeom>
          <a:noFill/>
        </p:spPr>
        <p:txBody>
          <a:bodyPr wrap="square" rtlCol="0">
            <a:spAutoFit/>
          </a:bodyPr>
          <a:lstStyle/>
          <a:p>
            <a:r>
              <a:rPr lang="it-IT" dirty="0" smtClean="0">
                <a:latin typeface="Adobe Arabic" pitchFamily="18" charset="-78"/>
                <a:cs typeface="Adobe Arabic" pitchFamily="18" charset="-78"/>
              </a:rPr>
              <a:t>ITALIANO</a:t>
            </a:r>
          </a:p>
          <a:p>
            <a:r>
              <a:rPr lang="it-IT" sz="1400" dirty="0" smtClean="0">
                <a:latin typeface="Adobe Arabic" pitchFamily="18" charset="-78"/>
                <a:cs typeface="Adobe Arabic" pitchFamily="18" charset="-78"/>
              </a:rPr>
              <a:t>.Lettura di brani</a:t>
            </a:r>
          </a:p>
          <a:p>
            <a:r>
              <a:rPr lang="it-IT" sz="1400" dirty="0" smtClean="0">
                <a:latin typeface="Adobe Arabic" pitchFamily="18" charset="-78"/>
                <a:cs typeface="Adobe Arabic" pitchFamily="18" charset="-78"/>
              </a:rPr>
              <a:t>.Lettera di Umberto Eco al nipote</a:t>
            </a:r>
          </a:p>
          <a:p>
            <a:r>
              <a:rPr lang="it-IT" sz="1400" dirty="0" smtClean="0">
                <a:latin typeface="Adobe Arabic" pitchFamily="18" charset="-78"/>
                <a:cs typeface="Adobe Arabic" pitchFamily="18" charset="-78"/>
              </a:rPr>
              <a:t>. Aspetti dell’adolescenza</a:t>
            </a:r>
          </a:p>
          <a:p>
            <a:r>
              <a:rPr lang="it-IT" sz="1400" dirty="0" smtClean="0">
                <a:latin typeface="Adobe Arabic" pitchFamily="18" charset="-78"/>
                <a:cs typeface="Adobe Arabic" pitchFamily="18" charset="-78"/>
              </a:rPr>
              <a:t>. Adolescenti a rischio</a:t>
            </a:r>
          </a:p>
          <a:p>
            <a:endParaRPr lang="it-IT" dirty="0" smtClean="0">
              <a:latin typeface="Adobe Arabic" pitchFamily="18" charset="-78"/>
              <a:cs typeface="Adobe Arabic" pitchFamily="18" charset="-78"/>
            </a:endParaRPr>
          </a:p>
        </p:txBody>
      </p:sp>
      <p:sp>
        <p:nvSpPr>
          <p:cNvPr id="5" name="Rettangolo 4"/>
          <p:cNvSpPr/>
          <p:nvPr/>
        </p:nvSpPr>
        <p:spPr>
          <a:xfrm>
            <a:off x="5857884" y="571480"/>
            <a:ext cx="2643206" cy="13573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7" name="Connettore 2 6"/>
          <p:cNvCxnSpPr/>
          <p:nvPr/>
        </p:nvCxnSpPr>
        <p:spPr>
          <a:xfrm flipV="1">
            <a:off x="5500694" y="2071678"/>
            <a:ext cx="928694" cy="857256"/>
          </a:xfrm>
          <a:prstGeom prst="straightConnector1">
            <a:avLst/>
          </a:prstGeom>
          <a:ln>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CasellaDiTesto 9"/>
          <p:cNvSpPr txBox="1"/>
          <p:nvPr/>
        </p:nvSpPr>
        <p:spPr>
          <a:xfrm>
            <a:off x="3214678" y="500042"/>
            <a:ext cx="2000264" cy="800219"/>
          </a:xfrm>
          <a:prstGeom prst="rect">
            <a:avLst/>
          </a:prstGeom>
          <a:noFill/>
        </p:spPr>
        <p:txBody>
          <a:bodyPr wrap="square" rtlCol="0">
            <a:spAutoFit/>
          </a:bodyPr>
          <a:lstStyle/>
          <a:p>
            <a:r>
              <a:rPr lang="it-IT" dirty="0" smtClean="0">
                <a:latin typeface="Adobe Arabic" pitchFamily="18" charset="-78"/>
                <a:cs typeface="Adobe Arabic" pitchFamily="18" charset="-78"/>
              </a:rPr>
              <a:t>STORIA</a:t>
            </a:r>
          </a:p>
          <a:p>
            <a:r>
              <a:rPr lang="it-IT" sz="1400" dirty="0" smtClean="0">
                <a:latin typeface="Adobe Arabic" pitchFamily="18" charset="-78"/>
                <a:cs typeface="Adobe Arabic" pitchFamily="18" charset="-78"/>
              </a:rPr>
              <a:t>.Il lavoro minorile in Italia e nel mondo</a:t>
            </a:r>
            <a:endParaRPr lang="it-IT" sz="1400" dirty="0">
              <a:latin typeface="Adobe Arabic" pitchFamily="18" charset="-78"/>
              <a:cs typeface="Adobe Arabic" pitchFamily="18" charset="-78"/>
            </a:endParaRPr>
          </a:p>
        </p:txBody>
      </p:sp>
      <p:sp>
        <p:nvSpPr>
          <p:cNvPr id="11" name="Rettangolo 10"/>
          <p:cNvSpPr/>
          <p:nvPr/>
        </p:nvSpPr>
        <p:spPr>
          <a:xfrm>
            <a:off x="3214678" y="428604"/>
            <a:ext cx="2000264" cy="10715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2" name="CasellaDiTesto 11"/>
          <p:cNvSpPr txBox="1"/>
          <p:nvPr/>
        </p:nvSpPr>
        <p:spPr>
          <a:xfrm>
            <a:off x="428596" y="357166"/>
            <a:ext cx="2143140" cy="1077218"/>
          </a:xfrm>
          <a:prstGeom prst="rect">
            <a:avLst/>
          </a:prstGeom>
          <a:noFill/>
        </p:spPr>
        <p:txBody>
          <a:bodyPr wrap="square" rtlCol="0">
            <a:spAutoFit/>
          </a:bodyPr>
          <a:lstStyle/>
          <a:p>
            <a:r>
              <a:rPr lang="it-IT" dirty="0" smtClean="0">
                <a:latin typeface="Adobe Arabic" pitchFamily="18" charset="-78"/>
                <a:cs typeface="Adobe Arabic" pitchFamily="18" charset="-78"/>
              </a:rPr>
              <a:t>GEOGRAFIA </a:t>
            </a:r>
          </a:p>
          <a:p>
            <a:r>
              <a:rPr lang="it-IT" sz="1400" dirty="0" smtClean="0">
                <a:latin typeface="Adobe Arabic" pitchFamily="18" charset="-78"/>
                <a:cs typeface="Adobe Arabic" pitchFamily="18" charset="-78"/>
              </a:rPr>
              <a:t>.</a:t>
            </a:r>
            <a:r>
              <a:rPr lang="it-IT" sz="1400" dirty="0" smtClean="0"/>
              <a:t> </a:t>
            </a:r>
            <a:r>
              <a:rPr lang="it-IT" sz="1400" dirty="0" smtClean="0">
                <a:latin typeface="Adobe Arabic" pitchFamily="18" charset="-78"/>
                <a:cs typeface="Adobe Arabic" pitchFamily="18" charset="-78"/>
              </a:rPr>
              <a:t>Condizioni dei bambini nei paesi del Terzo Mondo </a:t>
            </a:r>
          </a:p>
          <a:p>
            <a:endParaRPr lang="it-IT" dirty="0">
              <a:latin typeface="Adobe Arabic" pitchFamily="18" charset="-78"/>
              <a:cs typeface="Adobe Arabic" pitchFamily="18" charset="-78"/>
            </a:endParaRPr>
          </a:p>
        </p:txBody>
      </p:sp>
      <p:sp>
        <p:nvSpPr>
          <p:cNvPr id="13" name="Rettangolo 12"/>
          <p:cNvSpPr/>
          <p:nvPr/>
        </p:nvSpPr>
        <p:spPr>
          <a:xfrm>
            <a:off x="428596" y="285728"/>
            <a:ext cx="2071702" cy="11430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15" name="Connettore 2 14"/>
          <p:cNvCxnSpPr>
            <a:stCxn id="2" idx="0"/>
          </p:cNvCxnSpPr>
          <p:nvPr/>
        </p:nvCxnSpPr>
        <p:spPr>
          <a:xfrm rot="16200000" flipV="1">
            <a:off x="3750463" y="1964521"/>
            <a:ext cx="1214446" cy="428628"/>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rot="10800000">
            <a:off x="2071670" y="1571612"/>
            <a:ext cx="1643074" cy="1357322"/>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flipV="1">
            <a:off x="5857884" y="3216274"/>
            <a:ext cx="1285884" cy="69850"/>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6" name="CasellaDiTesto 25"/>
          <p:cNvSpPr txBox="1"/>
          <p:nvPr/>
        </p:nvSpPr>
        <p:spPr>
          <a:xfrm>
            <a:off x="214282" y="2000240"/>
            <a:ext cx="1785950" cy="646331"/>
          </a:xfrm>
          <a:prstGeom prst="rect">
            <a:avLst/>
          </a:prstGeom>
          <a:noFill/>
        </p:spPr>
        <p:txBody>
          <a:bodyPr wrap="square" rtlCol="0">
            <a:spAutoFit/>
          </a:bodyPr>
          <a:lstStyle/>
          <a:p>
            <a:r>
              <a:rPr lang="it-IT" dirty="0" smtClean="0">
                <a:latin typeface="Adobe Arabic" pitchFamily="18" charset="-78"/>
                <a:cs typeface="Adobe Arabic" pitchFamily="18" charset="-78"/>
              </a:rPr>
              <a:t>TECNOLOGIA</a:t>
            </a:r>
          </a:p>
          <a:p>
            <a:r>
              <a:rPr lang="it-IT" dirty="0" smtClean="0">
                <a:latin typeface="Adobe Arabic" pitchFamily="18" charset="-78"/>
                <a:cs typeface="Adobe Arabic" pitchFamily="18" charset="-78"/>
              </a:rPr>
              <a:t>.</a:t>
            </a:r>
            <a:r>
              <a:rPr lang="it-IT" sz="1400" dirty="0" smtClean="0">
                <a:latin typeface="Adobe Arabic" pitchFamily="18" charset="-78"/>
                <a:cs typeface="Adobe Arabic" pitchFamily="18" charset="-78"/>
              </a:rPr>
              <a:t>I giovani e la tecnologia</a:t>
            </a:r>
            <a:endParaRPr lang="it-IT" sz="1400" dirty="0">
              <a:latin typeface="Adobe Arabic" pitchFamily="18" charset="-78"/>
              <a:cs typeface="Adobe Arabic" pitchFamily="18" charset="-78"/>
            </a:endParaRPr>
          </a:p>
        </p:txBody>
      </p:sp>
      <p:sp>
        <p:nvSpPr>
          <p:cNvPr id="27" name="Rettangolo 26"/>
          <p:cNvSpPr/>
          <p:nvPr/>
        </p:nvSpPr>
        <p:spPr>
          <a:xfrm>
            <a:off x="285720" y="2000240"/>
            <a:ext cx="1500198" cy="9286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29" name="Connettore 2 28"/>
          <p:cNvCxnSpPr/>
          <p:nvPr/>
        </p:nvCxnSpPr>
        <p:spPr>
          <a:xfrm rot="10800000">
            <a:off x="1928794" y="2643184"/>
            <a:ext cx="1357322" cy="571502"/>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1" name="CasellaDiTesto 30"/>
          <p:cNvSpPr txBox="1"/>
          <p:nvPr/>
        </p:nvSpPr>
        <p:spPr>
          <a:xfrm>
            <a:off x="7215206" y="2714620"/>
            <a:ext cx="1928794" cy="861774"/>
          </a:xfrm>
          <a:prstGeom prst="rect">
            <a:avLst/>
          </a:prstGeom>
          <a:noFill/>
        </p:spPr>
        <p:txBody>
          <a:bodyPr wrap="square" rtlCol="0">
            <a:spAutoFit/>
          </a:bodyPr>
          <a:lstStyle/>
          <a:p>
            <a:r>
              <a:rPr lang="it-IT" dirty="0" smtClean="0">
                <a:latin typeface="Adobe Arabic" pitchFamily="18" charset="-78"/>
                <a:cs typeface="Adobe Arabic" pitchFamily="18" charset="-78"/>
              </a:rPr>
              <a:t>SCIENZE MOTORIE</a:t>
            </a:r>
          </a:p>
          <a:p>
            <a:r>
              <a:rPr lang="it-IT" sz="1400" dirty="0" smtClean="0">
                <a:latin typeface="Adobe Arabic" pitchFamily="18" charset="-78"/>
                <a:cs typeface="Adobe Arabic" pitchFamily="18" charset="-78"/>
              </a:rPr>
              <a:t>Anoressia e bulimia</a:t>
            </a:r>
            <a:endParaRPr lang="it-IT" sz="1400" dirty="0">
              <a:latin typeface="Adobe Arabic" pitchFamily="18" charset="-78"/>
              <a:cs typeface="Adobe Arabic" pitchFamily="18" charset="-78"/>
            </a:endParaRPr>
          </a:p>
        </p:txBody>
      </p:sp>
      <p:sp>
        <p:nvSpPr>
          <p:cNvPr id="32" name="Rettangolo 31"/>
          <p:cNvSpPr/>
          <p:nvPr/>
        </p:nvSpPr>
        <p:spPr>
          <a:xfrm>
            <a:off x="7215206" y="2714620"/>
            <a:ext cx="1714512" cy="9286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34" name="Connettore 2 33"/>
          <p:cNvCxnSpPr/>
          <p:nvPr/>
        </p:nvCxnSpPr>
        <p:spPr>
          <a:xfrm>
            <a:off x="5857884" y="3643314"/>
            <a:ext cx="1357322" cy="714380"/>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CasellaDiTesto 35"/>
          <p:cNvSpPr txBox="1"/>
          <p:nvPr/>
        </p:nvSpPr>
        <p:spPr>
          <a:xfrm>
            <a:off x="7358082" y="4071942"/>
            <a:ext cx="1428760" cy="584775"/>
          </a:xfrm>
          <a:prstGeom prst="rect">
            <a:avLst/>
          </a:prstGeom>
          <a:noFill/>
        </p:spPr>
        <p:txBody>
          <a:bodyPr wrap="square" rtlCol="0">
            <a:spAutoFit/>
          </a:bodyPr>
          <a:lstStyle/>
          <a:p>
            <a:r>
              <a:rPr lang="it-IT" dirty="0" smtClean="0">
                <a:latin typeface="Adobe Arabic" pitchFamily="18" charset="-78"/>
                <a:cs typeface="Adobe Arabic" pitchFamily="18" charset="-78"/>
              </a:rPr>
              <a:t>INGLESE</a:t>
            </a:r>
          </a:p>
          <a:p>
            <a:r>
              <a:rPr lang="it-IT" sz="1400" dirty="0" smtClean="0">
                <a:latin typeface="Adobe Arabic" pitchFamily="18" charset="-78"/>
                <a:cs typeface="Adobe Arabic" pitchFamily="18" charset="-78"/>
              </a:rPr>
              <a:t>.Bulling</a:t>
            </a:r>
            <a:endParaRPr lang="it-IT" sz="1400" dirty="0">
              <a:latin typeface="Adobe Arabic" pitchFamily="18" charset="-78"/>
              <a:cs typeface="Adobe Arabic" pitchFamily="18" charset="-78"/>
            </a:endParaRPr>
          </a:p>
        </p:txBody>
      </p:sp>
      <p:sp>
        <p:nvSpPr>
          <p:cNvPr id="37" name="Rettangolo 36"/>
          <p:cNvSpPr/>
          <p:nvPr/>
        </p:nvSpPr>
        <p:spPr>
          <a:xfrm>
            <a:off x="7358082" y="4071942"/>
            <a:ext cx="1143008" cy="8429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41" name="CasellaDiTesto 40"/>
          <p:cNvSpPr txBox="1"/>
          <p:nvPr/>
        </p:nvSpPr>
        <p:spPr>
          <a:xfrm>
            <a:off x="6215074" y="5500702"/>
            <a:ext cx="1785950" cy="584775"/>
          </a:xfrm>
          <a:prstGeom prst="rect">
            <a:avLst/>
          </a:prstGeom>
          <a:noFill/>
        </p:spPr>
        <p:txBody>
          <a:bodyPr wrap="square" rtlCol="0">
            <a:spAutoFit/>
          </a:bodyPr>
          <a:lstStyle/>
          <a:p>
            <a:r>
              <a:rPr lang="it-IT" dirty="0" smtClean="0">
                <a:latin typeface="Adobe Arabic" pitchFamily="18" charset="-78"/>
                <a:cs typeface="Adobe Arabic" pitchFamily="18" charset="-78"/>
              </a:rPr>
              <a:t>FRANCESE</a:t>
            </a:r>
          </a:p>
          <a:p>
            <a:r>
              <a:rPr lang="it-IT" sz="1400" dirty="0" smtClean="0">
                <a:latin typeface="Adobe Arabic" pitchFamily="18" charset="-78"/>
                <a:cs typeface="Adobe Arabic" pitchFamily="18" charset="-78"/>
              </a:rPr>
              <a:t>.Les garçon que s’aiment</a:t>
            </a:r>
            <a:endParaRPr lang="it-IT" sz="1400" dirty="0">
              <a:latin typeface="Adobe Arabic" pitchFamily="18" charset="-78"/>
              <a:cs typeface="Adobe Arabic" pitchFamily="18" charset="-78"/>
            </a:endParaRPr>
          </a:p>
        </p:txBody>
      </p:sp>
      <p:sp>
        <p:nvSpPr>
          <p:cNvPr id="42" name="CasellaDiTesto 41"/>
          <p:cNvSpPr txBox="1"/>
          <p:nvPr/>
        </p:nvSpPr>
        <p:spPr>
          <a:xfrm>
            <a:off x="214282" y="3714752"/>
            <a:ext cx="2000264" cy="646331"/>
          </a:xfrm>
          <a:prstGeom prst="rect">
            <a:avLst/>
          </a:prstGeom>
          <a:noFill/>
        </p:spPr>
        <p:txBody>
          <a:bodyPr wrap="square" rtlCol="0">
            <a:spAutoFit/>
          </a:bodyPr>
          <a:lstStyle/>
          <a:p>
            <a:r>
              <a:rPr lang="it-IT" dirty="0" smtClean="0">
                <a:latin typeface="Adobe Arabic" pitchFamily="18" charset="-78"/>
                <a:cs typeface="Adobe Arabic" pitchFamily="18" charset="-78"/>
              </a:rPr>
              <a:t>SCIENZE</a:t>
            </a:r>
          </a:p>
          <a:p>
            <a:r>
              <a:rPr lang="it-IT" dirty="0" smtClean="0">
                <a:latin typeface="Adobe Arabic" pitchFamily="18" charset="-78"/>
                <a:cs typeface="Adobe Arabic" pitchFamily="18" charset="-78"/>
              </a:rPr>
              <a:t>.</a:t>
            </a:r>
            <a:r>
              <a:rPr lang="it-IT" sz="1400" dirty="0" smtClean="0">
                <a:latin typeface="Adobe Arabic" pitchFamily="18" charset="-78"/>
                <a:cs typeface="Adobe Arabic" pitchFamily="18" charset="-78"/>
              </a:rPr>
              <a:t>Le tossicodipendenze</a:t>
            </a:r>
            <a:endParaRPr lang="it-IT" sz="1400" dirty="0">
              <a:latin typeface="Adobe Arabic" pitchFamily="18" charset="-78"/>
              <a:cs typeface="Adobe Arabic" pitchFamily="18" charset="-78"/>
            </a:endParaRPr>
          </a:p>
        </p:txBody>
      </p:sp>
      <p:sp>
        <p:nvSpPr>
          <p:cNvPr id="43" name="Rettangolo 42"/>
          <p:cNvSpPr/>
          <p:nvPr/>
        </p:nvSpPr>
        <p:spPr>
          <a:xfrm>
            <a:off x="285720" y="3571876"/>
            <a:ext cx="1928826" cy="10715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45" name="Connettore 2 44"/>
          <p:cNvCxnSpPr/>
          <p:nvPr/>
        </p:nvCxnSpPr>
        <p:spPr>
          <a:xfrm rot="10800000" flipV="1">
            <a:off x="2285984" y="3643314"/>
            <a:ext cx="1000132" cy="571502"/>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Rettangolo 54"/>
          <p:cNvSpPr/>
          <p:nvPr/>
        </p:nvSpPr>
        <p:spPr>
          <a:xfrm>
            <a:off x="6215074" y="5429264"/>
            <a:ext cx="1785950" cy="10715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57" name="Connettore 2 56"/>
          <p:cNvCxnSpPr/>
          <p:nvPr/>
        </p:nvCxnSpPr>
        <p:spPr>
          <a:xfrm>
            <a:off x="5214942" y="4000504"/>
            <a:ext cx="1571636" cy="1357322"/>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3" name="CasellaDiTesto 82"/>
          <p:cNvSpPr txBox="1"/>
          <p:nvPr/>
        </p:nvSpPr>
        <p:spPr>
          <a:xfrm>
            <a:off x="2928926" y="5429264"/>
            <a:ext cx="1071570" cy="646331"/>
          </a:xfrm>
          <a:prstGeom prst="rect">
            <a:avLst/>
          </a:prstGeom>
          <a:noFill/>
        </p:spPr>
        <p:txBody>
          <a:bodyPr wrap="square" rtlCol="0">
            <a:spAutoFit/>
          </a:bodyPr>
          <a:lstStyle/>
          <a:p>
            <a:r>
              <a:rPr lang="it-IT" dirty="0" smtClean="0">
                <a:latin typeface="Adobe Arabic" pitchFamily="18" charset="-78"/>
                <a:cs typeface="Adobe Arabic" pitchFamily="18" charset="-78"/>
              </a:rPr>
              <a:t>ARTE</a:t>
            </a:r>
          </a:p>
          <a:p>
            <a:r>
              <a:rPr lang="it-IT" dirty="0" smtClean="0">
                <a:latin typeface="Adobe Arabic" pitchFamily="18" charset="-78"/>
                <a:cs typeface="Adobe Arabic" pitchFamily="18" charset="-78"/>
              </a:rPr>
              <a:t>.</a:t>
            </a:r>
            <a:r>
              <a:rPr lang="it-IT" sz="1400" dirty="0" smtClean="0">
                <a:latin typeface="Adobe Arabic" pitchFamily="18" charset="-78"/>
                <a:cs typeface="Adobe Arabic" pitchFamily="18" charset="-78"/>
              </a:rPr>
              <a:t>Murales</a:t>
            </a:r>
            <a:endParaRPr lang="it-IT" sz="1400" dirty="0">
              <a:latin typeface="Adobe Arabic" pitchFamily="18" charset="-78"/>
              <a:cs typeface="Adobe Arabic" pitchFamily="18" charset="-78"/>
            </a:endParaRPr>
          </a:p>
        </p:txBody>
      </p:sp>
      <p:sp>
        <p:nvSpPr>
          <p:cNvPr id="98" name="Rettangolo 97"/>
          <p:cNvSpPr/>
          <p:nvPr/>
        </p:nvSpPr>
        <p:spPr>
          <a:xfrm>
            <a:off x="214282" y="5286388"/>
            <a:ext cx="1857388" cy="10715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100" name="Connettore 2 99"/>
          <p:cNvCxnSpPr/>
          <p:nvPr/>
        </p:nvCxnSpPr>
        <p:spPr>
          <a:xfrm rot="5400000">
            <a:off x="2071670" y="4000504"/>
            <a:ext cx="1785950" cy="1643074"/>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2" name="CasellaDiTesto 101"/>
          <p:cNvSpPr txBox="1"/>
          <p:nvPr/>
        </p:nvSpPr>
        <p:spPr>
          <a:xfrm>
            <a:off x="4429124" y="5786454"/>
            <a:ext cx="949299" cy="584775"/>
          </a:xfrm>
          <a:prstGeom prst="rect">
            <a:avLst/>
          </a:prstGeom>
          <a:noFill/>
        </p:spPr>
        <p:txBody>
          <a:bodyPr wrap="square" rtlCol="0">
            <a:spAutoFit/>
          </a:bodyPr>
          <a:lstStyle/>
          <a:p>
            <a:r>
              <a:rPr lang="it-IT" dirty="0" smtClean="0">
                <a:latin typeface="Adobe Arabic" pitchFamily="18" charset="-78"/>
                <a:cs typeface="Adobe Arabic" pitchFamily="18" charset="-78"/>
              </a:rPr>
              <a:t>MUSICA</a:t>
            </a:r>
          </a:p>
          <a:p>
            <a:r>
              <a:rPr lang="it-IT" sz="1400" dirty="0" smtClean="0">
                <a:latin typeface="Adobe Arabic" pitchFamily="18" charset="-78"/>
                <a:cs typeface="Adobe Arabic" pitchFamily="18" charset="-78"/>
              </a:rPr>
              <a:t>.Il rap</a:t>
            </a:r>
            <a:endParaRPr lang="it-IT" sz="1400" dirty="0">
              <a:latin typeface="Adobe Arabic" pitchFamily="18" charset="-78"/>
              <a:cs typeface="Adobe Arabic" pitchFamily="18" charset="-78"/>
            </a:endParaRPr>
          </a:p>
        </p:txBody>
      </p:sp>
      <p:sp>
        <p:nvSpPr>
          <p:cNvPr id="103" name="CasellaDiTesto 102"/>
          <p:cNvSpPr txBox="1"/>
          <p:nvPr/>
        </p:nvSpPr>
        <p:spPr>
          <a:xfrm>
            <a:off x="214282" y="5286388"/>
            <a:ext cx="1714512" cy="861774"/>
          </a:xfrm>
          <a:prstGeom prst="rect">
            <a:avLst/>
          </a:prstGeom>
          <a:noFill/>
        </p:spPr>
        <p:txBody>
          <a:bodyPr wrap="square" rtlCol="0">
            <a:spAutoFit/>
          </a:bodyPr>
          <a:lstStyle/>
          <a:p>
            <a:r>
              <a:rPr lang="it-IT" dirty="0" smtClean="0">
                <a:latin typeface="Adobe Arabic" pitchFamily="18" charset="-78"/>
                <a:cs typeface="Adobe Arabic" pitchFamily="18" charset="-78"/>
              </a:rPr>
              <a:t>EDUCAZIONE CIVICA</a:t>
            </a:r>
          </a:p>
          <a:p>
            <a:r>
              <a:rPr lang="it-IT" sz="1400" dirty="0" smtClean="0">
                <a:latin typeface="Adobe Arabic" pitchFamily="18" charset="-78"/>
                <a:cs typeface="Adobe Arabic" pitchFamily="18" charset="-78"/>
              </a:rPr>
              <a:t>.I diritti dell’Infanzia</a:t>
            </a:r>
            <a:endParaRPr lang="it-IT" sz="1400" dirty="0">
              <a:latin typeface="Adobe Arabic" pitchFamily="18" charset="-78"/>
              <a:cs typeface="Adobe Arabic" pitchFamily="18" charset="-78"/>
            </a:endParaRPr>
          </a:p>
        </p:txBody>
      </p:sp>
      <p:sp>
        <p:nvSpPr>
          <p:cNvPr id="106" name="Rettangolo 105"/>
          <p:cNvSpPr/>
          <p:nvPr/>
        </p:nvSpPr>
        <p:spPr>
          <a:xfrm>
            <a:off x="4429124" y="5715016"/>
            <a:ext cx="928694" cy="7858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7" name="Rettangolo 106"/>
          <p:cNvSpPr/>
          <p:nvPr/>
        </p:nvSpPr>
        <p:spPr>
          <a:xfrm>
            <a:off x="2928926" y="5357826"/>
            <a:ext cx="1000132" cy="7858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109" name="Connettore 2 108"/>
          <p:cNvCxnSpPr/>
          <p:nvPr/>
        </p:nvCxnSpPr>
        <p:spPr>
          <a:xfrm rot="16200000" flipH="1">
            <a:off x="4036216" y="4750605"/>
            <a:ext cx="1571636" cy="214313"/>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1" name="Connettore 2 110"/>
          <p:cNvCxnSpPr/>
          <p:nvPr/>
        </p:nvCxnSpPr>
        <p:spPr>
          <a:xfrm rot="5400000">
            <a:off x="3250397" y="4321975"/>
            <a:ext cx="1214446" cy="714380"/>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57224" y="214290"/>
            <a:ext cx="7858180" cy="646331"/>
          </a:xfrm>
          <a:prstGeom prst="rect">
            <a:avLst/>
          </a:prstGeom>
          <a:noFill/>
        </p:spPr>
        <p:txBody>
          <a:bodyPr wrap="square" rtlCol="0">
            <a:spAutoFit/>
          </a:bodyPr>
          <a:lstStyle/>
          <a:p>
            <a:r>
              <a:rPr lang="it-IT" dirty="0" smtClean="0">
                <a:latin typeface="Cooper Black" pitchFamily="18" charset="0"/>
              </a:rPr>
              <a:t>L’ADOLESCENZA E’ UN BISOGNO </a:t>
            </a:r>
            <a:r>
              <a:rPr lang="it-IT" dirty="0" err="1" smtClean="0">
                <a:latin typeface="Cooper Black" pitchFamily="18" charset="0"/>
              </a:rPr>
              <a:t>DI</a:t>
            </a:r>
            <a:r>
              <a:rPr lang="it-IT" dirty="0" smtClean="0">
                <a:latin typeface="Cooper Black" pitchFamily="18" charset="0"/>
              </a:rPr>
              <a:t> CRESCERE CHE CONSISTE:</a:t>
            </a:r>
          </a:p>
          <a:p>
            <a:endParaRPr lang="it-IT" dirty="0"/>
          </a:p>
        </p:txBody>
      </p:sp>
      <p:sp>
        <p:nvSpPr>
          <p:cNvPr id="3" name="CasellaDiTesto 2"/>
          <p:cNvSpPr txBox="1"/>
          <p:nvPr/>
        </p:nvSpPr>
        <p:spPr>
          <a:xfrm>
            <a:off x="0" y="1857364"/>
            <a:ext cx="2214546" cy="642942"/>
          </a:xfrm>
          <a:prstGeom prst="rect">
            <a:avLst/>
          </a:prstGeom>
          <a:noFill/>
        </p:spPr>
        <p:txBody>
          <a:bodyPr wrap="square" rtlCol="0">
            <a:spAutoFit/>
          </a:bodyPr>
          <a:lstStyle/>
          <a:p>
            <a:r>
              <a:rPr lang="it-IT" dirty="0" smtClean="0"/>
              <a:t>. Nella crescita rapida e disarmonica</a:t>
            </a:r>
            <a:endParaRPr lang="it-IT" dirty="0"/>
          </a:p>
        </p:txBody>
      </p:sp>
      <p:sp>
        <p:nvSpPr>
          <p:cNvPr id="4" name="CasellaDiTesto 3"/>
          <p:cNvSpPr txBox="1"/>
          <p:nvPr/>
        </p:nvSpPr>
        <p:spPr>
          <a:xfrm>
            <a:off x="500034" y="3857628"/>
            <a:ext cx="1564018" cy="646331"/>
          </a:xfrm>
          <a:prstGeom prst="rect">
            <a:avLst/>
          </a:prstGeom>
          <a:noFill/>
        </p:spPr>
        <p:txBody>
          <a:bodyPr wrap="none" rtlCol="0">
            <a:spAutoFit/>
          </a:bodyPr>
          <a:lstStyle/>
          <a:p>
            <a:r>
              <a:rPr lang="it-IT" dirty="0" smtClean="0"/>
              <a:t>.Primi incontri,</a:t>
            </a:r>
          </a:p>
          <a:p>
            <a:r>
              <a:rPr lang="it-IT" dirty="0" smtClean="0"/>
              <a:t>. Primi amori</a:t>
            </a:r>
          </a:p>
        </p:txBody>
      </p:sp>
      <p:sp>
        <p:nvSpPr>
          <p:cNvPr id="5" name="CasellaDiTesto 4"/>
          <p:cNvSpPr txBox="1"/>
          <p:nvPr/>
        </p:nvSpPr>
        <p:spPr>
          <a:xfrm>
            <a:off x="6072198" y="1571612"/>
            <a:ext cx="2857520" cy="1200329"/>
          </a:xfrm>
          <a:prstGeom prst="rect">
            <a:avLst/>
          </a:prstGeom>
          <a:noFill/>
        </p:spPr>
        <p:txBody>
          <a:bodyPr wrap="square" rtlCol="0">
            <a:spAutoFit/>
          </a:bodyPr>
          <a:lstStyle/>
          <a:p>
            <a:r>
              <a:rPr lang="it-IT" dirty="0" smtClean="0"/>
              <a:t>.Necessità di rapporti chiari, </a:t>
            </a:r>
          </a:p>
          <a:p>
            <a:r>
              <a:rPr lang="it-IT" dirty="0" smtClean="0"/>
              <a:t>.richiesta di attenzione e dialogo, </a:t>
            </a:r>
          </a:p>
          <a:p>
            <a:r>
              <a:rPr lang="it-IT" dirty="0" smtClean="0"/>
              <a:t>.ricerca di affetto</a:t>
            </a:r>
            <a:endParaRPr lang="it-IT" dirty="0"/>
          </a:p>
        </p:txBody>
      </p:sp>
      <p:sp>
        <p:nvSpPr>
          <p:cNvPr id="9" name="CasellaDiTesto 8"/>
          <p:cNvSpPr txBox="1"/>
          <p:nvPr/>
        </p:nvSpPr>
        <p:spPr>
          <a:xfrm>
            <a:off x="5929322" y="4357694"/>
            <a:ext cx="3214678" cy="923330"/>
          </a:xfrm>
          <a:prstGeom prst="rect">
            <a:avLst/>
          </a:prstGeom>
          <a:noFill/>
        </p:spPr>
        <p:txBody>
          <a:bodyPr wrap="square" rtlCol="0">
            <a:spAutoFit/>
          </a:bodyPr>
          <a:lstStyle/>
          <a:p>
            <a:r>
              <a:rPr lang="it-IT" dirty="0" smtClean="0"/>
              <a:t>.Bisogno di fiducia.</a:t>
            </a:r>
          </a:p>
          <a:p>
            <a:r>
              <a:rPr lang="it-IT" dirty="0" smtClean="0"/>
              <a:t>.Bisogno di ritrovare un’identità.</a:t>
            </a:r>
          </a:p>
          <a:p>
            <a:endParaRPr lang="it-IT" dirty="0"/>
          </a:p>
        </p:txBody>
      </p:sp>
      <p:sp>
        <p:nvSpPr>
          <p:cNvPr id="10" name="CasellaDiTesto 9"/>
          <p:cNvSpPr txBox="1"/>
          <p:nvPr/>
        </p:nvSpPr>
        <p:spPr>
          <a:xfrm>
            <a:off x="2928926" y="5715016"/>
            <a:ext cx="2928958" cy="646331"/>
          </a:xfrm>
          <a:prstGeom prst="rect">
            <a:avLst/>
          </a:prstGeom>
          <a:noFill/>
        </p:spPr>
        <p:txBody>
          <a:bodyPr wrap="square" rtlCol="0">
            <a:spAutoFit/>
          </a:bodyPr>
          <a:lstStyle/>
          <a:p>
            <a:r>
              <a:rPr lang="it-IT" dirty="0" smtClean="0"/>
              <a:t>.Maggiore autonomia di giudizio.</a:t>
            </a:r>
            <a:endParaRPr lang="it-IT" dirty="0"/>
          </a:p>
        </p:txBody>
      </p:sp>
      <p:cxnSp>
        <p:nvCxnSpPr>
          <p:cNvPr id="17" name="Connettore 2 16"/>
          <p:cNvCxnSpPr/>
          <p:nvPr/>
        </p:nvCxnSpPr>
        <p:spPr>
          <a:xfrm rot="5400000">
            <a:off x="1571604" y="642918"/>
            <a:ext cx="928694" cy="7858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rot="16200000" flipH="1">
            <a:off x="678629" y="2964653"/>
            <a:ext cx="1000132"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rot="16200000" flipH="1">
            <a:off x="1643042" y="5072074"/>
            <a:ext cx="1285884"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nettore 2 27"/>
          <p:cNvCxnSpPr/>
          <p:nvPr/>
        </p:nvCxnSpPr>
        <p:spPr>
          <a:xfrm rot="10800000">
            <a:off x="6929454" y="571480"/>
            <a:ext cx="857256" cy="7858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0" name="Immagine 29" descr="IMG_3673.JPG"/>
          <p:cNvPicPr>
            <a:picLocks noChangeAspect="1"/>
          </p:cNvPicPr>
          <p:nvPr/>
        </p:nvPicPr>
        <p:blipFill>
          <a:blip r:embed="rId2" cstate="print"/>
          <a:stretch>
            <a:fillRect/>
          </a:stretch>
        </p:blipFill>
        <p:spPr>
          <a:xfrm>
            <a:off x="2571736" y="1785926"/>
            <a:ext cx="3262900" cy="3214710"/>
          </a:xfrm>
          <a:prstGeom prst="rect">
            <a:avLst/>
          </a:prstGeom>
        </p:spPr>
      </p:pic>
      <p:cxnSp>
        <p:nvCxnSpPr>
          <p:cNvPr id="35" name="Connettore 2 34"/>
          <p:cNvCxnSpPr/>
          <p:nvPr/>
        </p:nvCxnSpPr>
        <p:spPr>
          <a:xfrm rot="5400000" flipH="1" flipV="1">
            <a:off x="7536677" y="3393281"/>
            <a:ext cx="928694"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ttore 2 43"/>
          <p:cNvCxnSpPr/>
          <p:nvPr/>
        </p:nvCxnSpPr>
        <p:spPr>
          <a:xfrm flipV="1">
            <a:off x="5857884" y="5286388"/>
            <a:ext cx="1214446"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Connettore 1 55"/>
          <p:cNvCxnSpPr/>
          <p:nvPr/>
        </p:nvCxnSpPr>
        <p:spPr>
          <a:xfrm>
            <a:off x="0" y="1714488"/>
            <a:ext cx="235742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Connettore 1 57"/>
          <p:cNvCxnSpPr/>
          <p:nvPr/>
        </p:nvCxnSpPr>
        <p:spPr>
          <a:xfrm>
            <a:off x="0" y="2643182"/>
            <a:ext cx="228598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Connettore 1 62"/>
          <p:cNvCxnSpPr/>
          <p:nvPr/>
        </p:nvCxnSpPr>
        <p:spPr>
          <a:xfrm>
            <a:off x="0" y="3857628"/>
            <a:ext cx="214310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Connettore 1 64"/>
          <p:cNvCxnSpPr/>
          <p:nvPr/>
        </p:nvCxnSpPr>
        <p:spPr>
          <a:xfrm>
            <a:off x="0" y="4714884"/>
            <a:ext cx="214310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Connettore 1 69"/>
          <p:cNvCxnSpPr/>
          <p:nvPr/>
        </p:nvCxnSpPr>
        <p:spPr>
          <a:xfrm>
            <a:off x="2928926" y="5643578"/>
            <a:ext cx="264320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Connettore 1 71"/>
          <p:cNvCxnSpPr/>
          <p:nvPr/>
        </p:nvCxnSpPr>
        <p:spPr>
          <a:xfrm>
            <a:off x="2857488" y="6500834"/>
            <a:ext cx="278608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Connettore 1 81"/>
          <p:cNvCxnSpPr/>
          <p:nvPr/>
        </p:nvCxnSpPr>
        <p:spPr>
          <a:xfrm>
            <a:off x="6072198" y="1500174"/>
            <a:ext cx="278608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Connettore 1 83"/>
          <p:cNvCxnSpPr/>
          <p:nvPr/>
        </p:nvCxnSpPr>
        <p:spPr>
          <a:xfrm>
            <a:off x="6143636" y="3000372"/>
            <a:ext cx="264320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Connettore 1 90"/>
          <p:cNvCxnSpPr/>
          <p:nvPr/>
        </p:nvCxnSpPr>
        <p:spPr>
          <a:xfrm>
            <a:off x="6000760" y="4214818"/>
            <a:ext cx="285752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Connettore 1 92"/>
          <p:cNvCxnSpPr/>
          <p:nvPr/>
        </p:nvCxnSpPr>
        <p:spPr>
          <a:xfrm>
            <a:off x="6072198" y="5214950"/>
            <a:ext cx="2786082"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642918"/>
          </a:xfrm>
        </p:spPr>
        <p:txBody>
          <a:bodyPr>
            <a:normAutofit fontScale="90000"/>
          </a:bodyPr>
          <a:lstStyle/>
          <a:p>
            <a:r>
              <a:rPr lang="it-IT" dirty="0" smtClean="0">
                <a:solidFill>
                  <a:schemeClr val="accent4">
                    <a:lumMod val="50000"/>
                  </a:schemeClr>
                </a:solidFill>
                <a:latin typeface="Cooper Black" pitchFamily="18" charset="0"/>
              </a:rPr>
              <a:t>ITALIANO</a:t>
            </a:r>
            <a:endParaRPr lang="it-IT"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0" y="785794"/>
            <a:ext cx="9144000" cy="6357982"/>
          </a:xfrm>
        </p:spPr>
        <p:txBody>
          <a:bodyPr>
            <a:normAutofit fontScale="25000" lnSpcReduction="20000"/>
          </a:bodyPr>
          <a:lstStyle/>
          <a:p>
            <a:pPr marL="0" lvl="0" indent="0" eaLnBrk="0" fontAlgn="base" hangingPunct="0">
              <a:spcBef>
                <a:spcPct val="0"/>
              </a:spcBef>
              <a:spcAft>
                <a:spcPct val="0"/>
              </a:spcAft>
              <a:buNone/>
            </a:pPr>
            <a:r>
              <a:rPr lang="it-IT" sz="5600" b="1" dirty="0" smtClean="0">
                <a:latin typeface="Cooper Black" pitchFamily="18" charset="0"/>
                <a:ea typeface="Adobe Gothic Std B" pitchFamily="34" charset="-128"/>
                <a:cs typeface="Times New Roman" pitchFamily="18" charset="0"/>
              </a:rPr>
              <a:t>L’ADOLESCENZA</a:t>
            </a:r>
            <a:endParaRPr lang="it-IT" sz="5600" dirty="0" smtClean="0">
              <a:latin typeface="Cooper Black" pitchFamily="18" charset="0"/>
              <a:cs typeface="Arial" pitchFamily="34" charset="0"/>
            </a:endParaRPr>
          </a:p>
          <a:p>
            <a:pPr marL="0" lvl="0" indent="0" eaLnBrk="0" fontAlgn="base" hangingPunct="0">
              <a:spcBef>
                <a:spcPct val="0"/>
              </a:spcBef>
              <a:spcAft>
                <a:spcPct val="0"/>
              </a:spcAft>
              <a:buNone/>
            </a:pPr>
            <a:r>
              <a:rPr lang="it-IT" sz="7200" dirty="0" smtClean="0">
                <a:solidFill>
                  <a:srgbClr val="000000"/>
                </a:solidFill>
                <a:ea typeface="Adobe Gothic Std B" pitchFamily="34" charset="-128"/>
                <a:cs typeface="Adobe Arabic" pitchFamily="18" charset="-78"/>
              </a:rPr>
              <a:t>L’adolescenza è un periodo di passaggio che separa l’infanzia dall’età adulta,costituisce un periodo di grandi cambiamenti, un’età entusiasmante, pur se complessa. Durante l’adolescenza si possono provare grandi amori, sia per le persone sia per le situazioni o per le cose, grandi delusioni e forti passioni. Gli adolescenti in questo periodo sono impegnati nella costruzione della loro identità personale e questo porta spesso a forme di ribellione nei confronti delle regole. Ogni giovane in questa fascia di età riflette seriamente su di sé per comprendere ciò che fa. Ciò che l’adolescente fa per scoprire sé stesso è dovuto a un forte bisogno di affermazione nel proprio ambiente e di approvazione, soprattutto da parte dei compagni o degli amici. In questa fase la scelta di modelli da seguire e da imitare è il modo più facile per conseguire questa affermazione e per ottenere conferme e, quindi, sicurezza. Insomma l’adolescenza è un periodo bello e turbolento, fatto di esperienze piacevoli ma anche di dubbi, incertezze, contraddizioni, che è necessario affrontare per realizzare una piena conoscenza di sé. I giovani d’oggi però tengono troppo ad affidarsi alla tecnologia e non usano la loro memoria, questo è ciò che Umberto Eco scrive nella sua lettere indirizzata al nipote, dove gli dice di non affidarsi troppo alla tecnologia ma di pensare con il proprio cervello.</a:t>
            </a:r>
            <a:r>
              <a:rPr lang="it-IT" sz="1800" dirty="0" smtClean="0"/>
              <a:t> </a:t>
            </a:r>
            <a:r>
              <a:rPr lang="it-IT" sz="7200" dirty="0" smtClean="0"/>
              <a:t>Umberto Eco voleva dire a suo nipote che internet non va usato solo per scopi “inutili” tipo chattare con gli amici ma anche per scoprire cose nuove e interessanti. Gli dice anche di non interessarsi solo al presente ma bensì anche al passato infatti lui quando era bambino sfogliava le riviste di vent’ anni prima e per questo conosceva le notizie del passato. Gli dice anche che non deve assolutamente cercare una cosa utile su Internet senza fare attenzione e memorizzarla , o meglio fare copia incolla da </a:t>
            </a:r>
            <a:r>
              <a:rPr lang="it-IT" sz="7200" dirty="0" err="1" smtClean="0"/>
              <a:t>Wikipedia</a:t>
            </a:r>
            <a:r>
              <a:rPr lang="it-IT" sz="7200" dirty="0" smtClean="0"/>
              <a:t> e stamparla e poi presentarla al professore, perché la sua memoria, essendo come un muscolo se non allenato, si atrofizza. Per questo gli dice di giocare con i suoi amici a ricordare quanti o quali libri hanno letto, e altre cose del genere. IN POCHE PAROLE GLI DICE </a:t>
            </a:r>
            <a:r>
              <a:rPr lang="it-IT" sz="7200" dirty="0" err="1" smtClean="0"/>
              <a:t>DI</a:t>
            </a:r>
            <a:r>
              <a:rPr lang="it-IT" sz="7200" dirty="0" smtClean="0"/>
              <a:t> ESSERE CURIOSO E </a:t>
            </a:r>
            <a:r>
              <a:rPr lang="it-IT" sz="7200" dirty="0" err="1" smtClean="0"/>
              <a:t>DI</a:t>
            </a:r>
            <a:r>
              <a:rPr lang="it-IT" sz="7200" dirty="0" smtClean="0"/>
              <a:t> FAR LAVORARE IL CERVELLO!</a:t>
            </a:r>
            <a:r>
              <a:rPr lang="it-IT" sz="7200" dirty="0" smtClean="0">
                <a:solidFill>
                  <a:srgbClr val="000000"/>
                </a:solidFill>
                <a:ea typeface="Adobe Gothic Std B" pitchFamily="34" charset="-128"/>
                <a:cs typeface="Adobe Arabic" pitchFamily="18" charset="-78"/>
              </a:rPr>
              <a:t> </a:t>
            </a:r>
            <a:r>
              <a:rPr lang="it-IT" sz="7200" dirty="0" smtClean="0">
                <a:ea typeface="Adobe Gothic Std B" pitchFamily="34" charset="-128"/>
                <a:cs typeface="Adobe Arabic" pitchFamily="18" charset="-78"/>
              </a:rPr>
              <a:t>Nel nostro Paese i comportamenti a rischio riguardo al consumo di alcool, ecstasy, cannabis,cocaina e tabacco sono da anni in crescita, soprattutto fra gli adolescenti. </a:t>
            </a:r>
          </a:p>
          <a:p>
            <a:pPr marL="0" lvl="0" indent="0" eaLnBrk="0" fontAlgn="base" hangingPunct="0">
              <a:spcBef>
                <a:spcPct val="0"/>
              </a:spcBef>
              <a:spcAft>
                <a:spcPct val="0"/>
              </a:spcAft>
              <a:buNone/>
            </a:pPr>
            <a:endParaRPr lang="it-IT" sz="4500" dirty="0" smtClean="0">
              <a:cs typeface="Adobe Arabic" pitchFamily="18" charset="-78"/>
            </a:endParaRPr>
          </a:p>
        </p:txBody>
      </p:sp>
      <p:pic>
        <p:nvPicPr>
          <p:cNvPr id="4" name="Immagine 3" descr="campi_estivi16_800_800.jpg"/>
          <p:cNvPicPr>
            <a:picLocks noChangeAspect="1"/>
          </p:cNvPicPr>
          <p:nvPr/>
        </p:nvPicPr>
        <p:blipFill>
          <a:blip r:embed="rId2" cstate="print"/>
          <a:stretch>
            <a:fillRect/>
          </a:stretch>
        </p:blipFill>
        <p:spPr>
          <a:xfrm>
            <a:off x="6858016" y="0"/>
            <a:ext cx="2285984" cy="928669"/>
          </a:xfrm>
          <a:prstGeom prst="rect">
            <a:avLst/>
          </a:prstGeom>
        </p:spPr>
      </p:pic>
      <p:pic>
        <p:nvPicPr>
          <p:cNvPr id="5" name="Immagine 4" descr="f55caec75683696dc4d3f0a74f650c5a362x272vale.jpg"/>
          <p:cNvPicPr>
            <a:picLocks noChangeAspect="1"/>
          </p:cNvPicPr>
          <p:nvPr/>
        </p:nvPicPr>
        <p:blipFill>
          <a:blip r:embed="rId3" cstate="print"/>
          <a:stretch>
            <a:fillRect/>
          </a:stretch>
        </p:blipFill>
        <p:spPr>
          <a:xfrm>
            <a:off x="0" y="0"/>
            <a:ext cx="1500166" cy="71435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142852"/>
            <a:ext cx="9144000" cy="5983311"/>
          </a:xfrm>
        </p:spPr>
        <p:txBody>
          <a:bodyPr>
            <a:normAutofit/>
          </a:bodyPr>
          <a:lstStyle/>
          <a:p>
            <a:pPr marL="0" lvl="0" indent="0" eaLnBrk="0" fontAlgn="base" hangingPunct="0">
              <a:spcBef>
                <a:spcPct val="0"/>
              </a:spcBef>
              <a:spcAft>
                <a:spcPct val="0"/>
              </a:spcAft>
              <a:buNone/>
            </a:pPr>
            <a:r>
              <a:rPr lang="it-IT" sz="1800" dirty="0" smtClean="0">
                <a:ea typeface="Adobe Gothic Std B" pitchFamily="34" charset="-128"/>
                <a:cs typeface="Adobe Arabic" pitchFamily="18" charset="-78"/>
              </a:rPr>
              <a:t>Sempre più spesso gli adolescenti sono protagonisti di articoli di cronaca relativi a gravi episodi di violenza e di criminalità. In molte città interi quartieri sono terrorizzati dalle cosiddette baby gang, bande di minorenni che compiono reati di vario tipo. Nelle scuole continua a preoccupare il fenomeno del bullismo. In entrambi i casi si tratta di comportamenti a rischio che rivelano un forte disagio giovanile. Un’altra malattia del secolo, secondo l’Organizzazione mondiale della sanità, è la depressione, una malattia  diffusa anche tra i giovani.  Essa infatti è compresa tra i 10 e i 19 anni, mentre il suicidio è la terza causa di morte tra gli adolescenti.</a:t>
            </a:r>
            <a:endParaRPr lang="it-IT" sz="1800" dirty="0" smtClean="0">
              <a:cs typeface="Adobe Arabic" pitchFamily="18" charset="-78"/>
            </a:endParaRPr>
          </a:p>
          <a:p>
            <a:pPr>
              <a:buNone/>
            </a:pPr>
            <a:endParaRPr lang="it-IT" dirty="0"/>
          </a:p>
        </p:txBody>
      </p:sp>
      <p:pic>
        <p:nvPicPr>
          <p:cNvPr id="7" name="Immagine 6" descr="Adolescenza.jpg"/>
          <p:cNvPicPr>
            <a:picLocks noChangeAspect="1"/>
          </p:cNvPicPr>
          <p:nvPr/>
        </p:nvPicPr>
        <p:blipFill>
          <a:blip r:embed="rId2"/>
          <a:stretch>
            <a:fillRect/>
          </a:stretch>
        </p:blipFill>
        <p:spPr>
          <a:xfrm>
            <a:off x="6929454" y="2071678"/>
            <a:ext cx="2071670" cy="1357322"/>
          </a:xfrm>
          <a:prstGeom prst="rect">
            <a:avLst/>
          </a:prstGeom>
        </p:spPr>
      </p:pic>
      <p:pic>
        <p:nvPicPr>
          <p:cNvPr id="10" name="Immagine 9" descr="mappa adolescenza.jpg"/>
          <p:cNvPicPr>
            <a:picLocks noChangeAspect="1"/>
          </p:cNvPicPr>
          <p:nvPr/>
        </p:nvPicPr>
        <p:blipFill>
          <a:blip r:embed="rId3"/>
          <a:stretch>
            <a:fillRect/>
          </a:stretch>
        </p:blipFill>
        <p:spPr>
          <a:xfrm>
            <a:off x="142844" y="2143116"/>
            <a:ext cx="6719445" cy="4500570"/>
          </a:xfrm>
          <a:prstGeom prst="rect">
            <a:avLst/>
          </a:prstGeom>
        </p:spPr>
      </p:pic>
      <p:pic>
        <p:nvPicPr>
          <p:cNvPr id="11" name="Immagine 10" descr="images (1).jpg"/>
          <p:cNvPicPr>
            <a:picLocks noChangeAspect="1"/>
          </p:cNvPicPr>
          <p:nvPr/>
        </p:nvPicPr>
        <p:blipFill>
          <a:blip r:embed="rId4"/>
          <a:stretch>
            <a:fillRect/>
          </a:stretch>
        </p:blipFill>
        <p:spPr>
          <a:xfrm>
            <a:off x="6929455" y="5143512"/>
            <a:ext cx="2071701" cy="1571636"/>
          </a:xfrm>
          <a:prstGeom prst="rect">
            <a:avLst/>
          </a:prstGeom>
        </p:spPr>
      </p:pic>
      <p:pic>
        <p:nvPicPr>
          <p:cNvPr id="12" name="Immagine 11" descr="images (1).jpg"/>
          <p:cNvPicPr>
            <a:picLocks noChangeAspect="1"/>
          </p:cNvPicPr>
          <p:nvPr/>
        </p:nvPicPr>
        <p:blipFill>
          <a:blip r:embed="rId5"/>
          <a:stretch>
            <a:fillRect/>
          </a:stretch>
        </p:blipFill>
        <p:spPr>
          <a:xfrm>
            <a:off x="6929454" y="3500438"/>
            <a:ext cx="2071702" cy="142876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357166"/>
            <a:ext cx="6900882" cy="714356"/>
          </a:xfrm>
        </p:spPr>
        <p:txBody>
          <a:bodyPr>
            <a:normAutofit/>
          </a:bodyPr>
          <a:lstStyle/>
          <a:p>
            <a:r>
              <a:rPr lang="it-IT" sz="4000" smtClean="0">
                <a:solidFill>
                  <a:schemeClr val="accent4">
                    <a:lumMod val="50000"/>
                  </a:schemeClr>
                </a:solidFill>
                <a:latin typeface="Cooper Black" pitchFamily="18" charset="0"/>
              </a:rPr>
              <a:t>ARTE E IMMAGINE</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0" y="1214422"/>
            <a:ext cx="8686800" cy="5643578"/>
          </a:xfrm>
        </p:spPr>
        <p:txBody>
          <a:bodyPr>
            <a:normAutofit/>
          </a:bodyPr>
          <a:lstStyle/>
          <a:p>
            <a:pPr>
              <a:buNone/>
            </a:pPr>
            <a:r>
              <a:rPr lang="it-IT" sz="1400" dirty="0" smtClean="0"/>
              <a:t>          </a:t>
            </a:r>
            <a:r>
              <a:rPr lang="it-IT" sz="1400" dirty="0" smtClean="0">
                <a:latin typeface="Cooper Black" pitchFamily="18" charset="0"/>
              </a:rPr>
              <a:t>I MURALES</a:t>
            </a:r>
          </a:p>
          <a:p>
            <a:pPr>
              <a:buNone/>
            </a:pPr>
            <a:r>
              <a:rPr lang="it-IT" sz="1400" dirty="0" smtClean="0"/>
              <a:t>         </a:t>
            </a:r>
            <a:r>
              <a:rPr lang="it-IT" sz="1800" dirty="0" smtClean="0"/>
              <a:t>Un </a:t>
            </a:r>
            <a:r>
              <a:rPr lang="it-IT" sz="1800" b="1" dirty="0" smtClean="0"/>
              <a:t>murale</a:t>
            </a:r>
            <a:r>
              <a:rPr lang="it-IT" sz="1800" b="1" baseline="30000" dirty="0" smtClean="0"/>
              <a:t> </a:t>
            </a:r>
            <a:r>
              <a:rPr lang="it-IT" sz="1800" dirty="0" smtClean="0"/>
              <a:t>è un dipinto realizzato su una parete, un’altra larga superficie permanente in muratura. Il termine indica anche il genere di pittura, ed è divenuto celebre per il movimento artistico messicano noto come </a:t>
            </a:r>
            <a:r>
              <a:rPr lang="it-IT" sz="1800" i="1" dirty="0" smtClean="0"/>
              <a:t>muralismo. </a:t>
            </a:r>
            <a:r>
              <a:rPr lang="it-IT" sz="1800" dirty="0" smtClean="0"/>
              <a:t>La pittura murale può essere realizzata con varie tecniche, come l'affresco,  realizzato dipingendo con pigmenti stemperati in acqua. I murales sono nati da movimenti di protesta, come libere espressioni creative della popolazione contro il potere, hanno assunto sempre più nel tempo valore estetico, pur conservando anche valore sociale. Spesso oggi evidenziano l'identità del luogo e divengono anche richiamo di Turismo Culturale. </a:t>
            </a:r>
            <a:r>
              <a:rPr lang="it-IT" sz="1800" u="sng" dirty="0" smtClean="0">
                <a:hlinkClick r:id="rId2"/>
              </a:rPr>
              <a:t> </a:t>
            </a:r>
            <a:r>
              <a:rPr lang="it-IT" sz="1800" dirty="0" smtClean="0"/>
              <a:t>All’Istituto Nazionale dei Tumori di Milano si è inaugurato mercoledì 10 settembre un murales dipinto, sulla terrazza del nono piano da pazienti o ex ricoverati adolescenti  coordinati dal writer Daniele Nicolosi, meglio conosciuto</a:t>
            </a:r>
            <a:r>
              <a:rPr lang="it-IT" sz="1800" u="sng" dirty="0" smtClean="0"/>
              <a:t> </a:t>
            </a:r>
            <a:r>
              <a:rPr lang="it-IT" sz="1800" dirty="0" smtClean="0"/>
              <a:t>con lo pseudonimo di Bros . Secondo gli organizzatori rappresenterebbe una “tela” multicolore utile a illuminare la vita dei ragazzi che nel loro percorso hanno conosciuto, e vissuto sulla propria pelle, il significato delle parole “malattia oncologica”. Un murales che è stato l’escamotage per raggruppare tra loro ragazzi delle stessa età per parlare, un momento di scambio, lieve, di informazioni di vita quotidiana, di consigli tra chi c’era già passato e chi è ancora in cammino verso  la guarigione.   </a:t>
            </a:r>
            <a:endParaRPr lang="it-IT" sz="1800" dirty="0"/>
          </a:p>
        </p:txBody>
      </p:sp>
      <p:pic>
        <p:nvPicPr>
          <p:cNvPr id="5" name="Immagine 4" descr="murales-istitutotumori-brosbros8_24-k39C--640x427@IoDonna.jpg"/>
          <p:cNvPicPr>
            <a:picLocks noChangeAspect="1"/>
          </p:cNvPicPr>
          <p:nvPr/>
        </p:nvPicPr>
        <p:blipFill>
          <a:blip r:embed="rId3"/>
          <a:stretch>
            <a:fillRect/>
          </a:stretch>
        </p:blipFill>
        <p:spPr>
          <a:xfrm>
            <a:off x="6572264" y="0"/>
            <a:ext cx="2571736" cy="15001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57158" y="214290"/>
            <a:ext cx="6543692" cy="857256"/>
          </a:xfrm>
        </p:spPr>
        <p:txBody>
          <a:bodyPr>
            <a:normAutofit/>
          </a:bodyPr>
          <a:lstStyle/>
          <a:p>
            <a:r>
              <a:rPr lang="it-IT" sz="4000" dirty="0" smtClean="0">
                <a:solidFill>
                  <a:schemeClr val="accent4">
                    <a:lumMod val="50000"/>
                  </a:schemeClr>
                </a:solidFill>
                <a:latin typeface="Cooper Black" pitchFamily="18" charset="0"/>
              </a:rPr>
              <a:t>FRANCESE</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214346" y="1214422"/>
            <a:ext cx="9358346" cy="5643578"/>
          </a:xfrm>
        </p:spPr>
        <p:txBody>
          <a:bodyPr>
            <a:normAutofit/>
          </a:bodyPr>
          <a:lstStyle/>
          <a:p>
            <a:pPr>
              <a:buNone/>
            </a:pPr>
            <a:r>
              <a:rPr lang="fr-FR" sz="1400" b="1" dirty="0" smtClean="0">
                <a:latin typeface="Cooper Black" pitchFamily="18" charset="0"/>
              </a:rPr>
              <a:t>      LES ENFANTS QUI S’AIMENT</a:t>
            </a:r>
            <a:r>
              <a:rPr lang="fr-FR" sz="1800" b="1" dirty="0" smtClean="0"/>
              <a:t/>
            </a:r>
            <a:br>
              <a:rPr lang="fr-FR" sz="1800" b="1" dirty="0" smtClean="0"/>
            </a:br>
            <a:r>
              <a:rPr lang="fr-FR" sz="1600" dirty="0" smtClean="0"/>
              <a:t>Les enfants qui s'aiment s'embrassent debout</a:t>
            </a:r>
            <a:br>
              <a:rPr lang="fr-FR" sz="1600" dirty="0" smtClean="0"/>
            </a:br>
            <a:r>
              <a:rPr lang="fr-FR" sz="1600" dirty="0" smtClean="0"/>
              <a:t>Contre les portes de la nuit</a:t>
            </a:r>
            <a:br>
              <a:rPr lang="fr-FR" sz="1600" dirty="0" smtClean="0"/>
            </a:br>
            <a:r>
              <a:rPr lang="fr-FR" sz="1600" dirty="0" smtClean="0"/>
              <a:t>Et les passants qui passent les désignent du doigt</a:t>
            </a:r>
            <a:br>
              <a:rPr lang="fr-FR" sz="1600" dirty="0" smtClean="0"/>
            </a:br>
            <a:r>
              <a:rPr lang="fr-FR" sz="1600" dirty="0" smtClean="0"/>
              <a:t/>
            </a:r>
            <a:br>
              <a:rPr lang="fr-FR" sz="1600" dirty="0" smtClean="0"/>
            </a:br>
            <a:r>
              <a:rPr lang="fr-FR" sz="1600" dirty="0" smtClean="0"/>
              <a:t>Mais les enfants qui s'aiment</a:t>
            </a:r>
            <a:br>
              <a:rPr lang="fr-FR" sz="1600" dirty="0" smtClean="0"/>
            </a:br>
            <a:r>
              <a:rPr lang="fr-FR" sz="1600" dirty="0" smtClean="0"/>
              <a:t>Ne sont là pour personne</a:t>
            </a:r>
            <a:br>
              <a:rPr lang="fr-FR" sz="1600" dirty="0" smtClean="0"/>
            </a:br>
            <a:r>
              <a:rPr lang="fr-FR" sz="1600" dirty="0" smtClean="0"/>
              <a:t>Et c'est seulement leur ombre</a:t>
            </a:r>
            <a:br>
              <a:rPr lang="fr-FR" sz="1600" dirty="0" smtClean="0"/>
            </a:br>
            <a:r>
              <a:rPr lang="fr-FR" sz="1600" dirty="0" smtClean="0"/>
              <a:t>Qui tremble dans la nuit</a:t>
            </a:r>
            <a:br>
              <a:rPr lang="fr-FR" sz="1600" dirty="0" smtClean="0"/>
            </a:br>
            <a:r>
              <a:rPr lang="fr-FR" sz="1600" dirty="0" smtClean="0"/>
              <a:t>Excitant la rage des passants</a:t>
            </a:r>
            <a:br>
              <a:rPr lang="fr-FR" sz="1600" dirty="0" smtClean="0"/>
            </a:br>
            <a:r>
              <a:rPr lang="fr-FR" sz="1600" dirty="0" smtClean="0"/>
              <a:t>Leur rage leur mépris leurs rires et leur envie</a:t>
            </a:r>
            <a:br>
              <a:rPr lang="fr-FR" sz="1600" dirty="0" smtClean="0"/>
            </a:br>
            <a:r>
              <a:rPr lang="fr-FR" sz="1600" dirty="0" smtClean="0"/>
              <a:t/>
            </a:r>
            <a:br>
              <a:rPr lang="fr-FR" sz="1600" dirty="0" smtClean="0"/>
            </a:br>
            <a:r>
              <a:rPr lang="fr-FR" sz="1600" dirty="0" smtClean="0"/>
              <a:t>Les enfants qui s'aiment ne sont là pour personne</a:t>
            </a:r>
            <a:br>
              <a:rPr lang="fr-FR" sz="1600" dirty="0" smtClean="0"/>
            </a:br>
            <a:r>
              <a:rPr lang="fr-FR" sz="1600" dirty="0" smtClean="0"/>
              <a:t>Ils sont ailleurs bien plus loin que la nuit</a:t>
            </a:r>
            <a:br>
              <a:rPr lang="fr-FR" sz="1600" dirty="0" smtClean="0"/>
            </a:br>
            <a:r>
              <a:rPr lang="fr-FR" sz="1600" dirty="0" smtClean="0"/>
              <a:t>Bien plus haut que le jour</a:t>
            </a:r>
            <a:br>
              <a:rPr lang="fr-FR" sz="1600" dirty="0" smtClean="0"/>
            </a:br>
            <a:r>
              <a:rPr lang="fr-FR" sz="1600" dirty="0" smtClean="0"/>
              <a:t>Dans l'éblouissante clarté de leur premier amour.</a:t>
            </a:r>
          </a:p>
          <a:p>
            <a:pPr>
              <a:buNone/>
            </a:pPr>
            <a:r>
              <a:rPr lang="fr-FR" sz="1200" dirty="0" smtClean="0"/>
              <a:t> </a:t>
            </a:r>
          </a:p>
          <a:p>
            <a:endParaRPr lang="fr-FR" sz="1200" dirty="0" smtClean="0"/>
          </a:p>
          <a:p>
            <a:pPr>
              <a:buNone/>
            </a:pPr>
            <a:r>
              <a:rPr lang="fr-FR" sz="1200" dirty="0" smtClean="0"/>
              <a:t>         </a:t>
            </a:r>
            <a:endParaRPr lang="it-IT" sz="1200" dirty="0"/>
          </a:p>
        </p:txBody>
      </p:sp>
      <p:pic>
        <p:nvPicPr>
          <p:cNvPr id="4" name="Immagine 3" descr="1964980_359299714277970_4524667677005842469_n.jpg"/>
          <p:cNvPicPr>
            <a:picLocks noChangeAspect="1"/>
          </p:cNvPicPr>
          <p:nvPr/>
        </p:nvPicPr>
        <p:blipFill>
          <a:blip r:embed="rId2"/>
          <a:stretch>
            <a:fillRect/>
          </a:stretch>
        </p:blipFill>
        <p:spPr>
          <a:xfrm>
            <a:off x="7072330" y="0"/>
            <a:ext cx="2071670" cy="17859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CasellaDiTesto 5"/>
          <p:cNvSpPr txBox="1"/>
          <p:nvPr/>
        </p:nvSpPr>
        <p:spPr>
          <a:xfrm>
            <a:off x="4643438" y="2071678"/>
            <a:ext cx="4500562" cy="4031873"/>
          </a:xfrm>
          <a:prstGeom prst="rect">
            <a:avLst/>
          </a:prstGeom>
          <a:noFill/>
        </p:spPr>
        <p:txBody>
          <a:bodyPr wrap="square" rtlCol="0">
            <a:spAutoFit/>
          </a:bodyPr>
          <a:lstStyle/>
          <a:p>
            <a:r>
              <a:rPr lang="it-IT" sz="1600" dirty="0" smtClean="0"/>
              <a:t>I ragazzi che si amano si baciano in piedi</a:t>
            </a:r>
            <a:br>
              <a:rPr lang="it-IT" sz="1600" dirty="0" smtClean="0"/>
            </a:br>
            <a:r>
              <a:rPr lang="it-IT" sz="1600" dirty="0" smtClean="0"/>
              <a:t>Contro le porte della notte</a:t>
            </a:r>
            <a:br>
              <a:rPr lang="it-IT" sz="1600" dirty="0" smtClean="0"/>
            </a:br>
            <a:r>
              <a:rPr lang="it-IT" sz="1600" dirty="0" smtClean="0"/>
              <a:t>E i passanti che passano li segnano a dito</a:t>
            </a:r>
          </a:p>
          <a:p>
            <a:r>
              <a:rPr lang="it-IT" sz="1600" dirty="0" smtClean="0"/>
              <a:t/>
            </a:r>
            <a:br>
              <a:rPr lang="it-IT" sz="1600" dirty="0" smtClean="0"/>
            </a:br>
            <a:r>
              <a:rPr lang="it-IT" sz="1600" dirty="0" smtClean="0"/>
              <a:t>Ma i ragazzi che si amano</a:t>
            </a:r>
            <a:br>
              <a:rPr lang="it-IT" sz="1600" dirty="0" smtClean="0"/>
            </a:br>
            <a:r>
              <a:rPr lang="it-IT" sz="1600" dirty="0" smtClean="0"/>
              <a:t>Non ci sono per nessuno</a:t>
            </a:r>
            <a:br>
              <a:rPr lang="it-IT" sz="1600" dirty="0" smtClean="0"/>
            </a:br>
            <a:r>
              <a:rPr lang="it-IT" sz="1600" dirty="0" smtClean="0"/>
              <a:t>Ed è la loro ombra soltanto</a:t>
            </a:r>
            <a:br>
              <a:rPr lang="it-IT" sz="1600" dirty="0" smtClean="0"/>
            </a:br>
            <a:r>
              <a:rPr lang="it-IT" sz="1600" dirty="0" smtClean="0"/>
              <a:t>Che trema nella notte</a:t>
            </a:r>
            <a:br>
              <a:rPr lang="it-IT" sz="1600" dirty="0" smtClean="0"/>
            </a:br>
            <a:r>
              <a:rPr lang="it-IT" sz="1600" dirty="0" smtClean="0"/>
              <a:t>Stimolando la rabbia dei passanti</a:t>
            </a:r>
            <a:br>
              <a:rPr lang="it-IT" sz="1600" dirty="0" smtClean="0"/>
            </a:br>
            <a:r>
              <a:rPr lang="it-IT" sz="1600" dirty="0" smtClean="0"/>
              <a:t>La loro rabbia il loro disprezzo le risa la loro invidia</a:t>
            </a:r>
          </a:p>
          <a:p>
            <a:r>
              <a:rPr lang="it-IT" sz="1600" dirty="0" smtClean="0"/>
              <a:t/>
            </a:r>
            <a:br>
              <a:rPr lang="it-IT" sz="1600" dirty="0" smtClean="0"/>
            </a:br>
            <a:r>
              <a:rPr lang="it-IT" sz="1600" dirty="0" smtClean="0"/>
              <a:t>I ragazzi che si amano non ci sono per nessuno</a:t>
            </a:r>
            <a:br>
              <a:rPr lang="it-IT" sz="1600" dirty="0" smtClean="0"/>
            </a:br>
            <a:r>
              <a:rPr lang="it-IT" sz="1600" dirty="0" smtClean="0"/>
              <a:t>Essi sono altrove molto più lontano della notte</a:t>
            </a:r>
            <a:br>
              <a:rPr lang="it-IT" sz="1600" dirty="0" smtClean="0"/>
            </a:br>
            <a:r>
              <a:rPr lang="it-IT" sz="1600" dirty="0" smtClean="0"/>
              <a:t>Molto più in alto del giorno</a:t>
            </a:r>
            <a:br>
              <a:rPr lang="it-IT" sz="1600" dirty="0" smtClean="0"/>
            </a:br>
            <a:r>
              <a:rPr lang="it-IT" sz="1600" dirty="0" smtClean="0"/>
              <a:t>Nell'abbagliante splendore del loro primo amore.</a:t>
            </a:r>
            <a:r>
              <a:rPr lang="it-IT" sz="1600" b="1" dirty="0" smtClean="0"/>
              <a:t/>
            </a:r>
            <a:br>
              <a:rPr lang="it-IT" sz="1600" b="1" dirty="0" smtClean="0"/>
            </a:br>
            <a:endParaRPr lang="it-IT" sz="1600" dirty="0"/>
          </a:p>
        </p:txBody>
      </p:sp>
      <p:sp>
        <p:nvSpPr>
          <p:cNvPr id="7" name="CasellaDiTesto 6"/>
          <p:cNvSpPr txBox="1"/>
          <p:nvPr/>
        </p:nvSpPr>
        <p:spPr>
          <a:xfrm>
            <a:off x="4714876" y="1857364"/>
            <a:ext cx="2653740" cy="307777"/>
          </a:xfrm>
          <a:prstGeom prst="rect">
            <a:avLst/>
          </a:prstGeom>
          <a:noFill/>
        </p:spPr>
        <p:txBody>
          <a:bodyPr wrap="none" rtlCol="0">
            <a:spAutoFit/>
          </a:bodyPr>
          <a:lstStyle/>
          <a:p>
            <a:r>
              <a:rPr lang="it-IT" sz="1400" b="1" dirty="0" smtClean="0">
                <a:latin typeface="Cooper Black" pitchFamily="18" charset="0"/>
              </a:rPr>
              <a:t>I RAGAZZI CHE SI </a:t>
            </a:r>
            <a:r>
              <a:rPr lang="it-IT" sz="1400" b="1" dirty="0" smtClean="0">
                <a:latin typeface="Cooper Black" pitchFamily="18" charset="0"/>
              </a:rPr>
              <a:t>AMANO</a:t>
            </a:r>
            <a:endParaRPr lang="it-IT" sz="1400" dirty="0">
              <a:latin typeface="Cooper Black"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571480"/>
          </a:xfrm>
        </p:spPr>
        <p:txBody>
          <a:bodyPr>
            <a:normAutofit fontScale="90000"/>
          </a:bodyPr>
          <a:lstStyle/>
          <a:p>
            <a:r>
              <a:rPr lang="it-IT" sz="4000" dirty="0" smtClean="0">
                <a:solidFill>
                  <a:schemeClr val="accent4">
                    <a:lumMod val="50000"/>
                  </a:schemeClr>
                </a:solidFill>
                <a:latin typeface="Cooper Black" pitchFamily="18" charset="0"/>
              </a:rPr>
              <a:t>INGLESE</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0" y="428604"/>
            <a:ext cx="8929718" cy="6215106"/>
          </a:xfrm>
        </p:spPr>
        <p:txBody>
          <a:bodyPr>
            <a:normAutofit/>
          </a:bodyPr>
          <a:lstStyle/>
          <a:p>
            <a:pPr>
              <a:buNone/>
            </a:pPr>
            <a:r>
              <a:rPr lang="it-IT" sz="1400" dirty="0" smtClean="0">
                <a:latin typeface="Cooper Black" pitchFamily="18" charset="0"/>
              </a:rPr>
              <a:t>        BULLYING</a:t>
            </a:r>
          </a:p>
          <a:p>
            <a:pPr>
              <a:buNone/>
            </a:pPr>
            <a:r>
              <a:rPr lang="it-IT" sz="1400" dirty="0" smtClean="0"/>
              <a:t>         </a:t>
            </a:r>
            <a:r>
              <a:rPr lang="it-IT" sz="1600" dirty="0" smtClean="0"/>
              <a:t>A bully is a person who continually does or says things to have power over another person. Bullying can happen in any  setting where human beings interact with each other. In schools, a bully generally takes advantage of, or isolates one student in </a:t>
            </a:r>
            <a:r>
              <a:rPr lang="it-IT" sz="1600" dirty="0" err="1" smtClean="0"/>
              <a:t>particular</a:t>
            </a:r>
            <a:r>
              <a:rPr lang="it-IT" sz="1600" dirty="0" smtClean="0"/>
              <a:t>. Targets of bullying in school are pupils who are considered strange or different by their peers because of their religion, national origin or because of how they look or act. In recent years, technology has given children and youth a new means of bullying each other: cyberbully. Bullying can make young people feel Lonely, unhappy and frightened. It makes them feel unsafe and think there must be something wrong with them. If you see someone else being bullied, you should always try to stop it.</a:t>
            </a:r>
          </a:p>
          <a:p>
            <a:pPr>
              <a:buNone/>
            </a:pPr>
            <a:r>
              <a:rPr lang="it-IT" sz="1800" dirty="0" smtClean="0"/>
              <a:t>       </a:t>
            </a:r>
            <a:r>
              <a:rPr lang="it-IT" sz="1400" dirty="0" smtClean="0">
                <a:latin typeface="Cooper Black" pitchFamily="18" charset="0"/>
              </a:rPr>
              <a:t>CYBER-BULLYING: A NEW GENERATION OF BULLYING</a:t>
            </a:r>
          </a:p>
          <a:p>
            <a:pPr>
              <a:buNone/>
            </a:pPr>
            <a:r>
              <a:rPr lang="it-IT" sz="1400" dirty="0" smtClean="0"/>
              <a:t>        </a:t>
            </a:r>
            <a:r>
              <a:rPr lang="it-IT" sz="1600" dirty="0" smtClean="0"/>
              <a:t>Cyber-bullies use modern technology to attack their victims. Cyber-bullying  is increasing. In the UK, about 30% of young people suffer from cyber-bullying.</a:t>
            </a:r>
          </a:p>
          <a:p>
            <a:pPr>
              <a:buNone/>
            </a:pPr>
            <a:endParaRPr lang="it-IT" sz="1800" dirty="0"/>
          </a:p>
        </p:txBody>
      </p:sp>
      <p:pic>
        <p:nvPicPr>
          <p:cNvPr id="5" name="Immagine 4" descr="Beastar Bullismo.jpg"/>
          <p:cNvPicPr>
            <a:picLocks noChangeAspect="1"/>
          </p:cNvPicPr>
          <p:nvPr/>
        </p:nvPicPr>
        <p:blipFill>
          <a:blip r:embed="rId2"/>
          <a:stretch>
            <a:fillRect/>
          </a:stretch>
        </p:blipFill>
        <p:spPr>
          <a:xfrm>
            <a:off x="5857884" y="4143380"/>
            <a:ext cx="307183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Immagine 5" descr="cyber-bullying.jpeg"/>
          <p:cNvPicPr>
            <a:picLocks noChangeAspect="1"/>
          </p:cNvPicPr>
          <p:nvPr/>
        </p:nvPicPr>
        <p:blipFill>
          <a:blip r:embed="rId3"/>
          <a:stretch>
            <a:fillRect/>
          </a:stretch>
        </p:blipFill>
        <p:spPr>
          <a:xfrm>
            <a:off x="428596" y="3643314"/>
            <a:ext cx="4071966" cy="297805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71736" y="642918"/>
            <a:ext cx="4572032" cy="571480"/>
          </a:xfrm>
        </p:spPr>
        <p:txBody>
          <a:bodyPr>
            <a:normAutofit fontScale="90000"/>
          </a:bodyPr>
          <a:lstStyle/>
          <a:p>
            <a:r>
              <a:rPr lang="it-IT" sz="4000" dirty="0" smtClean="0">
                <a:solidFill>
                  <a:schemeClr val="accent4">
                    <a:lumMod val="50000"/>
                  </a:schemeClr>
                </a:solidFill>
                <a:latin typeface="Cooper Black" pitchFamily="18" charset="0"/>
              </a:rPr>
              <a:t>MUSICA</a:t>
            </a:r>
            <a:endParaRPr lang="it-IT" sz="4000" dirty="0">
              <a:solidFill>
                <a:schemeClr val="accent4">
                  <a:lumMod val="50000"/>
                </a:schemeClr>
              </a:solidFill>
              <a:latin typeface="Cooper Black" pitchFamily="18" charset="0"/>
            </a:endParaRPr>
          </a:p>
        </p:txBody>
      </p:sp>
      <p:sp>
        <p:nvSpPr>
          <p:cNvPr id="3" name="Segnaposto contenuto 2"/>
          <p:cNvSpPr>
            <a:spLocks noGrp="1"/>
          </p:cNvSpPr>
          <p:nvPr>
            <p:ph idx="1"/>
          </p:nvPr>
        </p:nvSpPr>
        <p:spPr>
          <a:xfrm>
            <a:off x="-214346" y="2000240"/>
            <a:ext cx="8901146" cy="4572032"/>
          </a:xfrm>
        </p:spPr>
        <p:txBody>
          <a:bodyPr>
            <a:normAutofit lnSpcReduction="10000"/>
          </a:bodyPr>
          <a:lstStyle/>
          <a:p>
            <a:pPr>
              <a:buNone/>
            </a:pPr>
            <a:r>
              <a:rPr lang="it-IT" sz="1400" dirty="0" smtClean="0">
                <a:latin typeface="Cooper Black" pitchFamily="18" charset="0"/>
              </a:rPr>
              <a:t>         IL RAP</a:t>
            </a:r>
          </a:p>
          <a:p>
            <a:pPr>
              <a:buNone/>
            </a:pPr>
            <a:r>
              <a:rPr lang="it-IT" sz="1400" dirty="0" smtClean="0"/>
              <a:t>          </a:t>
            </a:r>
            <a:r>
              <a:rPr lang="it-IT" sz="1800" dirty="0" smtClean="0"/>
              <a:t>Il rap</a:t>
            </a:r>
            <a:r>
              <a:rPr lang="it-IT" sz="1800" b="1" baseline="30000" dirty="0" smtClean="0"/>
              <a:t> </a:t>
            </a:r>
            <a:r>
              <a:rPr lang="it-IT" sz="1800" dirty="0" smtClean="0"/>
              <a:t>nasce come parte di un movimento culturale più grande chiamato "hip hop" nato negli Stati Uniti d'America verso la fine degli anni sessanta e diventato parte di spicco della cultura moderna. Il rap consiste essenzialmente nel "parlare" seguendo un certo ritmo; questa tecnica vocale è eseguita da un  freestyler, mentre il DJ l’accompagna. Tipicamente il rap consiste di una sequenza di versi molto ritmati, incentrati su tecniche come rime baciate, assonanze e allitterazioni. Chi scandisce tali versi, cioè il rapper, lo fa su una successione di note realizzata tramite il beatmaking, suonata da un DJ e fornita da un produttore o più strumentisti. Al giorno d’oggi questo genere di musica è molto diffuso tra gli adolescenti poiché  è un genere che appassiona e perché in esso sembra come se siano racchiusi i nostri sentimenti, è come se i testi parlassero di noi. Oggi i rapper hanno molto successo come Rocco Hunt, Fedez, Clementino, Emis Killa, Eminem, Gemitaiz e altri, ma il più interessante secondo me è Fedez. Fedez, nome d'arte di Federico Leonardo Lucia</a:t>
            </a:r>
            <a:r>
              <a:rPr lang="it-IT" sz="1800" baseline="30000" dirty="0" smtClean="0"/>
              <a:t> </a:t>
            </a:r>
            <a:r>
              <a:rPr lang="it-IT" sz="1800" dirty="0" smtClean="0"/>
              <a:t> è un rapper e produttore discografico italiano. Nato a Milano il 15 ottobre 1989, ma cresciuto a Buccinasco. Fedez entra nel mondo della musica partecipando a varie gare di freestyle, giungendo nel 2008 alla finale piemontese del Tecniche Perfette 2008. Ha fatto molti album con diversi rapper e altri cantanti e cantautori, insomma ha una carriera fantastica.</a:t>
            </a:r>
            <a:endParaRPr lang="it-IT" sz="1800" dirty="0"/>
          </a:p>
        </p:txBody>
      </p:sp>
      <p:pic>
        <p:nvPicPr>
          <p:cNvPr id="4" name="Immagine 3" descr="11025133_518356901640873_1154697903915852010_n.jpg"/>
          <p:cNvPicPr>
            <a:picLocks noChangeAspect="1"/>
          </p:cNvPicPr>
          <p:nvPr/>
        </p:nvPicPr>
        <p:blipFill>
          <a:blip r:embed="rId2"/>
          <a:stretch>
            <a:fillRect/>
          </a:stretch>
        </p:blipFill>
        <p:spPr>
          <a:xfrm>
            <a:off x="0" y="0"/>
            <a:ext cx="2357422" cy="1643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Immagine 4" descr="fedez-tattoo-a-colori.jpg"/>
          <p:cNvPicPr>
            <a:picLocks noChangeAspect="1"/>
          </p:cNvPicPr>
          <p:nvPr/>
        </p:nvPicPr>
        <p:blipFill>
          <a:blip r:embed="rId3"/>
          <a:stretch>
            <a:fillRect/>
          </a:stretch>
        </p:blipFill>
        <p:spPr>
          <a:xfrm>
            <a:off x="6858016" y="0"/>
            <a:ext cx="2285984" cy="17859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2125</TotalTime>
  <Words>2431</Words>
  <Application>Microsoft Office PowerPoint</Application>
  <PresentationFormat>Presentazione su schermo (4:3)</PresentationFormat>
  <Paragraphs>114</Paragraphs>
  <Slides>18</Slides>
  <Notes>0</Notes>
  <HiddenSlides>0</HiddenSlides>
  <MMClips>1</MMClips>
  <ScaleCrop>false</ScaleCrop>
  <HeadingPairs>
    <vt:vector size="4" baseType="variant">
      <vt:variant>
        <vt:lpstr>Tema</vt:lpstr>
      </vt:variant>
      <vt:variant>
        <vt:i4>1</vt:i4>
      </vt:variant>
      <vt:variant>
        <vt:lpstr>Titoli diapositive</vt:lpstr>
      </vt:variant>
      <vt:variant>
        <vt:i4>18</vt:i4>
      </vt:variant>
    </vt:vector>
  </HeadingPairs>
  <TitlesOfParts>
    <vt:vector size="19" baseType="lpstr">
      <vt:lpstr>Tema di Office</vt:lpstr>
      <vt:lpstr>ADOLESCENZA</vt:lpstr>
      <vt:lpstr>Diapositiva 2</vt:lpstr>
      <vt:lpstr>Diapositiva 3</vt:lpstr>
      <vt:lpstr>ITALIANO</vt:lpstr>
      <vt:lpstr>Diapositiva 5</vt:lpstr>
      <vt:lpstr>ARTE E IMMAGINE</vt:lpstr>
      <vt:lpstr>FRANCESE</vt:lpstr>
      <vt:lpstr>INGLESE</vt:lpstr>
      <vt:lpstr>MUSICA</vt:lpstr>
      <vt:lpstr>EDUCAZIONE  CIVICA</vt:lpstr>
      <vt:lpstr>SCIENZE MOTORIE</vt:lpstr>
      <vt:lpstr>TECNOLOGIA</vt:lpstr>
      <vt:lpstr>SCIENZE</vt:lpstr>
      <vt:lpstr>Diapositiva 14</vt:lpstr>
      <vt:lpstr>STORIA</vt:lpstr>
      <vt:lpstr>Diapositiva 16</vt:lpstr>
      <vt:lpstr>GEOGRAFIA</vt:lpstr>
      <vt:lpstr>Diapositiva 18</vt:lpstr>
    </vt:vector>
  </TitlesOfParts>
  <Company>BASTARDS TeaM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TESINA Di STATO  PENNETTI VALENTINA  3 A  ISTITUTO  COMPRENSIVO “ALESSANDRO Di MEO”       ANNO SCOLASTICO 2014/2015</dc:title>
  <dc:creator>valentina</dc:creator>
  <cp:lastModifiedBy>valentina</cp:lastModifiedBy>
  <cp:revision>208</cp:revision>
  <dcterms:created xsi:type="dcterms:W3CDTF">2015-03-19T16:51:23Z</dcterms:created>
  <dcterms:modified xsi:type="dcterms:W3CDTF">2015-06-11T19:46:49Z</dcterms:modified>
</cp:coreProperties>
</file>