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pptx" ContentType="application/vnd.openxmlformats-officedocument.presentationml.presentation"/>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9"/>
  </p:notesMasterIdLst>
  <p:sldIdLst>
    <p:sldId id="256" r:id="rId2"/>
    <p:sldId id="276" r:id="rId3"/>
    <p:sldId id="268" r:id="rId4"/>
    <p:sldId id="280" r:id="rId5"/>
    <p:sldId id="271" r:id="rId6"/>
    <p:sldId id="272" r:id="rId7"/>
    <p:sldId id="277" r:id="rId8"/>
    <p:sldId id="261" r:id="rId9"/>
    <p:sldId id="263" r:id="rId10"/>
    <p:sldId id="281" r:id="rId11"/>
    <p:sldId id="264" r:id="rId12"/>
    <p:sldId id="266" r:id="rId13"/>
    <p:sldId id="258" r:id="rId14"/>
    <p:sldId id="273" r:id="rId15"/>
    <p:sldId id="265" r:id="rId16"/>
    <p:sldId id="267" r:id="rId17"/>
    <p:sldId id="259" r:id="rId18"/>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mela"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FF"/>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74" autoAdjust="0"/>
    <p:restoredTop sz="94624" autoAdjust="0"/>
  </p:normalViewPr>
  <p:slideViewPr>
    <p:cSldViewPr>
      <p:cViewPr varScale="1">
        <p:scale>
          <a:sx n="69" d="100"/>
          <a:sy n="69" d="100"/>
        </p:scale>
        <p:origin x="-143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0ACE26-6DB5-49F3-8B7C-17AB35248695}" type="datetimeFigureOut">
              <a:rPr lang="it-IT" smtClean="0"/>
              <a:pPr/>
              <a:t>14/06/2015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0AA946-ADA8-4731-9D9A-8ACC0A95A2B0}" type="slidenum">
              <a:rPr lang="it-IT" smtClean="0"/>
              <a:pPr/>
              <a:t>‹N›</a:t>
            </a:fld>
            <a:endParaRPr lang="it-IT"/>
          </a:p>
        </p:txBody>
      </p:sp>
    </p:spTree>
    <p:extLst>
      <p:ext uri="{BB962C8B-B14F-4D97-AF65-F5344CB8AC3E}">
        <p14:creationId xmlns:p14="http://schemas.microsoft.com/office/powerpoint/2010/main" xmlns="" val="29318598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smtClean="0">
              <a:latin typeface="Bodoni MT Black" pitchFamily="18" charset="0"/>
            </a:endParaRPr>
          </a:p>
        </p:txBody>
      </p:sp>
      <p:sp>
        <p:nvSpPr>
          <p:cNvPr id="4" name="Segnaposto numero diapositiva 3"/>
          <p:cNvSpPr>
            <a:spLocks noGrp="1"/>
          </p:cNvSpPr>
          <p:nvPr>
            <p:ph type="sldNum" sz="quarter" idx="10"/>
          </p:nvPr>
        </p:nvSpPr>
        <p:spPr/>
        <p:txBody>
          <a:bodyPr/>
          <a:lstStyle/>
          <a:p>
            <a:fld id="{CD0AA946-ADA8-4731-9D9A-8ACC0A95A2B0}" type="slidenum">
              <a:rPr lang="it-IT" smtClean="0"/>
              <a:pPr/>
              <a:t>1</a:t>
            </a:fld>
            <a:endParaRPr lang="it-IT"/>
          </a:p>
        </p:txBody>
      </p:sp>
    </p:spTree>
    <p:extLst>
      <p:ext uri="{BB962C8B-B14F-4D97-AF65-F5344CB8AC3E}">
        <p14:creationId xmlns:p14="http://schemas.microsoft.com/office/powerpoint/2010/main" xmlns="" val="1225438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FCA98BA3-495C-4857-9417-7BD956ECEC28}" type="datetimeFigureOut">
              <a:rPr lang="it-IT" smtClean="0"/>
              <a:pPr/>
              <a:t>14/06/2015</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49674DFE-255C-4D4E-93F8-546254F6D776}"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FCA98BA3-495C-4857-9417-7BD956ECEC28}" type="datetimeFigureOut">
              <a:rPr lang="it-IT" smtClean="0"/>
              <a:pPr/>
              <a:t>14/06/2015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9674DFE-255C-4D4E-93F8-546254F6D776}"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FCA98BA3-495C-4857-9417-7BD956ECEC28}" type="datetimeFigureOut">
              <a:rPr lang="it-IT" smtClean="0"/>
              <a:pPr/>
              <a:t>14/06/2015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9674DFE-255C-4D4E-93F8-546254F6D776}"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FCA98BA3-495C-4857-9417-7BD956ECEC28}" type="datetimeFigureOut">
              <a:rPr lang="it-IT" smtClean="0"/>
              <a:pPr/>
              <a:t>14/06/2015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9674DFE-255C-4D4E-93F8-546254F6D776}"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FCA98BA3-495C-4857-9417-7BD956ECEC28}" type="datetimeFigureOut">
              <a:rPr lang="it-IT" smtClean="0"/>
              <a:pPr/>
              <a:t>14/06/2015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9674DFE-255C-4D4E-93F8-546254F6D776}"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FCA98BA3-495C-4857-9417-7BD956ECEC28}" type="datetimeFigureOut">
              <a:rPr lang="it-IT" smtClean="0"/>
              <a:pPr/>
              <a:t>14/06/2015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9674DFE-255C-4D4E-93F8-546254F6D776}"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FCA98BA3-495C-4857-9417-7BD956ECEC28}" type="datetimeFigureOut">
              <a:rPr lang="it-IT" smtClean="0"/>
              <a:pPr/>
              <a:t>14/06/2015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49674DFE-255C-4D4E-93F8-546254F6D776}"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FCA98BA3-495C-4857-9417-7BD956ECEC28}" type="datetimeFigureOut">
              <a:rPr lang="it-IT" smtClean="0"/>
              <a:pPr/>
              <a:t>14/06/2015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9674DFE-255C-4D4E-93F8-546254F6D776}"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FCA98BA3-495C-4857-9417-7BD956ECEC28}" type="datetimeFigureOut">
              <a:rPr lang="it-IT" smtClean="0"/>
              <a:pPr/>
              <a:t>14/06/2015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49674DFE-255C-4D4E-93F8-546254F6D776}"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FCA98BA3-495C-4857-9417-7BD956ECEC28}" type="datetimeFigureOut">
              <a:rPr lang="it-IT" smtClean="0"/>
              <a:pPr/>
              <a:t>14/06/2015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9674DFE-255C-4D4E-93F8-546254F6D776}"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FCA98BA3-495C-4857-9417-7BD956ECEC28}" type="datetimeFigureOut">
              <a:rPr lang="it-IT" smtClean="0"/>
              <a:pPr/>
              <a:t>14/06/2015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49674DFE-255C-4D4E-93F8-546254F6D776}"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CA98BA3-495C-4857-9417-7BD956ECEC28}" type="datetimeFigureOut">
              <a:rPr lang="it-IT" smtClean="0"/>
              <a:pPr/>
              <a:t>14/06/2015</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9674DFE-255C-4D4E-93F8-546254F6D776}"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package" Target="../embeddings/Presentazione_di_Microsoft_Office_PowerPoint1.pptx"/><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143240" y="214290"/>
            <a:ext cx="6000760" cy="2422622"/>
          </a:xfrm>
        </p:spPr>
        <p:txBody>
          <a:bodyPr>
            <a:noAutofit/>
          </a:bodyPr>
          <a:lstStyle/>
          <a:p>
            <a:r>
              <a:rPr lang="it-IT" sz="3200" dirty="0" smtClean="0">
                <a:latin typeface="Goudy Stout" pitchFamily="18" charset="0"/>
              </a:rPr>
              <a:t>La nostra </a:t>
            </a:r>
            <a:r>
              <a:rPr lang="it-IT" sz="3200" dirty="0" err="1" smtClean="0">
                <a:latin typeface="Goudy Stout" pitchFamily="18" charset="0"/>
              </a:rPr>
              <a:t>societa’</a:t>
            </a:r>
            <a:r>
              <a:rPr lang="it-IT" sz="3200" dirty="0" smtClean="0">
                <a:latin typeface="Goudy Stout" pitchFamily="18" charset="0"/>
              </a:rPr>
              <a:t> tra tolleranza ed integrazione</a:t>
            </a:r>
            <a:endParaRPr lang="it-IT" sz="3200" dirty="0">
              <a:latin typeface="Goudy Stout" pitchFamily="18" charset="0"/>
            </a:endParaRPr>
          </a:p>
        </p:txBody>
      </p:sp>
      <p:sp>
        <p:nvSpPr>
          <p:cNvPr id="3" name="Sottotitolo 2"/>
          <p:cNvSpPr>
            <a:spLocks noGrp="1"/>
          </p:cNvSpPr>
          <p:nvPr>
            <p:ph type="subTitle" idx="1"/>
          </p:nvPr>
        </p:nvSpPr>
        <p:spPr>
          <a:xfrm>
            <a:off x="0" y="3068960"/>
            <a:ext cx="9144000" cy="4176464"/>
          </a:xfrm>
        </p:spPr>
        <p:txBody>
          <a:bodyPr>
            <a:normAutofit lnSpcReduction="10000"/>
          </a:bodyPr>
          <a:lstStyle/>
          <a:p>
            <a:r>
              <a:rPr lang="it-IT" sz="3000" dirty="0" smtClean="0"/>
              <a:t>HO SCELTO  QUESTO PERCORSO D’ ESAME PERCHE’ LA NOSTRA SOCIETA’ E’ ORMAI UNA REALTA’ MULTIETNICA E MULTICULTURALE E CREDO NELL’UGUAGLIANZA DEI POPOLI E CHE IL DIVERSO DEVE ESSERE TOLLERATO,CAPITO E MAI EMARGINATO. SOLTANTO CON LA CONOSCENZA DELLE ALTRE CULTURE POSSIAMO FARE DEI PASSI AVANTI E NEL NOSTRO PICCOLO,CAMBIARE IL MONDO</a:t>
            </a:r>
            <a:r>
              <a:rPr lang="it-IT" sz="3200" dirty="0" smtClean="0"/>
              <a:t>.</a:t>
            </a:r>
          </a:p>
          <a:p>
            <a:endParaRPr lang="it-IT" sz="3200" dirty="0">
              <a:solidFill>
                <a:schemeClr val="accent3">
                  <a:lumMod val="60000"/>
                  <a:lumOff val="40000"/>
                </a:schemeClr>
              </a:solidFill>
              <a:latin typeface="Perpetua Titling MT" pitchFamily="18" charset="0"/>
            </a:endParaRPr>
          </a:p>
        </p:txBody>
      </p:sp>
      <p:pic>
        <p:nvPicPr>
          <p:cNvPr id="4" name="Immagine 3" descr="bhjikn.jpg"/>
          <p:cNvPicPr>
            <a:picLocks noChangeAspect="1"/>
          </p:cNvPicPr>
          <p:nvPr/>
        </p:nvPicPr>
        <p:blipFill>
          <a:blip r:embed="rId3"/>
          <a:stretch>
            <a:fillRect/>
          </a:stretch>
        </p:blipFill>
        <p:spPr>
          <a:xfrm>
            <a:off x="17686" y="0"/>
            <a:ext cx="2714612" cy="188711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9457" name="Rectangle 1"/>
          <p:cNvSpPr>
            <a:spLocks noChangeArrowheads="1"/>
          </p:cNvSpPr>
          <p:nvPr/>
        </p:nvSpPr>
        <p:spPr bwMode="auto">
          <a:xfrm>
            <a:off x="0" y="5613930"/>
            <a:ext cx="9144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Engravers MT" pitchFamily="18" charset="0"/>
                <a:ea typeface="Calibri" pitchFamily="34" charset="0"/>
                <a:cs typeface="Aharoni" pitchFamily="2" charset="-79"/>
              </a:rPr>
              <a:t> </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7158" y="0"/>
            <a:ext cx="8229600" cy="653210"/>
          </a:xfrm>
        </p:spPr>
        <p:txBody>
          <a:bodyPr>
            <a:normAutofit fontScale="90000"/>
          </a:bodyPr>
          <a:lstStyle/>
          <a:p>
            <a:r>
              <a:rPr lang="it-IT" dirty="0" smtClean="0"/>
              <a:t>           GEOGRAFIA</a:t>
            </a:r>
            <a:endParaRPr lang="it-IT" dirty="0"/>
          </a:p>
        </p:txBody>
      </p:sp>
      <p:sp>
        <p:nvSpPr>
          <p:cNvPr id="3" name="Segnaposto contenuto 2"/>
          <p:cNvSpPr>
            <a:spLocks noGrp="1"/>
          </p:cNvSpPr>
          <p:nvPr>
            <p:ph idx="1"/>
          </p:nvPr>
        </p:nvSpPr>
        <p:spPr>
          <a:xfrm>
            <a:off x="0" y="571480"/>
            <a:ext cx="8929718" cy="6000792"/>
          </a:xfrm>
        </p:spPr>
        <p:txBody>
          <a:bodyPr>
            <a:normAutofit fontScale="77500" lnSpcReduction="20000"/>
          </a:bodyPr>
          <a:lstStyle/>
          <a:p>
            <a:r>
              <a:rPr lang="it-IT" dirty="0" smtClean="0"/>
              <a:t>Il Sudafrica si trova nella zona meridionale del continente africano. E’ bagnato a est dall’ Oceano Indiano e a ovest dall’ Oceano Atlantico, in cui sfocia l’Orange uno dei maggiori fiumi del Sudafrica. Il territorio presenta altopiani, montagne e pianure. Il clima è temperato mediterraneo con estati calde e secche e inverni brevi e poco piovosi. Molte zone di questa regione sono interessate dal fenomeno della desertificazione che rendono il territorio arido e poco fertile. </a:t>
            </a:r>
            <a:r>
              <a:rPr lang="it-IT" dirty="0" err="1" smtClean="0"/>
              <a:t>Cio’</a:t>
            </a:r>
            <a:r>
              <a:rPr lang="it-IT" dirty="0" smtClean="0"/>
              <a:t> e’ stato provocato dall’ eccessivo sfruttamento del suolo da parte dell’ uomo, dalla deforestazione e dal </a:t>
            </a:r>
            <a:r>
              <a:rPr lang="it-IT" dirty="0" err="1" smtClean="0"/>
              <a:t>sovrappascolo</a:t>
            </a:r>
            <a:r>
              <a:rPr lang="it-IT" dirty="0" smtClean="0"/>
              <a:t> che sfrutta i terreni per il pascolo in modo eccessivo</a:t>
            </a:r>
            <a:r>
              <a:rPr lang="it-IT" dirty="0" smtClean="0"/>
              <a:t>.</a:t>
            </a:r>
            <a:r>
              <a:rPr lang="it-IT" dirty="0" smtClean="0"/>
              <a:t> A causa del suo clima temperato, fu proprio il Sudafrica una delle prime regioni africane ad attirare i coloni europei. I primi furono i contadini olandesi (i boeri), che arrivarono nel XVII secolo in cerca di terre da coltivare. Accomunati dalla fede calvinista, con il passare degli anni e delle generazioni i boeri persero ogni legame con l’ Europa. I loro discendenti presero il nome  di “afrikaner</a:t>
            </a:r>
            <a:r>
              <a:rPr lang="it-IT" dirty="0" smtClean="0"/>
              <a:t>”.</a:t>
            </a:r>
            <a:r>
              <a:rPr lang="it-IT" dirty="0" smtClean="0"/>
              <a:t> Dalla fine della Seconda guerra mondiale e fino ai primi anni del Duemila, il Sudafrica e’ stato il primo produttore mondiale di oro. Negli ultimi quindici anni, il prezzo dell’ oro sui mercati internazionali e’ cresciuto costantemente e ha rilanciato la corsa all’ oro in tutto il mondo. Il prezzo elevato dell’ oro e’ un vantaggio rilevante infatti le miniere attirano investimenti e richiedono lo sviluppo di servizi, zone residenziali e commerciali, vie di collegamento, L’oro inoltre ha fornito al Sudafrica una solida base finanziaria.</a:t>
            </a:r>
          </a:p>
          <a:p>
            <a:endParaRPr lang="it-IT" dirty="0" smtClean="0"/>
          </a:p>
          <a:p>
            <a:endParaRPr lang="it-IT" dirty="0"/>
          </a:p>
        </p:txBody>
      </p:sp>
    </p:spTree>
  </p:cSld>
  <p:clrMapOvr>
    <a:masterClrMapping/>
  </p:clrMapOvr>
  <p:transition>
    <p:circl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28596" y="214290"/>
            <a:ext cx="8229600" cy="724648"/>
          </a:xfrm>
        </p:spPr>
        <p:txBody>
          <a:bodyPr>
            <a:normAutofit fontScale="90000"/>
          </a:bodyPr>
          <a:lstStyle/>
          <a:p>
            <a:r>
              <a:rPr lang="it-IT" dirty="0" smtClean="0"/>
              <a:t>              TECNOLOGIA</a:t>
            </a:r>
            <a:endParaRPr lang="it-IT" dirty="0"/>
          </a:p>
        </p:txBody>
      </p:sp>
      <p:sp>
        <p:nvSpPr>
          <p:cNvPr id="3" name="Segnaposto contenuto 2"/>
          <p:cNvSpPr>
            <a:spLocks noGrp="1"/>
          </p:cNvSpPr>
          <p:nvPr>
            <p:ph idx="1"/>
          </p:nvPr>
        </p:nvSpPr>
        <p:spPr>
          <a:xfrm>
            <a:off x="0" y="928670"/>
            <a:ext cx="9144000" cy="5214974"/>
          </a:xfrm>
        </p:spPr>
        <p:txBody>
          <a:bodyPr>
            <a:normAutofit/>
          </a:bodyPr>
          <a:lstStyle/>
          <a:p>
            <a:r>
              <a:rPr lang="it-IT" sz="2400" dirty="0" smtClean="0"/>
              <a:t>Il termine "agricoltura biologica" indica un metodo di coltivazione e di allevamento che ammette solo l'impiego di sostanze naturali, presenti cioè in natura, escludendo l'utilizzo di sostanze di sintesi chimica. Agricoltura biologica significa sviluppare un modello di produzione che eviti lo sfruttamento eccessivo delle risorse naturali, in particolare del suolo, dell'acqua e dell'aria, utilizzando invece tali risorse all’interno di un modello di sviluppo che possa durare nel tempo. </a:t>
            </a:r>
            <a:br>
              <a:rPr lang="it-IT" sz="2400" dirty="0" smtClean="0"/>
            </a:br>
            <a:r>
              <a:rPr lang="it-IT" sz="2400" dirty="0" smtClean="0"/>
              <a:t> Alla difesa delle colture si provvede innanzitutto in via preventiva, selezionando specie resistenti alle malattie e intervenendo con tecniche di coltivazione appropriate.</a:t>
            </a:r>
            <a:endParaRPr lang="it-IT" sz="2400" dirty="0"/>
          </a:p>
        </p:txBody>
      </p:sp>
      <p:pic>
        <p:nvPicPr>
          <p:cNvPr id="4" name="Immagine 3" descr="images52OA1X90.jpg"/>
          <p:cNvPicPr>
            <a:picLocks noChangeAspect="1"/>
          </p:cNvPicPr>
          <p:nvPr/>
        </p:nvPicPr>
        <p:blipFill>
          <a:blip r:embed="rId2"/>
          <a:stretch>
            <a:fillRect/>
          </a:stretch>
        </p:blipFill>
        <p:spPr>
          <a:xfrm>
            <a:off x="5786446" y="4643446"/>
            <a:ext cx="3071815" cy="1907759"/>
          </a:xfrm>
          <a:prstGeom prst="rect">
            <a:avLst/>
          </a:prstGeom>
        </p:spPr>
      </p:pic>
    </p:spTree>
  </p:cSld>
  <p:clrMapOvr>
    <a:masterClrMapping/>
  </p:clrMapOvr>
  <p:transition spd="slow">
    <p:comb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0034" y="428604"/>
            <a:ext cx="8229600" cy="714380"/>
          </a:xfrm>
        </p:spPr>
        <p:txBody>
          <a:bodyPr>
            <a:normAutofit fontScale="90000"/>
          </a:bodyPr>
          <a:lstStyle/>
          <a:p>
            <a:r>
              <a:rPr lang="it-IT" dirty="0" smtClean="0"/>
              <a:t>                  SCIENZE</a:t>
            </a:r>
            <a:endParaRPr lang="it-IT" dirty="0"/>
          </a:p>
        </p:txBody>
      </p:sp>
      <p:sp>
        <p:nvSpPr>
          <p:cNvPr id="3" name="Segnaposto contenuto 2"/>
          <p:cNvSpPr>
            <a:spLocks noGrp="1"/>
          </p:cNvSpPr>
          <p:nvPr>
            <p:ph idx="1"/>
          </p:nvPr>
        </p:nvSpPr>
        <p:spPr>
          <a:xfrm>
            <a:off x="214282" y="1285860"/>
            <a:ext cx="8786874" cy="4389120"/>
          </a:xfrm>
        </p:spPr>
        <p:txBody>
          <a:bodyPr/>
          <a:lstStyle/>
          <a:p>
            <a:r>
              <a:rPr lang="it-IT" dirty="0" smtClean="0"/>
              <a:t>OGM Sigla di organismo geneticamente modificato, usata per indicare organismi il cui patrimonio genetico è stato modificato mediante ibridazione e selezione o mutagenesi e selezione, oppure con metodiche che prevedono manipolazioni del DNA e inserimento mirato di nuovi geni. Gli OGM trovano applicazione soprattutto in campo alimentare, agricolo, zootecnico e medico, a livello vegetale e animale. </a:t>
            </a:r>
          </a:p>
          <a:p>
            <a:pPr>
              <a:buNone/>
            </a:pPr>
            <a:endParaRPr lang="it-IT" dirty="0"/>
          </a:p>
        </p:txBody>
      </p:sp>
      <p:pic>
        <p:nvPicPr>
          <p:cNvPr id="4" name="Immagine 3" descr="images4T9DY3DB.jpg"/>
          <p:cNvPicPr>
            <a:picLocks noChangeAspect="1"/>
          </p:cNvPicPr>
          <p:nvPr/>
        </p:nvPicPr>
        <p:blipFill>
          <a:blip r:embed="rId2"/>
          <a:stretch>
            <a:fillRect/>
          </a:stretch>
        </p:blipFill>
        <p:spPr>
          <a:xfrm>
            <a:off x="3500430" y="4071942"/>
            <a:ext cx="3857652" cy="2567093"/>
          </a:xfrm>
          <a:prstGeom prst="rect">
            <a:avLst/>
          </a:prstGeom>
        </p:spPr>
      </p:pic>
    </p:spTree>
  </p:cSld>
  <p:clrMapOvr>
    <a:masterClrMapping/>
  </p:clrMapOvr>
  <p:transition spd="slow">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847850" y="2708920"/>
            <a:ext cx="7296150" cy="4435888"/>
          </a:xfrm>
        </p:spPr>
        <p:txBody>
          <a:bodyPr>
            <a:normAutofit fontScale="92500" lnSpcReduction="20000"/>
          </a:bodyPr>
          <a:lstStyle/>
          <a:p>
            <a:endParaRPr lang="it-IT" sz="2800" dirty="0" smtClean="0">
              <a:solidFill>
                <a:schemeClr val="tx1"/>
              </a:solidFill>
            </a:endParaRPr>
          </a:p>
          <a:p>
            <a:r>
              <a:rPr lang="it-IT" sz="2800" dirty="0" smtClean="0">
                <a:solidFill>
                  <a:schemeClr val="tx1"/>
                </a:solidFill>
              </a:rPr>
              <a:t>BORN:1929, Atlanta, Georgia</a:t>
            </a:r>
          </a:p>
          <a:p>
            <a:r>
              <a:rPr lang="en-US" sz="2800" dirty="0" smtClean="0">
                <a:solidFill>
                  <a:schemeClr val="tx1"/>
                </a:solidFill>
              </a:rPr>
              <a:t>Influenced by Gandhi</a:t>
            </a:r>
          </a:p>
          <a:p>
            <a:r>
              <a:rPr lang="en-GB" sz="2800" dirty="0" smtClean="0">
                <a:solidFill>
                  <a:schemeClr val="tx1"/>
                </a:solidFill>
              </a:rPr>
              <a:t>First </a:t>
            </a:r>
            <a:r>
              <a:rPr lang="en-GB" sz="2800" dirty="0" err="1" smtClean="0">
                <a:solidFill>
                  <a:schemeClr val="tx1"/>
                </a:solidFill>
              </a:rPr>
              <a:t>demostration</a:t>
            </a:r>
            <a:r>
              <a:rPr lang="en-GB" sz="2800" dirty="0" smtClean="0">
                <a:solidFill>
                  <a:schemeClr val="tx1"/>
                </a:solidFill>
              </a:rPr>
              <a:t>: Rosa Parks; For a years Blacks didn’t use bus.</a:t>
            </a:r>
          </a:p>
          <a:p>
            <a:r>
              <a:rPr lang="en-GB" sz="2800" dirty="0" err="1" smtClean="0">
                <a:solidFill>
                  <a:schemeClr val="tx1"/>
                </a:solidFill>
              </a:rPr>
              <a:t>Resultate</a:t>
            </a:r>
            <a:r>
              <a:rPr lang="en-GB" sz="2800" dirty="0" smtClean="0">
                <a:solidFill>
                  <a:schemeClr val="tx1"/>
                </a:solidFill>
              </a:rPr>
              <a:t> of this </a:t>
            </a:r>
            <a:r>
              <a:rPr lang="en-GB" sz="2800" dirty="0" err="1" smtClean="0">
                <a:solidFill>
                  <a:schemeClr val="tx1"/>
                </a:solidFill>
              </a:rPr>
              <a:t>demostration</a:t>
            </a:r>
            <a:r>
              <a:rPr lang="en-GB" sz="2800" dirty="0" smtClean="0">
                <a:solidFill>
                  <a:schemeClr val="tx1"/>
                </a:solidFill>
              </a:rPr>
              <a:t>: segregation was made illegal on buses</a:t>
            </a:r>
          </a:p>
          <a:p>
            <a:r>
              <a:rPr lang="en-GB" sz="2800" dirty="0" smtClean="0"/>
              <a:t>August 28 1963: peaceful march </a:t>
            </a:r>
            <a:r>
              <a:rPr lang="en-GB" sz="2800" dirty="0" err="1" smtClean="0"/>
              <a:t>toWashington</a:t>
            </a:r>
            <a:r>
              <a:rPr lang="en-GB" sz="2800" dirty="0" smtClean="0"/>
              <a:t>, </a:t>
            </a:r>
            <a:r>
              <a:rPr lang="en-GB" sz="2800" dirty="0" err="1" smtClean="0"/>
              <a:t>peech</a:t>
            </a:r>
            <a:r>
              <a:rPr lang="en-GB" sz="2800" dirty="0" smtClean="0"/>
              <a:t> called I HAVE A DREAM.</a:t>
            </a:r>
          </a:p>
          <a:p>
            <a:r>
              <a:rPr lang="en-GB" sz="2800" dirty="0" smtClean="0">
                <a:solidFill>
                  <a:schemeClr val="tx1"/>
                </a:solidFill>
              </a:rPr>
              <a:t>1964: MLK won the </a:t>
            </a:r>
            <a:r>
              <a:rPr lang="en-GB" sz="2800" dirty="0" err="1" smtClean="0">
                <a:solidFill>
                  <a:schemeClr val="tx1"/>
                </a:solidFill>
              </a:rPr>
              <a:t>nobel</a:t>
            </a:r>
            <a:r>
              <a:rPr lang="en-GB" sz="2800" dirty="0" smtClean="0">
                <a:solidFill>
                  <a:schemeClr val="tx1"/>
                </a:solidFill>
              </a:rPr>
              <a:t> </a:t>
            </a:r>
            <a:r>
              <a:rPr lang="en-US" sz="2800" dirty="0" smtClean="0">
                <a:solidFill>
                  <a:schemeClr val="tx1"/>
                </a:solidFill>
              </a:rPr>
              <a:t>prize</a:t>
            </a:r>
          </a:p>
          <a:p>
            <a:r>
              <a:rPr lang="en-US" sz="2800" dirty="0" smtClean="0"/>
              <a:t>Death in Memphis, in 1968</a:t>
            </a:r>
            <a:endParaRPr lang="en-US" sz="2800" dirty="0" smtClean="0">
              <a:solidFill>
                <a:schemeClr val="tx1"/>
              </a:solidFill>
            </a:endParaRPr>
          </a:p>
          <a:p>
            <a:endParaRPr lang="it-IT" sz="2800" dirty="0">
              <a:solidFill>
                <a:schemeClr val="tx1"/>
              </a:solidFill>
            </a:endParaRPr>
          </a:p>
        </p:txBody>
      </p:sp>
      <p:sp>
        <p:nvSpPr>
          <p:cNvPr id="4" name="Rettangolo 3"/>
          <p:cNvSpPr/>
          <p:nvPr/>
        </p:nvSpPr>
        <p:spPr>
          <a:xfrm>
            <a:off x="683568" y="28219"/>
            <a:ext cx="71438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a:spAutoFit/>
          </a:bodyPr>
          <a:lstStyle/>
          <a:p>
            <a:pPr algn="ctr"/>
            <a:r>
              <a:rPr lang="it-IT"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INGLESE</a:t>
            </a:r>
            <a:endParaRPr lang="it-IT"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5" name="Immagine 4" descr="imagesL1IHRTWZ.jpg"/>
          <p:cNvPicPr>
            <a:picLocks noChangeAspect="1"/>
          </p:cNvPicPr>
          <p:nvPr/>
        </p:nvPicPr>
        <p:blipFill>
          <a:blip r:embed="rId2"/>
          <a:stretch>
            <a:fillRect/>
          </a:stretch>
        </p:blipFill>
        <p:spPr>
          <a:xfrm>
            <a:off x="0" y="4391025"/>
            <a:ext cx="1847850" cy="2466975"/>
          </a:xfrm>
          <a:prstGeom prst="rect">
            <a:avLst/>
          </a:prstGeom>
        </p:spPr>
      </p:pic>
      <p:sp>
        <p:nvSpPr>
          <p:cNvPr id="2" name="CasellaDiTesto 1"/>
          <p:cNvSpPr txBox="1"/>
          <p:nvPr/>
        </p:nvSpPr>
        <p:spPr>
          <a:xfrm>
            <a:off x="107504" y="982326"/>
            <a:ext cx="9144000" cy="461665"/>
          </a:xfrm>
          <a:prstGeom prst="rect">
            <a:avLst/>
          </a:prstGeom>
          <a:noFill/>
        </p:spPr>
        <p:txBody>
          <a:bodyPr wrap="square" rtlCol="0">
            <a:spAutoFit/>
          </a:bodyPr>
          <a:lstStyle/>
          <a:p>
            <a:r>
              <a:rPr lang="it-IT" sz="2400" dirty="0" smtClean="0"/>
              <a:t>MARTIN LUTHER KING AND HIS FAMOUS SPEECH</a:t>
            </a:r>
            <a:endParaRPr lang="it-IT" sz="2400" dirty="0"/>
          </a:p>
        </p:txBody>
      </p:sp>
      <p:sp>
        <p:nvSpPr>
          <p:cNvPr id="6" name="CasellaDiTesto 5"/>
          <p:cNvSpPr txBox="1"/>
          <p:nvPr/>
        </p:nvSpPr>
        <p:spPr>
          <a:xfrm>
            <a:off x="0" y="1474769"/>
            <a:ext cx="7524328" cy="1815882"/>
          </a:xfrm>
          <a:prstGeom prst="rect">
            <a:avLst/>
          </a:prstGeom>
          <a:noFill/>
        </p:spPr>
        <p:txBody>
          <a:bodyPr wrap="square" rtlCol="0">
            <a:spAutoFit/>
          </a:bodyPr>
          <a:lstStyle/>
          <a:p>
            <a:r>
              <a:rPr lang="en-US" sz="2800" dirty="0" smtClean="0"/>
              <a:t>I have a dream that my four little children will one day live in a nation where they will not be judged by the color of their skin but by the continent of their character.</a:t>
            </a:r>
            <a:endParaRPr lang="en-US" sz="2800" dirty="0"/>
          </a:p>
        </p:txBody>
      </p:sp>
    </p:spTree>
  </p:cSld>
  <p:clrMapOvr>
    <a:masterClrMapping/>
  </p:clrMapOvr>
  <p:transition spd="slow">
    <p:blind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8229600" cy="714356"/>
          </a:xfrm>
        </p:spPr>
        <p:txBody>
          <a:bodyPr>
            <a:normAutofit fontScale="90000"/>
          </a:bodyPr>
          <a:lstStyle/>
          <a:p>
            <a:r>
              <a:rPr lang="it-IT" dirty="0" smtClean="0"/>
              <a:t>                  POESIA</a:t>
            </a:r>
            <a:endParaRPr lang="it-IT" dirty="0"/>
          </a:p>
        </p:txBody>
      </p:sp>
      <p:sp>
        <p:nvSpPr>
          <p:cNvPr id="3" name="Segnaposto contenuto 2"/>
          <p:cNvSpPr>
            <a:spLocks noGrp="1"/>
          </p:cNvSpPr>
          <p:nvPr>
            <p:ph idx="1"/>
          </p:nvPr>
        </p:nvSpPr>
        <p:spPr>
          <a:xfrm>
            <a:off x="0" y="714356"/>
            <a:ext cx="8686800" cy="6143644"/>
          </a:xfrm>
        </p:spPr>
        <p:txBody>
          <a:bodyPr>
            <a:normAutofit fontScale="55000" lnSpcReduction="20000"/>
          </a:bodyPr>
          <a:lstStyle/>
          <a:p>
            <a:pPr>
              <a:buNone/>
            </a:pPr>
            <a:r>
              <a:rPr lang="en-US" dirty="0" smtClean="0">
                <a:solidFill>
                  <a:schemeClr val="accent1">
                    <a:lumMod val="75000"/>
                  </a:schemeClr>
                </a:solidFill>
              </a:rPr>
              <a:t>A POEM AGAINST RACISM AND FOR PEACE</a:t>
            </a:r>
            <a:endParaRPr lang="it-IT" dirty="0" smtClean="0">
              <a:solidFill>
                <a:schemeClr val="accent1">
                  <a:lumMod val="75000"/>
                </a:schemeClr>
              </a:solidFill>
            </a:endParaRPr>
          </a:p>
          <a:p>
            <a:pPr>
              <a:buNone/>
            </a:pPr>
            <a:r>
              <a:rPr lang="en-US" dirty="0" smtClean="0"/>
              <a:t>                                                                                “BELIEVE…”</a:t>
            </a:r>
            <a:endParaRPr lang="it-IT" dirty="0" smtClean="0"/>
          </a:p>
          <a:p>
            <a:pPr>
              <a:buNone/>
            </a:pPr>
            <a:r>
              <a:rPr lang="en-US" dirty="0" smtClean="0"/>
              <a:t>I BELIEVE THAT EVERY MAN IS MY BROTHER,</a:t>
            </a:r>
            <a:endParaRPr lang="it-IT" dirty="0" smtClean="0"/>
          </a:p>
          <a:p>
            <a:pPr>
              <a:buNone/>
            </a:pPr>
            <a:r>
              <a:rPr lang="en-US" dirty="0" smtClean="0"/>
              <a:t>NO MATTER THE COLOUR OF HIS SKIN,</a:t>
            </a:r>
            <a:endParaRPr lang="it-IT" dirty="0" smtClean="0"/>
          </a:p>
          <a:p>
            <a:pPr>
              <a:buNone/>
            </a:pPr>
            <a:r>
              <a:rPr lang="en-US" dirty="0" smtClean="0"/>
              <a:t>HIS FAULTS, HIS MISTAKES,</a:t>
            </a:r>
            <a:endParaRPr lang="it-IT" dirty="0" smtClean="0"/>
          </a:p>
          <a:p>
            <a:pPr>
              <a:buNone/>
            </a:pPr>
            <a:r>
              <a:rPr lang="en-US" dirty="0" smtClean="0"/>
              <a:t>AND WHAT PEOPLE SAY AND THINK ABOUT HIM.</a:t>
            </a:r>
            <a:endParaRPr lang="it-IT" dirty="0" smtClean="0"/>
          </a:p>
          <a:p>
            <a:pPr>
              <a:buNone/>
            </a:pPr>
            <a:r>
              <a:rPr lang="en-US" dirty="0" smtClean="0"/>
              <a:t>I BELIEVE THAT WHITIN THE HEART OF EVERY MAN,</a:t>
            </a:r>
            <a:endParaRPr lang="it-IT" dirty="0" smtClean="0"/>
          </a:p>
          <a:p>
            <a:pPr>
              <a:buNone/>
            </a:pPr>
            <a:r>
              <a:rPr lang="en-US" dirty="0" smtClean="0"/>
              <a:t>THERE’S ALWAYS A SEED OF GOODNESS,</a:t>
            </a:r>
            <a:endParaRPr lang="it-IT" dirty="0" smtClean="0"/>
          </a:p>
          <a:p>
            <a:pPr>
              <a:buNone/>
            </a:pPr>
            <a:r>
              <a:rPr lang="en-US" dirty="0" smtClean="0"/>
              <a:t>THAT I MUST UNCOVER,ACCEPT,</a:t>
            </a:r>
            <a:endParaRPr lang="it-IT" dirty="0" smtClean="0"/>
          </a:p>
          <a:p>
            <a:pPr>
              <a:buNone/>
            </a:pPr>
            <a:r>
              <a:rPr lang="en-US" dirty="0" smtClean="0"/>
              <a:t>APPRECIATE, AND VALUE.</a:t>
            </a:r>
            <a:endParaRPr lang="it-IT" dirty="0" smtClean="0"/>
          </a:p>
          <a:p>
            <a:pPr>
              <a:buNone/>
            </a:pPr>
            <a:r>
              <a:rPr lang="en-US" dirty="0" smtClean="0"/>
              <a:t>I BELIEVE THAT IN LIFE,</a:t>
            </a:r>
            <a:endParaRPr lang="it-IT" dirty="0" smtClean="0"/>
          </a:p>
          <a:p>
            <a:pPr>
              <a:buNone/>
            </a:pPr>
            <a:r>
              <a:rPr lang="en-US" dirty="0" smtClean="0"/>
              <a:t>IT IS MORE IMPORTANTANT TO BE THAN TO HAVE.</a:t>
            </a:r>
            <a:endParaRPr lang="it-IT" dirty="0" smtClean="0"/>
          </a:p>
          <a:p>
            <a:pPr>
              <a:buNone/>
            </a:pPr>
            <a:r>
              <a:rPr lang="en-US" dirty="0" smtClean="0"/>
              <a:t>I DO NOT BELIEVE THAT GOODNESS DIES WHAN THE BODY DIES</a:t>
            </a:r>
            <a:endParaRPr lang="it-IT" dirty="0" smtClean="0"/>
          </a:p>
          <a:p>
            <a:pPr>
              <a:buNone/>
            </a:pPr>
            <a:r>
              <a:rPr lang="en-US" dirty="0" smtClean="0"/>
              <a:t>BUT THAT IT LIVES ON, AND CHANGE MEN, AND THE WORLD.</a:t>
            </a:r>
            <a:endParaRPr lang="it-IT" dirty="0" smtClean="0"/>
          </a:p>
          <a:p>
            <a:pPr>
              <a:buNone/>
            </a:pPr>
            <a:r>
              <a:rPr lang="it-IT" dirty="0" smtClean="0">
                <a:solidFill>
                  <a:schemeClr val="accent1">
                    <a:lumMod val="75000"/>
                  </a:schemeClr>
                </a:solidFill>
              </a:rPr>
              <a:t>                                                                                    TRADUZIONE</a:t>
            </a:r>
          </a:p>
          <a:p>
            <a:pPr>
              <a:buNone/>
            </a:pPr>
            <a:r>
              <a:rPr lang="it-IT" dirty="0" smtClean="0"/>
              <a:t>CREDO CHE OGNI UOMO E’ MIO FRATELLO</a:t>
            </a:r>
          </a:p>
          <a:p>
            <a:pPr>
              <a:buNone/>
            </a:pPr>
            <a:r>
              <a:rPr lang="it-IT" dirty="0" smtClean="0"/>
              <a:t>NON IMPORTA IL COLORE DELLA SUA PELLE</a:t>
            </a:r>
          </a:p>
          <a:p>
            <a:pPr>
              <a:buNone/>
            </a:pPr>
            <a:r>
              <a:rPr lang="it-IT" dirty="0" smtClean="0"/>
              <a:t>I SUOI DIFETTI I SUOI ERRORI</a:t>
            </a:r>
          </a:p>
          <a:p>
            <a:pPr>
              <a:buNone/>
            </a:pPr>
            <a:r>
              <a:rPr lang="it-IT" dirty="0" smtClean="0"/>
              <a:t>E CIO’ CHE LA GENTE DICE E PENSA </a:t>
            </a:r>
            <a:r>
              <a:rPr lang="it-IT" dirty="0" err="1" smtClean="0"/>
              <a:t>DI</a:t>
            </a:r>
            <a:r>
              <a:rPr lang="it-IT" dirty="0" smtClean="0"/>
              <a:t> LUI.</a:t>
            </a:r>
          </a:p>
          <a:p>
            <a:pPr>
              <a:buNone/>
            </a:pPr>
            <a:r>
              <a:rPr lang="it-IT" dirty="0" smtClean="0"/>
              <a:t>CREDO CHE ALL’INTERNO DEL CUORE C’è SEMPRE UN SEME </a:t>
            </a:r>
            <a:r>
              <a:rPr lang="it-IT" dirty="0" err="1" smtClean="0"/>
              <a:t>DI</a:t>
            </a:r>
            <a:r>
              <a:rPr lang="it-IT" dirty="0" smtClean="0"/>
              <a:t> BONTA’</a:t>
            </a:r>
          </a:p>
          <a:p>
            <a:pPr>
              <a:buNone/>
            </a:pPr>
            <a:r>
              <a:rPr lang="it-IT" dirty="0" smtClean="0"/>
              <a:t>CHE DEVI SCOPRIRE,ACCETTARE</a:t>
            </a:r>
          </a:p>
          <a:p>
            <a:pPr>
              <a:buNone/>
            </a:pPr>
            <a:r>
              <a:rPr lang="it-IT" dirty="0" smtClean="0"/>
              <a:t>APPREZZARE,VALORIZZARE.</a:t>
            </a:r>
          </a:p>
          <a:p>
            <a:pPr>
              <a:buNone/>
            </a:pPr>
            <a:r>
              <a:rPr lang="it-IT" dirty="0" smtClean="0"/>
              <a:t>CREDO CHE NELLA VITA,</a:t>
            </a:r>
          </a:p>
          <a:p>
            <a:pPr>
              <a:buNone/>
            </a:pPr>
            <a:r>
              <a:rPr lang="it-IT" dirty="0" smtClean="0"/>
              <a:t>E’ PIU’ IMPORTANTE ESSERE CHE AVERE</a:t>
            </a:r>
          </a:p>
          <a:p>
            <a:pPr>
              <a:buNone/>
            </a:pPr>
            <a:r>
              <a:rPr lang="it-IT" dirty="0" smtClean="0"/>
              <a:t>IO NON CREDO CHE LA BONTA’ MUOIA QUANDO IL CORPO MUORE</a:t>
            </a:r>
          </a:p>
          <a:p>
            <a:pPr>
              <a:buNone/>
            </a:pPr>
            <a:r>
              <a:rPr lang="it-IT" dirty="0" smtClean="0"/>
              <a:t>MA CHE VIVE, E CAMBIA UOMINI E DONNE DEL MONDO.</a:t>
            </a:r>
          </a:p>
          <a:p>
            <a:endParaRPr lang="it-IT" dirty="0"/>
          </a:p>
        </p:txBody>
      </p:sp>
      <p:pic>
        <p:nvPicPr>
          <p:cNvPr id="4" name="Immagine 3" descr="imagesEYDIILO9.jpg"/>
          <p:cNvPicPr>
            <a:picLocks noChangeAspect="1"/>
          </p:cNvPicPr>
          <p:nvPr/>
        </p:nvPicPr>
        <p:blipFill>
          <a:blip r:embed="rId2"/>
          <a:stretch>
            <a:fillRect/>
          </a:stretch>
        </p:blipFill>
        <p:spPr>
          <a:xfrm>
            <a:off x="5429256" y="857232"/>
            <a:ext cx="3399680" cy="2285992"/>
          </a:xfrm>
          <a:prstGeom prst="rect">
            <a:avLst/>
          </a:prstGeom>
        </p:spPr>
      </p:pic>
    </p:spTree>
  </p:cSld>
  <p:clrMapOvr>
    <a:masterClrMapping/>
  </p:clrMapOvr>
  <p:transition spd="slow">
    <p:blinds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28596" y="142852"/>
            <a:ext cx="8229600" cy="1000132"/>
          </a:xfrm>
        </p:spPr>
        <p:txBody>
          <a:bodyPr>
            <a:normAutofit/>
          </a:bodyPr>
          <a:lstStyle/>
          <a:p>
            <a:r>
              <a:rPr lang="it-IT" dirty="0" smtClean="0"/>
              <a:t>                FRANCESE</a:t>
            </a:r>
            <a:endParaRPr lang="it-IT" dirty="0"/>
          </a:p>
        </p:txBody>
      </p:sp>
      <p:sp>
        <p:nvSpPr>
          <p:cNvPr id="3" name="Segnaposto contenuto 2"/>
          <p:cNvSpPr>
            <a:spLocks noGrp="1"/>
          </p:cNvSpPr>
          <p:nvPr>
            <p:ph idx="1"/>
          </p:nvPr>
        </p:nvSpPr>
        <p:spPr>
          <a:xfrm>
            <a:off x="0" y="928670"/>
            <a:ext cx="9144000" cy="5143536"/>
          </a:xfrm>
        </p:spPr>
        <p:txBody>
          <a:bodyPr/>
          <a:lstStyle/>
          <a:p>
            <a:r>
              <a:rPr lang="en-US" dirty="0" smtClean="0"/>
              <a:t>Sur 53 pays, l’ </a:t>
            </a:r>
            <a:r>
              <a:rPr lang="en-US" dirty="0" err="1" smtClean="0"/>
              <a:t>Afrique</a:t>
            </a:r>
            <a:r>
              <a:rPr lang="en-US" dirty="0" smtClean="0"/>
              <a:t> francophone en </a:t>
            </a:r>
            <a:r>
              <a:rPr lang="en-US" dirty="0" err="1" smtClean="0"/>
              <a:t>compte</a:t>
            </a:r>
            <a:r>
              <a:rPr lang="en-US" dirty="0" smtClean="0"/>
              <a:t> 32, </a:t>
            </a:r>
            <a:r>
              <a:rPr lang="en-US" dirty="0" err="1" smtClean="0"/>
              <a:t>soit</a:t>
            </a:r>
            <a:r>
              <a:rPr lang="en-US" dirty="0" smtClean="0"/>
              <a:t> plus de la </a:t>
            </a:r>
            <a:r>
              <a:rPr lang="en-US" dirty="0" err="1" smtClean="0"/>
              <a:t>moitié</a:t>
            </a:r>
            <a:r>
              <a:rPr lang="en-US" dirty="0" smtClean="0"/>
              <a:t>. Le </a:t>
            </a:r>
            <a:r>
              <a:rPr lang="en-US" dirty="0" err="1" smtClean="0"/>
              <a:t>francais</a:t>
            </a:r>
            <a:r>
              <a:rPr lang="en-US" dirty="0" smtClean="0"/>
              <a:t> a </a:t>
            </a:r>
            <a:r>
              <a:rPr lang="en-US" dirty="0" err="1" smtClean="0"/>
              <a:t>été</a:t>
            </a:r>
            <a:r>
              <a:rPr lang="en-US" dirty="0" smtClean="0"/>
              <a:t> </a:t>
            </a:r>
            <a:r>
              <a:rPr lang="en-US" dirty="0" err="1" smtClean="0"/>
              <a:t>introduit</a:t>
            </a:r>
            <a:r>
              <a:rPr lang="en-US" dirty="0" smtClean="0"/>
              <a:t> en </a:t>
            </a:r>
            <a:r>
              <a:rPr lang="en-US" dirty="0" err="1" smtClean="0"/>
              <a:t>Afrique</a:t>
            </a:r>
            <a:r>
              <a:rPr lang="en-US" dirty="0" smtClean="0"/>
              <a:t> par la France et la </a:t>
            </a:r>
            <a:r>
              <a:rPr lang="en-US" dirty="0" err="1" smtClean="0"/>
              <a:t>Belgique</a:t>
            </a:r>
            <a:r>
              <a:rPr lang="en-US" dirty="0" smtClean="0"/>
              <a:t> pendant la </a:t>
            </a:r>
            <a:r>
              <a:rPr lang="en-US" dirty="0" err="1" smtClean="0"/>
              <a:t>période</a:t>
            </a:r>
            <a:r>
              <a:rPr lang="en-US" dirty="0" smtClean="0"/>
              <a:t> </a:t>
            </a:r>
            <a:r>
              <a:rPr lang="en-US" dirty="0" err="1" smtClean="0"/>
              <a:t>coloniale</a:t>
            </a:r>
            <a:r>
              <a:rPr lang="en-US" dirty="0" smtClean="0"/>
              <a:t> et </a:t>
            </a:r>
            <a:r>
              <a:rPr lang="en-US" dirty="0" err="1" smtClean="0"/>
              <a:t>il</a:t>
            </a:r>
            <a:r>
              <a:rPr lang="en-US" dirty="0" smtClean="0"/>
              <a:t> a </a:t>
            </a:r>
            <a:r>
              <a:rPr lang="en-US" dirty="0" err="1" smtClean="0"/>
              <a:t>continué</a:t>
            </a:r>
            <a:r>
              <a:rPr lang="en-US" dirty="0" smtClean="0"/>
              <a:t> à se diffuser après la </a:t>
            </a:r>
            <a:r>
              <a:rPr lang="en-US" dirty="0" err="1" smtClean="0"/>
              <a:t>période</a:t>
            </a:r>
            <a:r>
              <a:rPr lang="en-US" dirty="0" smtClean="0"/>
              <a:t> à cause de la </a:t>
            </a:r>
            <a:r>
              <a:rPr lang="en-US" dirty="0" err="1" smtClean="0"/>
              <a:t>grande</a:t>
            </a:r>
            <a:r>
              <a:rPr lang="en-US" dirty="0" smtClean="0"/>
              <a:t> </a:t>
            </a:r>
            <a:r>
              <a:rPr lang="en-US" dirty="0" err="1" smtClean="0"/>
              <a:t>étendue</a:t>
            </a:r>
            <a:r>
              <a:rPr lang="en-US" dirty="0" smtClean="0"/>
              <a:t> des pays </a:t>
            </a:r>
            <a:r>
              <a:rPr lang="en-US" dirty="0" err="1" smtClean="0"/>
              <a:t>francophones</a:t>
            </a:r>
            <a:r>
              <a:rPr lang="en-US" dirty="0" smtClean="0"/>
              <a:t> </a:t>
            </a:r>
            <a:r>
              <a:rPr lang="en-US" dirty="0" err="1" smtClean="0"/>
              <a:t>sur</a:t>
            </a:r>
            <a:r>
              <a:rPr lang="en-US" dirty="0" smtClean="0"/>
              <a:t> le continent: un </a:t>
            </a:r>
            <a:r>
              <a:rPr lang="en-US" dirty="0" err="1" smtClean="0"/>
              <a:t>exemple</a:t>
            </a:r>
            <a:r>
              <a:rPr lang="en-US" dirty="0" smtClean="0"/>
              <a:t> en </a:t>
            </a:r>
            <a:r>
              <a:rPr lang="en-US" dirty="0" err="1" smtClean="0"/>
              <a:t>sont</a:t>
            </a:r>
            <a:r>
              <a:rPr lang="en-US" dirty="0" smtClean="0"/>
              <a:t> le Ghana et le </a:t>
            </a:r>
            <a:r>
              <a:rPr lang="en-US" dirty="0" err="1" smtClean="0"/>
              <a:t>Nigéria</a:t>
            </a:r>
            <a:r>
              <a:rPr lang="en-US" dirty="0" smtClean="0"/>
              <a:t> </a:t>
            </a:r>
            <a:r>
              <a:rPr lang="en-US" dirty="0" err="1" smtClean="0"/>
              <a:t>qui,pays</a:t>
            </a:r>
            <a:r>
              <a:rPr lang="en-US" dirty="0" smtClean="0"/>
              <a:t> </a:t>
            </a:r>
            <a:r>
              <a:rPr lang="en-US" dirty="0" err="1" smtClean="0"/>
              <a:t>francophones</a:t>
            </a:r>
            <a:r>
              <a:rPr lang="en-US" dirty="0" smtClean="0"/>
              <a:t>, se </a:t>
            </a:r>
            <a:r>
              <a:rPr lang="en-US" dirty="0" err="1" smtClean="0"/>
              <a:t>voient</a:t>
            </a:r>
            <a:r>
              <a:rPr lang="en-US" dirty="0" smtClean="0"/>
              <a:t> de plus en plus </a:t>
            </a:r>
            <a:r>
              <a:rPr lang="en-US" dirty="0" err="1" smtClean="0"/>
              <a:t>francisés</a:t>
            </a:r>
            <a:r>
              <a:rPr lang="en-US" dirty="0" smtClean="0"/>
              <a:t>, </a:t>
            </a:r>
            <a:r>
              <a:rPr lang="en-US" dirty="0" err="1" smtClean="0"/>
              <a:t>étant</a:t>
            </a:r>
            <a:r>
              <a:rPr lang="en-US" dirty="0" smtClean="0"/>
              <a:t> </a:t>
            </a:r>
            <a:r>
              <a:rPr lang="en-US" dirty="0" err="1" smtClean="0"/>
              <a:t>entourés</a:t>
            </a:r>
            <a:r>
              <a:rPr lang="en-US" dirty="0" smtClean="0"/>
              <a:t> de pays </a:t>
            </a:r>
            <a:r>
              <a:rPr lang="en-US" dirty="0" err="1" smtClean="0"/>
              <a:t>francophones</a:t>
            </a:r>
            <a:r>
              <a:rPr lang="en-US" dirty="0" smtClean="0"/>
              <a:t>.</a:t>
            </a:r>
            <a:r>
              <a:rPr lang="it-IT" dirty="0" smtClean="0"/>
              <a:t> </a:t>
            </a:r>
            <a:r>
              <a:rPr lang="en-US" dirty="0" err="1" smtClean="0"/>
              <a:t>Léopold</a:t>
            </a:r>
            <a:r>
              <a:rPr lang="en-US" dirty="0" smtClean="0"/>
              <a:t> </a:t>
            </a:r>
            <a:r>
              <a:rPr lang="en-US" dirty="0" err="1" smtClean="0"/>
              <a:t>Sédar</a:t>
            </a:r>
            <a:r>
              <a:rPr lang="en-US" dirty="0" smtClean="0"/>
              <a:t> Senghor </a:t>
            </a:r>
            <a:r>
              <a:rPr lang="en-US" dirty="0" err="1" smtClean="0"/>
              <a:t>était</a:t>
            </a:r>
            <a:r>
              <a:rPr lang="en-US" dirty="0" smtClean="0"/>
              <a:t> un </a:t>
            </a:r>
            <a:r>
              <a:rPr lang="en-US" dirty="0" err="1" smtClean="0"/>
              <a:t>homme</a:t>
            </a:r>
            <a:r>
              <a:rPr lang="en-US" dirty="0" smtClean="0"/>
              <a:t> </a:t>
            </a:r>
            <a:r>
              <a:rPr lang="en-US" dirty="0" err="1" smtClean="0"/>
              <a:t>politique</a:t>
            </a:r>
            <a:r>
              <a:rPr lang="en-US" dirty="0" smtClean="0"/>
              <a:t> et </a:t>
            </a:r>
            <a:r>
              <a:rPr lang="en-US" dirty="0" err="1" smtClean="0"/>
              <a:t>poète</a:t>
            </a:r>
            <a:r>
              <a:rPr lang="en-US" dirty="0" smtClean="0"/>
              <a:t> </a:t>
            </a:r>
            <a:r>
              <a:rPr lang="en-US" dirty="0" err="1" smtClean="0"/>
              <a:t>sénégalais</a:t>
            </a:r>
            <a:r>
              <a:rPr lang="en-US" dirty="0" smtClean="0"/>
              <a:t> de langue </a:t>
            </a:r>
            <a:r>
              <a:rPr lang="en-US" dirty="0" err="1" smtClean="0"/>
              <a:t>francais</a:t>
            </a:r>
            <a:r>
              <a:rPr lang="en-US" dirty="0" smtClean="0"/>
              <a:t> le </a:t>
            </a:r>
            <a:r>
              <a:rPr lang="en-US" dirty="0" err="1" smtClean="0"/>
              <a:t>barde</a:t>
            </a:r>
            <a:r>
              <a:rPr lang="en-US" dirty="0" smtClean="0"/>
              <a:t> et </a:t>
            </a:r>
            <a:r>
              <a:rPr lang="en-US" dirty="0" err="1" smtClean="0"/>
              <a:t>l’idéologue</a:t>
            </a:r>
            <a:r>
              <a:rPr lang="en-US" dirty="0" smtClean="0"/>
              <a:t> de la </a:t>
            </a:r>
            <a:r>
              <a:rPr lang="en-US" dirty="0" err="1" smtClean="0"/>
              <a:t>négritude</a:t>
            </a:r>
            <a:r>
              <a:rPr lang="en-US" dirty="0" smtClean="0"/>
              <a:t>.</a:t>
            </a:r>
            <a:endParaRPr lang="it-IT" dirty="0" smtClean="0"/>
          </a:p>
        </p:txBody>
      </p:sp>
      <p:pic>
        <p:nvPicPr>
          <p:cNvPr id="6" name="Immagine 5" descr="imagesF7G89F6L.jpg"/>
          <p:cNvPicPr>
            <a:picLocks noChangeAspect="1"/>
          </p:cNvPicPr>
          <p:nvPr/>
        </p:nvPicPr>
        <p:blipFill>
          <a:blip r:embed="rId2"/>
          <a:stretch>
            <a:fillRect/>
          </a:stretch>
        </p:blipFill>
        <p:spPr>
          <a:xfrm>
            <a:off x="5643570" y="4643422"/>
            <a:ext cx="3105564" cy="2214578"/>
          </a:xfrm>
          <a:prstGeom prst="rect">
            <a:avLst/>
          </a:prstGeom>
        </p:spPr>
      </p:pic>
    </p:spTree>
  </p:cSld>
  <p:clrMapOvr>
    <a:masterClrMapping/>
  </p:clrMapOvr>
  <p:transition spd="slow">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71472" y="571480"/>
            <a:ext cx="8229600" cy="796086"/>
          </a:xfrm>
        </p:spPr>
        <p:txBody>
          <a:bodyPr>
            <a:normAutofit fontScale="90000"/>
          </a:bodyPr>
          <a:lstStyle/>
          <a:p>
            <a:r>
              <a:rPr lang="it-IT" dirty="0" smtClean="0"/>
              <a:t>                    MUSICA</a:t>
            </a:r>
            <a:endParaRPr lang="it-IT" dirty="0"/>
          </a:p>
        </p:txBody>
      </p:sp>
      <p:sp>
        <p:nvSpPr>
          <p:cNvPr id="3" name="Segnaposto contenuto 2"/>
          <p:cNvSpPr>
            <a:spLocks noGrp="1"/>
          </p:cNvSpPr>
          <p:nvPr>
            <p:ph idx="1"/>
          </p:nvPr>
        </p:nvSpPr>
        <p:spPr>
          <a:xfrm>
            <a:off x="214282" y="1428736"/>
            <a:ext cx="8715436" cy="5214974"/>
          </a:xfrm>
        </p:spPr>
        <p:txBody>
          <a:bodyPr/>
          <a:lstStyle/>
          <a:p>
            <a:r>
              <a:rPr lang="it-IT" i="1" dirty="0" smtClean="0"/>
              <a:t>La musica afroamericana, che dai Caraibi si estende al sud e al nord del continente, è sinonimo, per sua stessa natura, di fusione tra musica araba, ebraica e celtica, tra tradizione mediterranea e Africa, e tra </a:t>
            </a:r>
            <a:r>
              <a:rPr lang="it-IT" i="1" dirty="0" err="1" smtClean="0"/>
              <a:t>moralita’</a:t>
            </a:r>
            <a:r>
              <a:rPr lang="it-IT" i="1" dirty="0" smtClean="0"/>
              <a:t> e scrittura, parlato e cantato. Il jazz, la forma sonora afroamericana </a:t>
            </a:r>
            <a:r>
              <a:rPr lang="it-IT" i="1" dirty="0" err="1" smtClean="0"/>
              <a:t>piu’</a:t>
            </a:r>
            <a:r>
              <a:rPr lang="it-IT" i="1" dirty="0" smtClean="0"/>
              <a:t> nota e diffusa nel nostro paese negli anni del dopoguerra, ha riscontrato una forte ripresa di interessi e di conoscenze.</a:t>
            </a:r>
            <a:endParaRPr lang="it-IT" dirty="0" smtClean="0"/>
          </a:p>
        </p:txBody>
      </p:sp>
      <p:pic>
        <p:nvPicPr>
          <p:cNvPr id="4" name="Immagine 3" descr="images6333R3UL.jpg"/>
          <p:cNvPicPr>
            <a:picLocks noChangeAspect="1"/>
          </p:cNvPicPr>
          <p:nvPr/>
        </p:nvPicPr>
        <p:blipFill>
          <a:blip r:embed="rId2"/>
          <a:stretch>
            <a:fillRect/>
          </a:stretch>
        </p:blipFill>
        <p:spPr>
          <a:xfrm>
            <a:off x="4857752" y="4500570"/>
            <a:ext cx="3071834" cy="2036760"/>
          </a:xfrm>
          <a:prstGeom prst="rect">
            <a:avLst/>
          </a:prstGeom>
        </p:spPr>
      </p:pic>
    </p:spTree>
  </p:cSld>
  <p:clrMapOvr>
    <a:masterClrMapping/>
  </p:clrMapOvr>
  <p:transition spd="slow">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4282" y="-214338"/>
            <a:ext cx="8229600" cy="1143000"/>
          </a:xfrm>
        </p:spPr>
        <p:txBody>
          <a:bodyPr/>
          <a:lstStyle/>
          <a:p>
            <a:r>
              <a:rPr lang="it-IT" b="1" dirty="0" smtClean="0"/>
              <a:t>      EDUCAZIONE FISICA</a:t>
            </a:r>
            <a:endParaRPr lang="it-IT" b="1" dirty="0"/>
          </a:p>
        </p:txBody>
      </p:sp>
      <p:pic>
        <p:nvPicPr>
          <p:cNvPr id="4" name="Segnaposto contenuto 3" descr="olimpiadi.png"/>
          <p:cNvPicPr>
            <a:picLocks noGrp="1" noChangeAspect="1"/>
          </p:cNvPicPr>
          <p:nvPr>
            <p:ph idx="1"/>
          </p:nvPr>
        </p:nvPicPr>
        <p:blipFill>
          <a:blip r:embed="rId2"/>
          <a:stretch>
            <a:fillRect/>
          </a:stretch>
        </p:blipFill>
        <p:spPr>
          <a:xfrm>
            <a:off x="0" y="857232"/>
            <a:ext cx="3952895" cy="3763844"/>
          </a:xfrm>
        </p:spPr>
      </p:pic>
      <p:sp>
        <p:nvSpPr>
          <p:cNvPr id="5" name="CasellaDiTesto 4"/>
          <p:cNvSpPr txBox="1"/>
          <p:nvPr/>
        </p:nvSpPr>
        <p:spPr>
          <a:xfrm>
            <a:off x="3786182" y="857232"/>
            <a:ext cx="4786346" cy="3970318"/>
          </a:xfrm>
          <a:prstGeom prst="rect">
            <a:avLst/>
          </a:prstGeom>
          <a:noFill/>
        </p:spPr>
        <p:txBody>
          <a:bodyPr wrap="square" rtlCol="0">
            <a:spAutoFit/>
          </a:bodyPr>
          <a:lstStyle/>
          <a:p>
            <a:r>
              <a:rPr lang="it-IT" dirty="0" smtClean="0"/>
              <a:t>La pratica dello sport cambia da Paese a Paese:ma oggi la maggior parte degli sport sono ormai “trasversali”,</a:t>
            </a:r>
            <a:r>
              <a:rPr lang="it-IT" dirty="0" err="1" smtClean="0"/>
              <a:t>cioe’</a:t>
            </a:r>
            <a:r>
              <a:rPr lang="it-IT" dirty="0" smtClean="0"/>
              <a:t> presenti un po’ dappertutto, e i campionati sportivi coinvolgono molte nazioni. Ecco come viene presentato,l’evento, la manifestazione “storicamente” </a:t>
            </a:r>
            <a:r>
              <a:rPr lang="it-IT" dirty="0" err="1" smtClean="0"/>
              <a:t>piu’</a:t>
            </a:r>
            <a:r>
              <a:rPr lang="it-IT" dirty="0" smtClean="0"/>
              <a:t> importante,le Olimpiadi. Ogni volta i Giochi si tengono in una </a:t>
            </a:r>
            <a:r>
              <a:rPr lang="it-IT" dirty="0" err="1" smtClean="0"/>
              <a:t>citta’</a:t>
            </a:r>
            <a:r>
              <a:rPr lang="it-IT" dirty="0" smtClean="0"/>
              <a:t> diversa: la prima fu ad Atene. Alle Olimpiadi si giocano tutti gli sport e in ogni disciplina i migliori campioni, indipendentemente dalla </a:t>
            </a:r>
            <a:r>
              <a:rPr lang="it-IT" dirty="0" err="1" smtClean="0"/>
              <a:t>nazionalita’</a:t>
            </a:r>
            <a:r>
              <a:rPr lang="it-IT" dirty="0" smtClean="0"/>
              <a:t> o dal colore della pelle, si sfidano per vivere un’esperienza unica.</a:t>
            </a:r>
          </a:p>
          <a:p>
            <a:endParaRPr lang="it-IT" dirty="0"/>
          </a:p>
        </p:txBody>
      </p:sp>
      <p:sp>
        <p:nvSpPr>
          <p:cNvPr id="7" name="CasellaDiTesto 6"/>
          <p:cNvSpPr txBox="1"/>
          <p:nvPr/>
        </p:nvSpPr>
        <p:spPr>
          <a:xfrm>
            <a:off x="2571736" y="4857760"/>
            <a:ext cx="6286544" cy="1477328"/>
          </a:xfrm>
          <a:prstGeom prst="rect">
            <a:avLst/>
          </a:prstGeom>
          <a:noFill/>
        </p:spPr>
        <p:txBody>
          <a:bodyPr wrap="square" rtlCol="0">
            <a:spAutoFit/>
          </a:bodyPr>
          <a:lstStyle/>
          <a:p>
            <a:r>
              <a:rPr lang="it-IT" dirty="0" err="1" smtClean="0"/>
              <a:t>Abebe</a:t>
            </a:r>
            <a:r>
              <a:rPr lang="it-IT" dirty="0" smtClean="0"/>
              <a:t> </a:t>
            </a:r>
            <a:r>
              <a:rPr lang="it-IT" dirty="0" err="1" smtClean="0"/>
              <a:t>Bikila</a:t>
            </a:r>
            <a:r>
              <a:rPr lang="it-IT" dirty="0" smtClean="0"/>
              <a:t> nacque in Etiopia  il </a:t>
            </a:r>
            <a:r>
              <a:rPr lang="it-IT" b="1" dirty="0" smtClean="0"/>
              <a:t>7 luglio 1932</a:t>
            </a:r>
            <a:r>
              <a:rPr lang="it-IT" dirty="0" smtClean="0"/>
              <a:t>, data particolare perché proprio in quel giorno si stava correndo dall’altra parte del mondo la </a:t>
            </a:r>
            <a:r>
              <a:rPr lang="it-IT" b="1" dirty="0" smtClean="0"/>
              <a:t>maratona olimpica di Los Angeles</a:t>
            </a:r>
            <a:r>
              <a:rPr lang="it-IT" dirty="0" smtClean="0"/>
              <a:t>, disciplina che lo avrebbe accompagnato per metà della sua vita.</a:t>
            </a:r>
            <a:endParaRPr lang="it-IT" dirty="0"/>
          </a:p>
        </p:txBody>
      </p:sp>
      <p:pic>
        <p:nvPicPr>
          <p:cNvPr id="8" name="Immagine 7" descr="images[4].jpg"/>
          <p:cNvPicPr/>
          <p:nvPr/>
        </p:nvPicPr>
        <p:blipFill>
          <a:blip r:embed="rId3"/>
          <a:stretch>
            <a:fillRect/>
          </a:stretch>
        </p:blipFill>
        <p:spPr>
          <a:xfrm>
            <a:off x="214282" y="4714884"/>
            <a:ext cx="2357454" cy="1857388"/>
          </a:xfrm>
          <a:prstGeom prst="rect">
            <a:avLst/>
          </a:prstGeom>
        </p:spPr>
      </p:pic>
    </p:spTree>
  </p:cSld>
  <p:clrMapOvr>
    <a:masterClrMapping/>
  </p:clrMapOvr>
  <p:transition spd="slow">
    <p:plu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images5.jpg"/>
          <p:cNvPicPr>
            <a:picLocks noChangeAspect="1"/>
          </p:cNvPicPr>
          <p:nvPr/>
        </p:nvPicPr>
        <p:blipFill>
          <a:blip r:embed="rId2"/>
          <a:stretch>
            <a:fillRect/>
          </a:stretch>
        </p:blipFill>
        <p:spPr>
          <a:xfrm>
            <a:off x="3143240" y="1643050"/>
            <a:ext cx="2971343" cy="2466215"/>
          </a:xfrm>
          <a:prstGeom prst="rect">
            <a:avLst/>
          </a:prstGeom>
        </p:spPr>
      </p:pic>
      <p:sp>
        <p:nvSpPr>
          <p:cNvPr id="3" name="Ovale 2"/>
          <p:cNvSpPr/>
          <p:nvPr/>
        </p:nvSpPr>
        <p:spPr>
          <a:xfrm>
            <a:off x="500034" y="357166"/>
            <a:ext cx="1714512"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p:cNvSpPr txBox="1"/>
          <p:nvPr/>
        </p:nvSpPr>
        <p:spPr>
          <a:xfrm>
            <a:off x="714348" y="428604"/>
            <a:ext cx="1285884" cy="954107"/>
          </a:xfrm>
          <a:prstGeom prst="rect">
            <a:avLst/>
          </a:prstGeom>
          <a:noFill/>
        </p:spPr>
        <p:txBody>
          <a:bodyPr wrap="square" rtlCol="0">
            <a:spAutoFit/>
          </a:bodyPr>
          <a:lstStyle/>
          <a:p>
            <a:r>
              <a:rPr lang="it-IT" sz="1400" dirty="0" smtClean="0"/>
              <a:t>ITALIANO</a:t>
            </a:r>
          </a:p>
          <a:p>
            <a:r>
              <a:rPr lang="it-IT" sz="1400" dirty="0" smtClean="0"/>
              <a:t>Tolleranza e’… superare i pregiudizi</a:t>
            </a:r>
            <a:endParaRPr lang="it-IT" sz="1400" dirty="0"/>
          </a:p>
        </p:txBody>
      </p:sp>
      <p:sp>
        <p:nvSpPr>
          <p:cNvPr id="5" name="Ovale 4"/>
          <p:cNvSpPr/>
          <p:nvPr/>
        </p:nvSpPr>
        <p:spPr>
          <a:xfrm>
            <a:off x="3214678" y="428604"/>
            <a:ext cx="1928826"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p:cNvSpPr txBox="1"/>
          <p:nvPr/>
        </p:nvSpPr>
        <p:spPr>
          <a:xfrm>
            <a:off x="3286116" y="642918"/>
            <a:ext cx="1857388" cy="584775"/>
          </a:xfrm>
          <a:prstGeom prst="rect">
            <a:avLst/>
          </a:prstGeom>
          <a:noFill/>
        </p:spPr>
        <p:txBody>
          <a:bodyPr wrap="square" rtlCol="0">
            <a:spAutoFit/>
          </a:bodyPr>
          <a:lstStyle/>
          <a:p>
            <a:r>
              <a:rPr lang="it-IT" sz="1600" dirty="0" smtClean="0"/>
              <a:t>CITTADINANZA</a:t>
            </a:r>
          </a:p>
          <a:p>
            <a:r>
              <a:rPr lang="it-IT" sz="1600" dirty="0" smtClean="0"/>
              <a:t>Apartheid</a:t>
            </a:r>
            <a:endParaRPr lang="it-IT" sz="1600" dirty="0"/>
          </a:p>
        </p:txBody>
      </p:sp>
      <p:sp>
        <p:nvSpPr>
          <p:cNvPr id="7" name="Ovale 6"/>
          <p:cNvSpPr/>
          <p:nvPr/>
        </p:nvSpPr>
        <p:spPr>
          <a:xfrm>
            <a:off x="5786446" y="214290"/>
            <a:ext cx="1714512" cy="10715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p:cNvSpPr txBox="1"/>
          <p:nvPr/>
        </p:nvSpPr>
        <p:spPr>
          <a:xfrm>
            <a:off x="5786446" y="357166"/>
            <a:ext cx="1785950" cy="923330"/>
          </a:xfrm>
          <a:prstGeom prst="rect">
            <a:avLst/>
          </a:prstGeom>
          <a:noFill/>
        </p:spPr>
        <p:txBody>
          <a:bodyPr wrap="square" rtlCol="0">
            <a:spAutoFit/>
          </a:bodyPr>
          <a:lstStyle/>
          <a:p>
            <a:r>
              <a:rPr lang="it-IT" dirty="0" smtClean="0"/>
              <a:t>LETTERATURA</a:t>
            </a:r>
          </a:p>
          <a:p>
            <a:r>
              <a:rPr lang="it-IT" dirty="0" smtClean="0"/>
              <a:t>Nelson Mandela</a:t>
            </a:r>
            <a:endParaRPr lang="it-IT" dirty="0"/>
          </a:p>
        </p:txBody>
      </p:sp>
      <p:sp>
        <p:nvSpPr>
          <p:cNvPr id="9" name="Ovale 8"/>
          <p:cNvSpPr/>
          <p:nvPr/>
        </p:nvSpPr>
        <p:spPr>
          <a:xfrm>
            <a:off x="6357950" y="1285860"/>
            <a:ext cx="2571768"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p:cNvSpPr txBox="1"/>
          <p:nvPr/>
        </p:nvSpPr>
        <p:spPr>
          <a:xfrm>
            <a:off x="6429388" y="1285860"/>
            <a:ext cx="2428860" cy="1200329"/>
          </a:xfrm>
          <a:prstGeom prst="rect">
            <a:avLst/>
          </a:prstGeom>
          <a:noFill/>
        </p:spPr>
        <p:txBody>
          <a:bodyPr wrap="square" rtlCol="0">
            <a:spAutoFit/>
          </a:bodyPr>
          <a:lstStyle/>
          <a:p>
            <a:r>
              <a:rPr lang="it-IT" dirty="0" smtClean="0"/>
              <a:t>      STORIA</a:t>
            </a:r>
          </a:p>
          <a:p>
            <a:r>
              <a:rPr lang="it-IT" dirty="0" smtClean="0"/>
              <a:t>Immigrazione di massa</a:t>
            </a:r>
          </a:p>
          <a:p>
            <a:r>
              <a:rPr lang="it-IT" dirty="0" smtClean="0"/>
              <a:t>Superare i pregiudizi</a:t>
            </a:r>
            <a:endParaRPr lang="it-IT" dirty="0"/>
          </a:p>
        </p:txBody>
      </p:sp>
      <p:sp>
        <p:nvSpPr>
          <p:cNvPr id="12" name="Ovale 11"/>
          <p:cNvSpPr/>
          <p:nvPr/>
        </p:nvSpPr>
        <p:spPr>
          <a:xfrm>
            <a:off x="6643702" y="3000372"/>
            <a:ext cx="2286016"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CasellaDiTesto 12"/>
          <p:cNvSpPr txBox="1"/>
          <p:nvPr/>
        </p:nvSpPr>
        <p:spPr>
          <a:xfrm>
            <a:off x="6715140" y="3214686"/>
            <a:ext cx="2214578" cy="923330"/>
          </a:xfrm>
          <a:prstGeom prst="rect">
            <a:avLst/>
          </a:prstGeom>
          <a:noFill/>
        </p:spPr>
        <p:txBody>
          <a:bodyPr wrap="square" rtlCol="0">
            <a:spAutoFit/>
          </a:bodyPr>
          <a:lstStyle/>
          <a:p>
            <a:r>
              <a:rPr lang="it-IT" dirty="0" smtClean="0"/>
              <a:t>GEOGRAFIA</a:t>
            </a:r>
          </a:p>
          <a:p>
            <a:r>
              <a:rPr lang="it-IT" dirty="0" smtClean="0"/>
              <a:t>Sud Africa:nazione arcobaleno</a:t>
            </a:r>
            <a:endParaRPr lang="it-IT" dirty="0"/>
          </a:p>
        </p:txBody>
      </p:sp>
      <p:sp>
        <p:nvSpPr>
          <p:cNvPr id="14" name="Ovale 13"/>
          <p:cNvSpPr/>
          <p:nvPr/>
        </p:nvSpPr>
        <p:spPr>
          <a:xfrm>
            <a:off x="6786578" y="4786322"/>
            <a:ext cx="2071702" cy="11430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CasellaDiTesto 14"/>
          <p:cNvSpPr txBox="1"/>
          <p:nvPr/>
        </p:nvSpPr>
        <p:spPr>
          <a:xfrm>
            <a:off x="6858016" y="5000636"/>
            <a:ext cx="1928826" cy="646331"/>
          </a:xfrm>
          <a:prstGeom prst="rect">
            <a:avLst/>
          </a:prstGeom>
          <a:noFill/>
        </p:spPr>
        <p:txBody>
          <a:bodyPr wrap="square" rtlCol="0">
            <a:spAutoFit/>
          </a:bodyPr>
          <a:lstStyle/>
          <a:p>
            <a:r>
              <a:rPr lang="it-IT" dirty="0" smtClean="0"/>
              <a:t>ARTE</a:t>
            </a:r>
          </a:p>
          <a:p>
            <a:r>
              <a:rPr lang="it-IT" dirty="0" smtClean="0"/>
              <a:t>XXI secolo</a:t>
            </a:r>
            <a:endParaRPr lang="it-IT" dirty="0"/>
          </a:p>
        </p:txBody>
      </p:sp>
      <p:sp>
        <p:nvSpPr>
          <p:cNvPr id="16" name="Ovale 15"/>
          <p:cNvSpPr/>
          <p:nvPr/>
        </p:nvSpPr>
        <p:spPr>
          <a:xfrm>
            <a:off x="4572000" y="5286388"/>
            <a:ext cx="1928826"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CasellaDiTesto 16"/>
          <p:cNvSpPr txBox="1"/>
          <p:nvPr/>
        </p:nvSpPr>
        <p:spPr>
          <a:xfrm>
            <a:off x="4714876" y="5500702"/>
            <a:ext cx="1714512" cy="923330"/>
          </a:xfrm>
          <a:prstGeom prst="rect">
            <a:avLst/>
          </a:prstGeom>
          <a:noFill/>
        </p:spPr>
        <p:txBody>
          <a:bodyPr wrap="square" rtlCol="0">
            <a:spAutoFit/>
          </a:bodyPr>
          <a:lstStyle/>
          <a:p>
            <a:r>
              <a:rPr lang="it-IT" dirty="0" smtClean="0"/>
              <a:t>TECNOLOGIA</a:t>
            </a:r>
          </a:p>
          <a:p>
            <a:r>
              <a:rPr lang="it-IT" dirty="0" smtClean="0"/>
              <a:t>Agricoltura biologica</a:t>
            </a:r>
            <a:endParaRPr lang="it-IT" dirty="0"/>
          </a:p>
        </p:txBody>
      </p:sp>
      <p:sp>
        <p:nvSpPr>
          <p:cNvPr id="18" name="Ovale 17"/>
          <p:cNvSpPr/>
          <p:nvPr/>
        </p:nvSpPr>
        <p:spPr>
          <a:xfrm>
            <a:off x="2643174" y="5715016"/>
            <a:ext cx="1643074" cy="11429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CasellaDiTesto 18"/>
          <p:cNvSpPr txBox="1"/>
          <p:nvPr/>
        </p:nvSpPr>
        <p:spPr>
          <a:xfrm>
            <a:off x="2786050" y="6000768"/>
            <a:ext cx="1357322" cy="646331"/>
          </a:xfrm>
          <a:prstGeom prst="rect">
            <a:avLst/>
          </a:prstGeom>
          <a:noFill/>
        </p:spPr>
        <p:txBody>
          <a:bodyPr wrap="square" rtlCol="0">
            <a:spAutoFit/>
          </a:bodyPr>
          <a:lstStyle/>
          <a:p>
            <a:r>
              <a:rPr lang="it-IT" dirty="0" smtClean="0"/>
              <a:t>SCIENZE</a:t>
            </a:r>
          </a:p>
          <a:p>
            <a:r>
              <a:rPr lang="it-IT" dirty="0" smtClean="0"/>
              <a:t>OGM</a:t>
            </a:r>
            <a:endParaRPr lang="it-IT" dirty="0"/>
          </a:p>
        </p:txBody>
      </p:sp>
      <p:sp>
        <p:nvSpPr>
          <p:cNvPr id="20" name="Ovale 19"/>
          <p:cNvSpPr/>
          <p:nvPr/>
        </p:nvSpPr>
        <p:spPr>
          <a:xfrm>
            <a:off x="357158" y="5429264"/>
            <a:ext cx="1928826"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CasellaDiTesto 20"/>
          <p:cNvSpPr txBox="1"/>
          <p:nvPr/>
        </p:nvSpPr>
        <p:spPr>
          <a:xfrm>
            <a:off x="500034" y="5572140"/>
            <a:ext cx="1857388" cy="923330"/>
          </a:xfrm>
          <a:prstGeom prst="rect">
            <a:avLst/>
          </a:prstGeom>
          <a:noFill/>
        </p:spPr>
        <p:txBody>
          <a:bodyPr wrap="square" rtlCol="0">
            <a:spAutoFit/>
          </a:bodyPr>
          <a:lstStyle/>
          <a:p>
            <a:r>
              <a:rPr lang="it-IT" dirty="0" smtClean="0"/>
              <a:t>INGLESE</a:t>
            </a:r>
          </a:p>
          <a:p>
            <a:r>
              <a:rPr lang="it-IT" dirty="0" smtClean="0"/>
              <a:t>Martin </a:t>
            </a:r>
            <a:r>
              <a:rPr lang="it-IT" dirty="0" err="1" smtClean="0"/>
              <a:t>Luther</a:t>
            </a:r>
            <a:r>
              <a:rPr lang="it-IT" dirty="0" smtClean="0"/>
              <a:t> King</a:t>
            </a:r>
            <a:endParaRPr lang="it-IT" dirty="0"/>
          </a:p>
        </p:txBody>
      </p:sp>
      <p:sp>
        <p:nvSpPr>
          <p:cNvPr id="22" name="Ovale 21"/>
          <p:cNvSpPr/>
          <p:nvPr/>
        </p:nvSpPr>
        <p:spPr>
          <a:xfrm>
            <a:off x="1428728" y="4214818"/>
            <a:ext cx="2000264"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1500166" y="4286256"/>
            <a:ext cx="2000264" cy="923330"/>
          </a:xfrm>
          <a:prstGeom prst="rect">
            <a:avLst/>
          </a:prstGeom>
          <a:noFill/>
        </p:spPr>
        <p:txBody>
          <a:bodyPr wrap="square" rtlCol="0">
            <a:spAutoFit/>
          </a:bodyPr>
          <a:lstStyle/>
          <a:p>
            <a:r>
              <a:rPr lang="it-IT" dirty="0" smtClean="0"/>
              <a:t>FRANCESE</a:t>
            </a:r>
          </a:p>
          <a:p>
            <a:r>
              <a:rPr lang="it-IT" dirty="0" smtClean="0"/>
              <a:t>Leopold Sedar </a:t>
            </a:r>
            <a:r>
              <a:rPr lang="it-IT" dirty="0" err="1" smtClean="0"/>
              <a:t>Senghor</a:t>
            </a:r>
            <a:endParaRPr lang="it-IT" dirty="0"/>
          </a:p>
        </p:txBody>
      </p:sp>
      <p:sp>
        <p:nvSpPr>
          <p:cNvPr id="24" name="Ovale 23"/>
          <p:cNvSpPr/>
          <p:nvPr/>
        </p:nvSpPr>
        <p:spPr>
          <a:xfrm>
            <a:off x="428596" y="3000372"/>
            <a:ext cx="2071702"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CasellaDiTesto 24"/>
          <p:cNvSpPr txBox="1"/>
          <p:nvPr/>
        </p:nvSpPr>
        <p:spPr>
          <a:xfrm>
            <a:off x="500034" y="3071810"/>
            <a:ext cx="2071702" cy="923330"/>
          </a:xfrm>
          <a:prstGeom prst="rect">
            <a:avLst/>
          </a:prstGeom>
          <a:noFill/>
        </p:spPr>
        <p:txBody>
          <a:bodyPr wrap="square" rtlCol="0">
            <a:spAutoFit/>
          </a:bodyPr>
          <a:lstStyle/>
          <a:p>
            <a:r>
              <a:rPr lang="it-IT" dirty="0" smtClean="0"/>
              <a:t>MUSICA</a:t>
            </a:r>
          </a:p>
          <a:p>
            <a:r>
              <a:rPr lang="it-IT" dirty="0" smtClean="0"/>
              <a:t>La musica </a:t>
            </a:r>
            <a:r>
              <a:rPr lang="it-IT" dirty="0" err="1" smtClean="0"/>
              <a:t>afroameicana</a:t>
            </a:r>
            <a:endParaRPr lang="it-IT" dirty="0" smtClean="0"/>
          </a:p>
        </p:txBody>
      </p:sp>
      <p:sp>
        <p:nvSpPr>
          <p:cNvPr id="26" name="Ovale 25"/>
          <p:cNvSpPr/>
          <p:nvPr/>
        </p:nvSpPr>
        <p:spPr>
          <a:xfrm>
            <a:off x="428596" y="1714488"/>
            <a:ext cx="2214578"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CasellaDiTesto 26"/>
          <p:cNvSpPr txBox="1"/>
          <p:nvPr/>
        </p:nvSpPr>
        <p:spPr>
          <a:xfrm>
            <a:off x="357158" y="1714488"/>
            <a:ext cx="2143140" cy="923330"/>
          </a:xfrm>
          <a:prstGeom prst="rect">
            <a:avLst/>
          </a:prstGeom>
          <a:noFill/>
        </p:spPr>
        <p:txBody>
          <a:bodyPr wrap="square" rtlCol="0">
            <a:spAutoFit/>
          </a:bodyPr>
          <a:lstStyle/>
          <a:p>
            <a:r>
              <a:rPr lang="it-IT" dirty="0" smtClean="0"/>
              <a:t>        ED. FISICA</a:t>
            </a:r>
          </a:p>
          <a:p>
            <a:r>
              <a:rPr lang="it-IT" dirty="0" smtClean="0"/>
              <a:t>Le Olimpiadi</a:t>
            </a:r>
          </a:p>
          <a:p>
            <a:r>
              <a:rPr lang="it-IT" dirty="0" smtClean="0"/>
              <a:t>     </a:t>
            </a:r>
            <a:r>
              <a:rPr lang="it-IT" dirty="0" err="1" smtClean="0"/>
              <a:t>Abebe</a:t>
            </a:r>
            <a:r>
              <a:rPr lang="it-IT" dirty="0" smtClean="0"/>
              <a:t> </a:t>
            </a:r>
            <a:r>
              <a:rPr lang="it-IT" dirty="0" err="1" smtClean="0"/>
              <a:t>Bikila</a:t>
            </a:r>
            <a:endParaRPr lang="it-IT" dirty="0"/>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0" name="Object 2"/>
          <p:cNvGraphicFramePr>
            <a:graphicFrameLocks noChangeAspect="1"/>
          </p:cNvGraphicFramePr>
          <p:nvPr/>
        </p:nvGraphicFramePr>
        <p:xfrm>
          <a:off x="857250" y="644525"/>
          <a:ext cx="8286750" cy="6213475"/>
        </p:xfrm>
        <a:graphic>
          <a:graphicData uri="http://schemas.openxmlformats.org/presentationml/2006/ole">
            <p:oleObj spid="_x0000_s17413" name="Presentazione" r:id="rId3" imgW="4569445" imgH="3426611" progId="PowerPoint.Show.12">
              <p:embed/>
            </p:oleObj>
          </a:graphicData>
        </a:graphic>
      </p:graphicFrame>
      <p:pic>
        <p:nvPicPr>
          <p:cNvPr id="3" name="Immagine 2" descr="37215048bc0.jpg"/>
          <p:cNvPicPr>
            <a:picLocks noChangeAspect="1"/>
          </p:cNvPicPr>
          <p:nvPr/>
        </p:nvPicPr>
        <p:blipFill>
          <a:blip r:embed="rId4"/>
          <a:stretch>
            <a:fillRect/>
          </a:stretch>
        </p:blipFill>
        <p:spPr>
          <a:xfrm>
            <a:off x="0" y="38240"/>
            <a:ext cx="2643174" cy="2247751"/>
          </a:xfrm>
          <a:prstGeom prst="rect">
            <a:avLst/>
          </a:prstGeom>
        </p:spPr>
      </p:pic>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7158" y="0"/>
            <a:ext cx="8229600" cy="928694"/>
          </a:xfrm>
        </p:spPr>
        <p:txBody>
          <a:bodyPr/>
          <a:lstStyle/>
          <a:p>
            <a:r>
              <a:rPr lang="it-IT" dirty="0" smtClean="0"/>
              <a:t>                ITALIANO</a:t>
            </a:r>
            <a:endParaRPr lang="it-IT" dirty="0"/>
          </a:p>
        </p:txBody>
      </p:sp>
      <p:sp>
        <p:nvSpPr>
          <p:cNvPr id="3" name="Segnaposto contenuto 2"/>
          <p:cNvSpPr>
            <a:spLocks noGrp="1"/>
          </p:cNvSpPr>
          <p:nvPr>
            <p:ph idx="1"/>
          </p:nvPr>
        </p:nvSpPr>
        <p:spPr>
          <a:xfrm>
            <a:off x="0" y="928670"/>
            <a:ext cx="9144000" cy="5929330"/>
          </a:xfrm>
        </p:spPr>
        <p:txBody>
          <a:bodyPr>
            <a:normAutofit lnSpcReduction="10000"/>
          </a:bodyPr>
          <a:lstStyle/>
          <a:p>
            <a:r>
              <a:rPr lang="it-IT" sz="1600" b="1" dirty="0" smtClean="0"/>
              <a:t>-SUPERARE I PREGIUDIZI E SAPER TOLLERARE.</a:t>
            </a:r>
            <a:r>
              <a:rPr lang="it-IT" sz="1600" dirty="0" smtClean="0"/>
              <a:t> </a:t>
            </a:r>
          </a:p>
          <a:p>
            <a:pPr>
              <a:buNone/>
            </a:pPr>
            <a:r>
              <a:rPr lang="it-IT" sz="1600" dirty="0" smtClean="0"/>
              <a:t>TOLLERANZA SIGNIFICA SAPER ASSUMERE UN ATTEGGIAMENTO DÌ COMPRENSIONE VERSO LE VARIE FORME </a:t>
            </a:r>
            <a:r>
              <a:rPr lang="it-IT" sz="1600" dirty="0" err="1" smtClean="0"/>
              <a:t>DI</a:t>
            </a:r>
            <a:r>
              <a:rPr lang="it-IT" sz="1600" dirty="0" smtClean="0"/>
              <a:t> DIVERSITA’ VERSO CHI ,PER ESEMPIO,PROVIENE DA CONTESTI GEOGRAFICI E CULTURALI DIVERSI E DESIDERA INSERIRSI POSITIVAMENTE NELLE NOSTRE CITTA’;VERSO CHI PROFESSA FEDI E CONVINZIONI DIVERSE DALLE NOSTRE E PROPRIO PER QUESTO MOTIVO </a:t>
            </a:r>
            <a:r>
              <a:rPr lang="it-IT" sz="1600" dirty="0" err="1" smtClean="0"/>
              <a:t>CI</a:t>
            </a:r>
            <a:r>
              <a:rPr lang="it-IT" sz="1600" dirty="0" smtClean="0"/>
              <a:t> INVITA A CONOSCERE CIO’ CHE </a:t>
            </a:r>
            <a:r>
              <a:rPr lang="it-IT" sz="1600" dirty="0" err="1" smtClean="0"/>
              <a:t>CI</a:t>
            </a:r>
            <a:r>
              <a:rPr lang="it-IT" sz="1600" dirty="0" smtClean="0"/>
              <a:t> E’ APPARSO DISTANTE. LE DIFFERENZE FANNO PAURA A TUTTI. E’ UNA NORMALE REAZIONE UMANA QUELLA </a:t>
            </a:r>
            <a:r>
              <a:rPr lang="it-IT" sz="1600" dirty="0" err="1" smtClean="0"/>
              <a:t>DI</a:t>
            </a:r>
            <a:r>
              <a:rPr lang="it-IT" sz="1600" dirty="0" smtClean="0"/>
              <a:t> ESSERE CAUTI E GUARDINGHI QUANDO SI INCONTRA QUALCOSA </a:t>
            </a:r>
            <a:r>
              <a:rPr lang="it-IT" sz="1600" dirty="0" err="1" smtClean="0"/>
              <a:t>DI</a:t>
            </a:r>
            <a:r>
              <a:rPr lang="it-IT" sz="1600" dirty="0" smtClean="0"/>
              <a:t> DIVERSO. CIO’CHE E’ NUOVO INFATTI PUO’ ESSERE PERICOLOSO E IMPREVEDIBILE E L’ESSERE UMANO TEME </a:t>
            </a:r>
            <a:r>
              <a:rPr lang="it-IT" sz="1600" dirty="0" err="1" smtClean="0"/>
              <a:t>DI</a:t>
            </a:r>
            <a:r>
              <a:rPr lang="it-IT" sz="1600" dirty="0" smtClean="0"/>
              <a:t> NON RIUSCIRE A FAR FRONTE ALLE SITUAZIONI CHE NON CONOSCE. ANCHE DIFRONTE AD INDIVIDUI CON ASPETTO DIVERSO DAL NOSTRO,CON UN ABBIGLIAMENTO PER  NOI STRANO, UNA LINGUA E COMPORTAMENTI  NON COMUNI, E’ NORMALE UNA REAZIONE </a:t>
            </a:r>
            <a:r>
              <a:rPr lang="it-IT" sz="1600" dirty="0" err="1" smtClean="0"/>
              <a:t>DI</a:t>
            </a:r>
            <a:r>
              <a:rPr lang="it-IT" sz="1600" dirty="0" smtClean="0"/>
              <a:t> PRUDENZA. NON DOBBIAMO DIMENTICARE NEPPURE CHE TOLLERANZA SIGNIFICA ACCETTARE DIFFERENZE </a:t>
            </a:r>
            <a:r>
              <a:rPr lang="it-IT" sz="1600" dirty="0" err="1" smtClean="0"/>
              <a:t>DI</a:t>
            </a:r>
            <a:r>
              <a:rPr lang="it-IT" sz="1600" dirty="0" smtClean="0"/>
              <a:t> QUALSIASI TIPO COME PER ESEMPIO LA DIVERSA SIMPATIA SPORTIVA. SE LE DIVERSITA’ TRA LE PERSONE POSSONO ESSERE TANTE,SAPPIAMO ORMAI CHE FACCIAMO TUTTI PARTE </a:t>
            </a:r>
            <a:r>
              <a:rPr lang="it-IT" sz="1600" dirty="0" err="1" smtClean="0"/>
              <a:t>DI</a:t>
            </a:r>
            <a:r>
              <a:rPr lang="it-IT" sz="1600" dirty="0" smtClean="0"/>
              <a:t> UNA STESSA FAMIGLIA, </a:t>
            </a:r>
            <a:r>
              <a:rPr lang="it-IT" sz="1600" dirty="0" err="1" smtClean="0"/>
              <a:t>DI</a:t>
            </a:r>
            <a:r>
              <a:rPr lang="it-IT" sz="1600" dirty="0" smtClean="0"/>
              <a:t> UN’UNICA UMANITA’. NELLA SOCIETA’ CONTEMPORANEA IL TERMINE ACQUISISCE UN VALORE PIU’ ESTESO E SI APPLICA IN SITUAZIONI DIVERSE. TALE VALORE VA RIFERITO A NUMEROSI CONTESTI QUOTIDANI,CHE LO RICHIEDONO E CHE NELLO STESSO TEMPO LO METTONO A DURA PROVA. IN CONCRETO ESSERE OGGI TOLLERANTI SIGNIFICA SAPER ASSUMERE UN ATTEGGIAMENTO </a:t>
            </a:r>
            <a:r>
              <a:rPr lang="it-IT" sz="1600" dirty="0" err="1" smtClean="0"/>
              <a:t>DI</a:t>
            </a:r>
            <a:r>
              <a:rPr lang="it-IT" sz="1600" dirty="0" smtClean="0"/>
              <a:t> COMPRENSIONE VERSO LE VARIE FORME DELLA DIVERSITA’. BISOGNA CONOSCERE I  NUOVI  MODI </a:t>
            </a:r>
            <a:r>
              <a:rPr lang="it-IT" sz="1600" dirty="0" err="1" smtClean="0"/>
              <a:t>DI</a:t>
            </a:r>
            <a:r>
              <a:rPr lang="it-IT" sz="1600" dirty="0" smtClean="0"/>
              <a:t> VIVERE,MA NON E’ GIUSTIFICABILE LA PAURA CHE STA ALLA BASE </a:t>
            </a:r>
            <a:r>
              <a:rPr lang="it-IT" sz="1600" dirty="0" err="1" smtClean="0"/>
              <a:t>DI</a:t>
            </a:r>
            <a:r>
              <a:rPr lang="it-IT" sz="1600" dirty="0" smtClean="0"/>
              <a:t> COMPORTAMENTI </a:t>
            </a:r>
            <a:r>
              <a:rPr lang="it-IT" sz="1600" dirty="0" err="1" smtClean="0"/>
              <a:t>DI</a:t>
            </a:r>
            <a:r>
              <a:rPr lang="it-IT" sz="1600" dirty="0" smtClean="0"/>
              <a:t> RIFIUTO E </a:t>
            </a:r>
            <a:r>
              <a:rPr lang="it-IT" sz="1600" dirty="0" err="1" smtClean="0"/>
              <a:t>DI</a:t>
            </a:r>
            <a:r>
              <a:rPr lang="it-IT" sz="1600" dirty="0" smtClean="0"/>
              <a:t> DIFESA. CONVIVERE CON GLI ALTRI E’ SEMPRE DIFFICILE, MA APPIANANDO LE DIFFICOLTA’ SI IMPARA QUALCOSA </a:t>
            </a:r>
            <a:r>
              <a:rPr lang="it-IT" sz="1600" dirty="0" err="1" smtClean="0"/>
              <a:t>DI</a:t>
            </a:r>
            <a:r>
              <a:rPr lang="it-IT" sz="1600" dirty="0" smtClean="0"/>
              <a:t> UTILE.</a:t>
            </a:r>
            <a:endParaRPr lang="it-IT" sz="1600" dirty="0"/>
          </a:p>
        </p:txBody>
      </p:sp>
    </p:spTree>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7158" y="0"/>
            <a:ext cx="5572164" cy="928694"/>
          </a:xfrm>
        </p:spPr>
        <p:txBody>
          <a:bodyPr>
            <a:normAutofit/>
          </a:bodyPr>
          <a:lstStyle/>
          <a:p>
            <a:r>
              <a:rPr lang="it-IT" dirty="0" smtClean="0"/>
              <a:t>     CITTADINANZA</a:t>
            </a:r>
            <a:endParaRPr lang="it-IT" dirty="0"/>
          </a:p>
        </p:txBody>
      </p:sp>
      <p:sp>
        <p:nvSpPr>
          <p:cNvPr id="3" name="Segnaposto contenuto 2"/>
          <p:cNvSpPr>
            <a:spLocks noGrp="1"/>
          </p:cNvSpPr>
          <p:nvPr>
            <p:ph idx="1"/>
          </p:nvPr>
        </p:nvSpPr>
        <p:spPr>
          <a:xfrm>
            <a:off x="0" y="928670"/>
            <a:ext cx="9144000" cy="4752988"/>
          </a:xfrm>
        </p:spPr>
        <p:txBody>
          <a:bodyPr>
            <a:normAutofit lnSpcReduction="10000"/>
          </a:bodyPr>
          <a:lstStyle/>
          <a:p>
            <a:r>
              <a:rPr lang="it-IT" dirty="0" smtClean="0"/>
              <a:t>L’ apartheid (letteralmente “separazione”) era la politica di segregazione razziale istituita nel dopoguerra dal governo di etnia bianca del Sudafrica, e rimasta in vigore fino al 1993. Fu applicato dal governo sudafricano anche in Namibia, fino al 1990 amministrata dal Sudafrica. L’apartheid fu dichiarato crimine internazionale da una convenzione delle Nazioni Unite, votata dall’ assemblea generale nel 1973 ed entrata in vigore nel 1976 e quindi successivamente inserito nella lista dei crimini contro l’</a:t>
            </a:r>
            <a:r>
              <a:rPr lang="it-IT" dirty="0" err="1" smtClean="0"/>
              <a:t>umanita</a:t>
            </a:r>
            <a:r>
              <a:rPr lang="it-IT" dirty="0" smtClean="0"/>
              <a:t>’. Per </a:t>
            </a:r>
            <a:r>
              <a:rPr lang="it-IT" dirty="0" err="1" smtClean="0"/>
              <a:t>estenzione</a:t>
            </a:r>
            <a:r>
              <a:rPr lang="it-IT" dirty="0" smtClean="0"/>
              <a:t>, il termine è oggi utilizzato per rimarcare qualunque forma di segregazione civile e politica a danno di minoranze, ad opera del governo di uno stato sovrano, sulla base di pregiudizi etnici.</a:t>
            </a:r>
          </a:p>
          <a:p>
            <a:endParaRPr lang="it-IT" dirty="0"/>
          </a:p>
        </p:txBody>
      </p:sp>
      <p:pic>
        <p:nvPicPr>
          <p:cNvPr id="4" name="Immagine 3" descr="imagesMDW7Y6F5.jpg"/>
          <p:cNvPicPr>
            <a:picLocks noChangeAspect="1"/>
          </p:cNvPicPr>
          <p:nvPr/>
        </p:nvPicPr>
        <p:blipFill>
          <a:blip r:embed="rId2"/>
          <a:stretch>
            <a:fillRect/>
          </a:stretch>
        </p:blipFill>
        <p:spPr>
          <a:xfrm>
            <a:off x="6286512" y="5210003"/>
            <a:ext cx="2476499" cy="1647997"/>
          </a:xfrm>
          <a:prstGeom prst="rect">
            <a:avLst/>
          </a:prstGeom>
        </p:spPr>
      </p:pic>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0034" y="0"/>
            <a:ext cx="8229600" cy="571480"/>
          </a:xfrm>
        </p:spPr>
        <p:txBody>
          <a:bodyPr>
            <a:normAutofit fontScale="90000"/>
          </a:bodyPr>
          <a:lstStyle/>
          <a:p>
            <a:r>
              <a:rPr lang="it-IT" dirty="0" smtClean="0"/>
              <a:t>              LETTERATURA</a:t>
            </a:r>
            <a:endParaRPr lang="it-IT" dirty="0"/>
          </a:p>
        </p:txBody>
      </p:sp>
      <p:sp>
        <p:nvSpPr>
          <p:cNvPr id="3" name="Segnaposto contenuto 2"/>
          <p:cNvSpPr>
            <a:spLocks noGrp="1"/>
          </p:cNvSpPr>
          <p:nvPr>
            <p:ph idx="1"/>
          </p:nvPr>
        </p:nvSpPr>
        <p:spPr>
          <a:xfrm>
            <a:off x="0" y="500042"/>
            <a:ext cx="9144000" cy="5500726"/>
          </a:xfrm>
        </p:spPr>
        <p:txBody>
          <a:bodyPr>
            <a:normAutofit fontScale="92500" lnSpcReduction="10000"/>
          </a:bodyPr>
          <a:lstStyle/>
          <a:p>
            <a:r>
              <a:rPr lang="it-IT" dirty="0" smtClean="0"/>
              <a:t>Nelson </a:t>
            </a:r>
            <a:r>
              <a:rPr lang="it-IT" dirty="0" err="1" smtClean="0"/>
              <a:t>Rolihlahla</a:t>
            </a:r>
            <a:r>
              <a:rPr lang="it-IT" dirty="0" smtClean="0"/>
              <a:t> Mandela è stato un politico sudafricano,primo presidente a essere eletto dopo la fine dell’ apartheid nel suo Paese e premio Nobel per la pace nel 1993 insieme al suo predecessore. Fu a  lungo uno dei leader del movimento anti-apartheid . Mandela mosse i suoi primissimi passi verso la conquista della </a:t>
            </a:r>
            <a:r>
              <a:rPr lang="it-IT" dirty="0" err="1" smtClean="0"/>
              <a:t>liberta’</a:t>
            </a:r>
            <a:r>
              <a:rPr lang="it-IT" dirty="0" smtClean="0"/>
              <a:t> degli uomini nel 1941 ,all’ </a:t>
            </a:r>
            <a:r>
              <a:rPr lang="it-IT" dirty="0" err="1" smtClean="0"/>
              <a:t>eta’</a:t>
            </a:r>
            <a:r>
              <a:rPr lang="it-IT" dirty="0" smtClean="0"/>
              <a:t> di </a:t>
            </a:r>
            <a:r>
              <a:rPr lang="it-IT" dirty="0" err="1" smtClean="0"/>
              <a:t>ventitre’</a:t>
            </a:r>
            <a:r>
              <a:rPr lang="it-IT" dirty="0" smtClean="0"/>
              <a:t>anni, insieme al cugino . Mandela fu messo di fronte all’ obbligo di doversi sposare con una ragazza scelta dal capo </a:t>
            </a:r>
            <a:r>
              <a:rPr lang="it-IT" dirty="0" err="1" smtClean="0"/>
              <a:t>tribu’</a:t>
            </a:r>
            <a:r>
              <a:rPr lang="it-IT" dirty="0" smtClean="0"/>
              <a:t> . Questa impostazione di matrimonio combinato era una condizione che né Mandela né il cugino volevano tollerare. La scelta era molto delicata: o si sposava oppure non si sposava mancando </a:t>
            </a:r>
            <a:r>
              <a:rPr lang="it-IT" dirty="0" err="1" smtClean="0"/>
              <a:t>cosi’</a:t>
            </a:r>
            <a:r>
              <a:rPr lang="it-IT" dirty="0" smtClean="0"/>
              <a:t> di rispetto alla sua </a:t>
            </a:r>
            <a:r>
              <a:rPr lang="it-IT" dirty="0" err="1" smtClean="0"/>
              <a:t>tribu’</a:t>
            </a:r>
            <a:r>
              <a:rPr lang="it-IT" dirty="0" smtClean="0"/>
              <a:t> e alla famiglia. </a:t>
            </a:r>
            <a:r>
              <a:rPr lang="it-IT" dirty="0" err="1" smtClean="0"/>
              <a:t>Cosi’</a:t>
            </a:r>
            <a:r>
              <a:rPr lang="it-IT" dirty="0" smtClean="0"/>
              <a:t> decise di scappare insieme al cugino coinvolto nella battaglia di massa. Fu arrestato insieme ad altre 150 persone il 5 dicembre 1956 con l’ accusa di tradimento. Mandela fu liberato l’ 11 febbraio del 1990 ed è morto </a:t>
            </a:r>
          </a:p>
          <a:p>
            <a:pPr>
              <a:buNone/>
            </a:pPr>
            <a:r>
              <a:rPr lang="it-IT" dirty="0" smtClean="0"/>
              <a:t>    il 5 dicembre 2013</a:t>
            </a:r>
          </a:p>
          <a:p>
            <a:endParaRPr lang="it-IT" dirty="0"/>
          </a:p>
        </p:txBody>
      </p:sp>
      <p:pic>
        <p:nvPicPr>
          <p:cNvPr id="4" name="Immagine 3" descr="imagesADRNPXCJ.jpg"/>
          <p:cNvPicPr>
            <a:picLocks noChangeAspect="1"/>
          </p:cNvPicPr>
          <p:nvPr/>
        </p:nvPicPr>
        <p:blipFill>
          <a:blip r:embed="rId2"/>
          <a:stretch>
            <a:fillRect/>
          </a:stretch>
        </p:blipFill>
        <p:spPr>
          <a:xfrm>
            <a:off x="5072066" y="5286388"/>
            <a:ext cx="3868775" cy="1357298"/>
          </a:xfrm>
          <a:prstGeom prst="rect">
            <a:avLst/>
          </a:prstGeom>
        </p:spPr>
      </p:pic>
    </p:spTree>
  </p:cSld>
  <p:clrMapOvr>
    <a:masterClrMapping/>
  </p:clrMapOvr>
  <p:transition spd="slow">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9512" y="116632"/>
            <a:ext cx="8229600" cy="1080120"/>
          </a:xfrm>
        </p:spPr>
        <p:txBody>
          <a:bodyPr>
            <a:noAutofit/>
          </a:bodyPr>
          <a:lstStyle/>
          <a:p>
            <a:endParaRPr lang="it-IT" sz="2400" dirty="0"/>
          </a:p>
        </p:txBody>
      </p:sp>
      <p:sp>
        <p:nvSpPr>
          <p:cNvPr id="5" name="Segnaposto contenuto 4"/>
          <p:cNvSpPr>
            <a:spLocks noGrp="1"/>
          </p:cNvSpPr>
          <p:nvPr>
            <p:ph idx="1"/>
          </p:nvPr>
        </p:nvSpPr>
        <p:spPr>
          <a:xfrm>
            <a:off x="0" y="428604"/>
            <a:ext cx="9144000" cy="6429396"/>
          </a:xfrm>
        </p:spPr>
        <p:txBody>
          <a:bodyPr>
            <a:normAutofit lnSpcReduction="10000"/>
          </a:bodyPr>
          <a:lstStyle/>
          <a:p>
            <a:endParaRPr lang="it-IT" sz="2000" dirty="0" smtClean="0"/>
          </a:p>
          <a:p>
            <a:r>
              <a:rPr lang="it-IT" sz="2000" dirty="0" smtClean="0"/>
              <a:t>5 dicembre 2013 :</a:t>
            </a:r>
          </a:p>
          <a:p>
            <a:pPr>
              <a:buNone/>
            </a:pPr>
            <a:r>
              <a:rPr lang="it-IT" sz="2000" dirty="0" smtClean="0"/>
              <a:t>    La morte di Nelson Mandela non è una perdita solo per il Sudafrica. Lo è per tutte le persone che in ogni parte del mondo stanno lottando per la libertà, la giustizia e la fine della discriminazione. </a:t>
            </a:r>
            <a:r>
              <a:rPr lang="it-IT" sz="2000" i="1" dirty="0" smtClean="0"/>
              <a:t>Nelson </a:t>
            </a:r>
            <a:r>
              <a:rPr lang="it-IT" sz="2000" i="1" dirty="0"/>
              <a:t>Mandela è stato un leader mondiale che ha rifiutato di accettare l’ingiustizia. Il suo coraggio ha contribuito a cambiare il mondo intero. </a:t>
            </a:r>
            <a:r>
              <a:rPr lang="it-IT" sz="2000" b="1" i="1" dirty="0"/>
              <a:t>La sua perdita lascia un vuoto immenso, non solo in Sudafrica ma in </a:t>
            </a:r>
            <a:r>
              <a:rPr lang="it-IT" sz="2000" b="1" i="1" dirty="0" smtClean="0"/>
              <a:t>tutto il </a:t>
            </a:r>
            <a:r>
              <a:rPr lang="it-IT" sz="2000" b="1" i="1" dirty="0" err="1" smtClean="0"/>
              <a:t>mondo</a:t>
            </a:r>
            <a:r>
              <a:rPr lang="it-IT" sz="2000" i="1" dirty="0" err="1" smtClean="0"/>
              <a:t>“Il</a:t>
            </a:r>
            <a:r>
              <a:rPr lang="it-IT" sz="2000" i="1" dirty="0" smtClean="0"/>
              <a:t> </a:t>
            </a:r>
            <a:r>
              <a:rPr lang="it-IT" sz="2000" i="1" dirty="0"/>
              <a:t>suo impegno per i diritti umani è stato riflesso nella sua instancabile determinazione a sconfiggere la disuguaglianza razziale durante </a:t>
            </a:r>
            <a:r>
              <a:rPr lang="it-IT" sz="2000" i="1" dirty="0" smtClean="0"/>
              <a:t>l’apartheid.</a:t>
            </a:r>
            <a:r>
              <a:rPr lang="it-IT" sz="2000" dirty="0"/>
              <a:t> Quella di Nelson Mandela è stata </a:t>
            </a:r>
            <a:r>
              <a:rPr lang="it-IT" sz="2000" b="1" dirty="0"/>
              <a:t>una vita di lotta politica e di sacrificio, un esempio per milioni di persone nel mondo</a:t>
            </a:r>
            <a:r>
              <a:rPr lang="it-IT" sz="2000" dirty="0"/>
              <a:t>. La sua dolcezza anche nei momenti duri, </a:t>
            </a:r>
            <a:r>
              <a:rPr lang="it-IT" sz="2000" b="1" dirty="0"/>
              <a:t>il suo coraggio, la sua integrità e il suo impegno a ricucire le ferite e a preferire il perdono alla vendetta e all’odio sono stati memorabili</a:t>
            </a:r>
            <a:r>
              <a:rPr lang="it-IT" sz="2000" dirty="0"/>
              <a:t>. Negli anni successivi alla sua presidenza, Nelson Mandela è stato un </a:t>
            </a:r>
            <a:r>
              <a:rPr lang="it-IT" sz="2000" dirty="0" smtClean="0"/>
              <a:t>determinato </a:t>
            </a:r>
            <a:r>
              <a:rPr lang="it-IT" sz="2000" dirty="0"/>
              <a:t>sostenitore dei diritti di milioni di persone colpite dall’</a:t>
            </a:r>
            <a:r>
              <a:rPr lang="it-IT" sz="2000" dirty="0" err="1"/>
              <a:t>Hiv</a:t>
            </a:r>
            <a:r>
              <a:rPr lang="it-IT" sz="2000" dirty="0"/>
              <a:t>, soprattutto nell’Africa subsahariana. Questo suo impegno ha mostrato</a:t>
            </a:r>
            <a:r>
              <a:rPr lang="it-IT" sz="2000" b="1" dirty="0"/>
              <a:t> la sua passione per la difesa della dignità umana, per il diritto all’uguaglianza e l’accesso alla giustizia per tutti</a:t>
            </a:r>
            <a:r>
              <a:rPr lang="it-IT" sz="2000" dirty="0"/>
              <a:t>. Il suo insistere che queste fossero questioni inerenti i diritti umani ha aiutato a far diventare la vita delle persone colpite dall’</a:t>
            </a:r>
            <a:r>
              <a:rPr lang="it-IT" sz="2000" dirty="0" err="1">
                <a:solidFill>
                  <a:srgbClr val="FF0000"/>
                </a:solidFill>
              </a:rPr>
              <a:t>Hiv</a:t>
            </a:r>
            <a:r>
              <a:rPr lang="it-IT" sz="2000" dirty="0"/>
              <a:t> una preoccupazione urgente e globale</a:t>
            </a:r>
            <a:r>
              <a:rPr lang="it-IT" sz="2000" dirty="0" smtClean="0"/>
              <a:t>.</a:t>
            </a:r>
            <a:endParaRPr lang="it-IT" sz="2000" dirty="0"/>
          </a:p>
          <a:p>
            <a:pPr>
              <a:buNone/>
            </a:pPr>
            <a:r>
              <a:rPr lang="it-IT" sz="2000" dirty="0" smtClean="0"/>
              <a:t>(HIV: </a:t>
            </a:r>
            <a:r>
              <a:rPr lang="it-IT" sz="2000" dirty="0" err="1" smtClean="0"/>
              <a:t>Human</a:t>
            </a:r>
            <a:r>
              <a:rPr lang="it-IT" sz="2000" dirty="0" smtClean="0"/>
              <a:t> </a:t>
            </a:r>
            <a:r>
              <a:rPr lang="it-IT" sz="2000" dirty="0" err="1" smtClean="0"/>
              <a:t>Immunodeficiency</a:t>
            </a:r>
            <a:r>
              <a:rPr lang="it-IT" sz="2000" dirty="0" smtClean="0"/>
              <a:t> Virus)</a:t>
            </a:r>
          </a:p>
        </p:txBody>
      </p:sp>
    </p:spTree>
    <p:extLst>
      <p:ext uri="{BB962C8B-B14F-4D97-AF65-F5344CB8AC3E}">
        <p14:creationId xmlns:p14="http://schemas.microsoft.com/office/powerpoint/2010/main" xmlns="" val="100446346"/>
      </p:ext>
    </p:extLst>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7158" y="0"/>
            <a:ext cx="8229600" cy="642942"/>
          </a:xfrm>
        </p:spPr>
        <p:txBody>
          <a:bodyPr>
            <a:normAutofit fontScale="90000"/>
          </a:bodyPr>
          <a:lstStyle/>
          <a:p>
            <a:r>
              <a:rPr lang="it-IT" dirty="0" smtClean="0"/>
              <a:t>                      STORIA</a:t>
            </a:r>
            <a:endParaRPr lang="it-IT" dirty="0"/>
          </a:p>
        </p:txBody>
      </p:sp>
      <p:sp>
        <p:nvSpPr>
          <p:cNvPr id="3" name="Segnaposto contenuto 2"/>
          <p:cNvSpPr>
            <a:spLocks noGrp="1"/>
          </p:cNvSpPr>
          <p:nvPr>
            <p:ph idx="1"/>
          </p:nvPr>
        </p:nvSpPr>
        <p:spPr>
          <a:xfrm>
            <a:off x="0" y="571480"/>
            <a:ext cx="9144000" cy="6286520"/>
          </a:xfrm>
        </p:spPr>
        <p:txBody>
          <a:bodyPr>
            <a:normAutofit fontScale="92500" lnSpcReduction="10000"/>
          </a:bodyPr>
          <a:lstStyle/>
          <a:p>
            <a:r>
              <a:rPr lang="it-IT" sz="2000" dirty="0" smtClean="0"/>
              <a:t>Agli inizi del Novecento nei Paesi poveri,come in quelli occidentali, si ebbe un significativo incremento demografico. . Grazie alle migliori condizioni sanitarie,in questo periodo la mortalità infantile diminuì, la vita media si allungò e la popolazione cominciò a crescere sempre più rapidamente. Ma questa crescita demografica, non affiancandosi allo sviluppo economico, determino un drammatico aumento della povertà</a:t>
            </a:r>
            <a:r>
              <a:rPr lang="it-IT" sz="2000" dirty="0" smtClean="0"/>
              <a:t>.</a:t>
            </a:r>
            <a:r>
              <a:rPr lang="it-IT" sz="2000" dirty="0" smtClean="0"/>
              <a:t> Lo sfruttamento da parte delle multinazionali,l’esplosione demografica,lo squilibrio ecologico e la crisi dell’ agricoltura, sono tra le cause principali dello stato di povertà nel quale si trovò un’ampia parte del pianeta e che purtroppo e’ presente tuttora. Le persone denutrite sono spesso troppo deboli per lavorare, e questo alimenta il circolo vizioso della povertà. L’alimentazione insufficiente colpisce in maniera drammatica i bambini molti dei quali muoiono prima di aver compiuto i cinque anni di età. </a:t>
            </a:r>
            <a:r>
              <a:rPr lang="it-IT" sz="2000" dirty="0" smtClean="0"/>
              <a:t>Nei </a:t>
            </a:r>
            <a:r>
              <a:rPr lang="it-IT" sz="2000" dirty="0" smtClean="0"/>
              <a:t>primi anni del dopoguerra circa tre milioni di italiani, soprattutto meridionali, lasciarono l’Italia per cercare lavoro in Belgio, in Svizzera e soprattutto in Germania. </a:t>
            </a:r>
            <a:r>
              <a:rPr lang="it-IT" sz="2000" dirty="0" smtClean="0"/>
              <a:t>Negli </a:t>
            </a:r>
            <a:r>
              <a:rPr lang="it-IT" sz="2000" dirty="0" smtClean="0"/>
              <a:t>anni ’50 vi fu, invece, una forte immigrazione interna e un notevole inurbamento: circa 10 milioni di persone si trasferirono, in cerca di migliori condizioni di vita, dalle campagne del Meridione nelle città del Nord dove il rapido sviluppo industriale richiedeva molta manodopera. Negli ultimi decenni nuovi, ricorrenti ed imponenti flussi migratori hanno coinvolto l’Unione Europea,  divenuta un  naturale punto di incontro, di confronto e, talvolta di scontro di </a:t>
            </a:r>
            <a:r>
              <a:rPr lang="it-IT" sz="2000" dirty="0" err="1" smtClean="0"/>
              <a:t>civilta’</a:t>
            </a:r>
            <a:r>
              <a:rPr lang="it-IT" sz="2000" dirty="0" smtClean="0"/>
              <a:t>. L’Italia in particolare, per la sua collocazione geografica al centro del Mediterraneo rappresenta da sempre la testa di ponte dei flussi migratori. Le coste del Sud sono l’approdo per decine di migliaia di migranti clandestini provenienti soprattutto dal Nord Africa e dalle coste albanesi.</a:t>
            </a:r>
          </a:p>
          <a:p>
            <a:endParaRPr lang="it-IT" sz="2000" dirty="0" smtClean="0"/>
          </a:p>
        </p:txBody>
      </p:sp>
    </p:spTree>
  </p:cSld>
  <p:clrMapOvr>
    <a:masterClrMapping/>
  </p:clrMapOvr>
  <p:transition spd="slow">
    <p:cover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7158" y="0"/>
            <a:ext cx="8229600" cy="918418"/>
          </a:xfrm>
        </p:spPr>
        <p:txBody>
          <a:bodyPr/>
          <a:lstStyle/>
          <a:p>
            <a:r>
              <a:rPr lang="it-IT" dirty="0" smtClean="0"/>
              <a:t>                      ARTE</a:t>
            </a:r>
            <a:endParaRPr lang="it-IT" dirty="0"/>
          </a:p>
        </p:txBody>
      </p:sp>
      <p:sp>
        <p:nvSpPr>
          <p:cNvPr id="3" name="Segnaposto contenuto 2"/>
          <p:cNvSpPr>
            <a:spLocks noGrp="1"/>
          </p:cNvSpPr>
          <p:nvPr>
            <p:ph idx="1"/>
          </p:nvPr>
        </p:nvSpPr>
        <p:spPr>
          <a:xfrm>
            <a:off x="0" y="785794"/>
            <a:ext cx="9144000" cy="5357850"/>
          </a:xfrm>
        </p:spPr>
        <p:txBody>
          <a:bodyPr>
            <a:normAutofit/>
          </a:bodyPr>
          <a:lstStyle/>
          <a:p>
            <a:r>
              <a:rPr lang="it-IT" dirty="0" smtClean="0"/>
              <a:t>E’ impossibile individuare movimenti e stili ben definiti per l’arte dei nostri tempi: le giovani generazioni di artisti del XXI secolo spaziano sempre </a:t>
            </a:r>
            <a:r>
              <a:rPr lang="it-IT" dirty="0" err="1" smtClean="0"/>
              <a:t>piu’</a:t>
            </a:r>
            <a:r>
              <a:rPr lang="it-IT" dirty="0" smtClean="0"/>
              <a:t> liberamente in ogni campo, abbandonando le fisionomie consuete del pittore o dello . Collaborano anche in maniera significativa con urbanisti, antropologi, ecologisti e talvolta tornano ad essere essi stessi veri e propri artigiani, esperti nelle tecnologie </a:t>
            </a:r>
            <a:r>
              <a:rPr lang="it-IT" dirty="0" err="1" smtClean="0"/>
              <a:t>piu’</a:t>
            </a:r>
            <a:r>
              <a:rPr lang="it-IT" dirty="0" smtClean="0"/>
              <a:t> recenti. Per esporre le loro opere sorgono in tutto il mondo nuovi musei all’ avanguardia ideati da architetti importanti; inoltre si moltiplicano ovunque grandi eventi artistici e mostre biennali di arte contemporanea. il mondo occidentale, sempre </a:t>
            </a:r>
            <a:r>
              <a:rPr lang="it-IT" dirty="0" err="1" smtClean="0"/>
              <a:t>piu’</a:t>
            </a:r>
            <a:r>
              <a:rPr lang="it-IT" dirty="0" smtClean="0"/>
              <a:t> multietnico, di ogni </a:t>
            </a:r>
            <a:r>
              <a:rPr lang="it-IT" dirty="0" err="1" smtClean="0"/>
              <a:t>astrazzione</a:t>
            </a:r>
            <a:r>
              <a:rPr lang="it-IT" dirty="0" smtClean="0"/>
              <a:t> sociale e di razza. </a:t>
            </a:r>
            <a:endParaRPr lang="it-IT" dirty="0"/>
          </a:p>
        </p:txBody>
      </p:sp>
      <p:pic>
        <p:nvPicPr>
          <p:cNvPr id="4" name="Immagine 3" descr="imagesJ0404MDW.jpg"/>
          <p:cNvPicPr>
            <a:picLocks noChangeAspect="1"/>
          </p:cNvPicPr>
          <p:nvPr/>
        </p:nvPicPr>
        <p:blipFill>
          <a:blip r:embed="rId2"/>
          <a:stretch>
            <a:fillRect/>
          </a:stretch>
        </p:blipFill>
        <p:spPr>
          <a:xfrm>
            <a:off x="3000364" y="5534026"/>
            <a:ext cx="3376612" cy="1296544"/>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695</TotalTime>
  <Words>2001</Words>
  <Application>Microsoft Office PowerPoint</Application>
  <PresentationFormat>Presentazione su schermo (4:3)</PresentationFormat>
  <Paragraphs>97</Paragraphs>
  <Slides>17</Slides>
  <Notes>1</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17</vt:i4>
      </vt:variant>
    </vt:vector>
  </HeadingPairs>
  <TitlesOfParts>
    <vt:vector size="19" baseType="lpstr">
      <vt:lpstr>Equinozio</vt:lpstr>
      <vt:lpstr>Presentazione</vt:lpstr>
      <vt:lpstr>La nostra societa’ tra tolleranza ed integrazione</vt:lpstr>
      <vt:lpstr>Diapositiva 2</vt:lpstr>
      <vt:lpstr>Diapositiva 3</vt:lpstr>
      <vt:lpstr>                ITALIANO</vt:lpstr>
      <vt:lpstr>     CITTADINANZA</vt:lpstr>
      <vt:lpstr>              LETTERATURA</vt:lpstr>
      <vt:lpstr>Diapositiva 7</vt:lpstr>
      <vt:lpstr>                      STORIA</vt:lpstr>
      <vt:lpstr>                      ARTE</vt:lpstr>
      <vt:lpstr>           GEOGRAFIA</vt:lpstr>
      <vt:lpstr>              TECNOLOGIA</vt:lpstr>
      <vt:lpstr>                  SCIENZE</vt:lpstr>
      <vt:lpstr>Diapositiva 13</vt:lpstr>
      <vt:lpstr>                  POESIA</vt:lpstr>
      <vt:lpstr>                FRANCESE</vt:lpstr>
      <vt:lpstr>                    MUSICA</vt:lpstr>
      <vt:lpstr>      EDUCAZIONE FISICA</vt:lpstr>
    </vt:vector>
  </TitlesOfParts>
  <Company>BASTARDS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nostra societa’ tra tolleranza ed integrazione</dc:title>
  <dc:creator>carmela</dc:creator>
  <cp:lastModifiedBy>carmela</cp:lastModifiedBy>
  <cp:revision>65</cp:revision>
  <dcterms:created xsi:type="dcterms:W3CDTF">2015-03-21T14:07:07Z</dcterms:created>
  <dcterms:modified xsi:type="dcterms:W3CDTF">2015-06-14T20:32:12Z</dcterms:modified>
</cp:coreProperties>
</file>