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2" r:id="rId1"/>
  </p:sldMasterIdLst>
  <p:notesMasterIdLst>
    <p:notesMasterId r:id="rId18"/>
  </p:notesMasterIdLst>
  <p:sldIdLst>
    <p:sldId id="256" r:id="rId2"/>
    <p:sldId id="264" r:id="rId3"/>
    <p:sldId id="257" r:id="rId4"/>
    <p:sldId id="267" r:id="rId5"/>
    <p:sldId id="262" r:id="rId6"/>
    <p:sldId id="270" r:id="rId7"/>
    <p:sldId id="268" r:id="rId8"/>
    <p:sldId id="258" r:id="rId9"/>
    <p:sldId id="275" r:id="rId10"/>
    <p:sldId id="259" r:id="rId11"/>
    <p:sldId id="260" r:id="rId12"/>
    <p:sldId id="261" r:id="rId13"/>
    <p:sldId id="276" r:id="rId14"/>
    <p:sldId id="271" r:id="rId15"/>
    <p:sldId id="273" r:id="rId16"/>
    <p:sldId id="272" r:id="rId17"/>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rardo mignone"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26" autoAdjust="0"/>
    <p:restoredTop sz="95179" autoAdjust="0"/>
  </p:normalViewPr>
  <p:slideViewPr>
    <p:cSldViewPr snapToGrid="0">
      <p:cViewPr varScale="1">
        <p:scale>
          <a:sx n="67" d="100"/>
          <a:sy n="67" d="100"/>
        </p:scale>
        <p:origin x="-87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59B254F-C029-468F-89B9-2993F4C5D396}" type="datetimeFigureOut">
              <a:rPr lang="it-IT"/>
              <a:pPr>
                <a:defRPr/>
              </a:pPr>
              <a:t>24/06/2015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0EEA6BB-8E9B-42E1-BADC-1C6768168C50}"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egnaposto immagine diapositiva 1"/>
          <p:cNvSpPr>
            <a:spLocks noGrp="1" noRot="1" noChangeAspect="1"/>
          </p:cNvSpPr>
          <p:nvPr>
            <p:ph type="sldImg"/>
          </p:nvPr>
        </p:nvSpPr>
        <p:spPr bwMode="auto">
          <a:noFill/>
          <a:ln>
            <a:solidFill>
              <a:srgbClr val="000000"/>
            </a:solidFill>
            <a:miter lim="800000"/>
            <a:headEnd/>
            <a:tailEnd/>
          </a:ln>
        </p:spPr>
      </p:sp>
      <p:sp>
        <p:nvSpPr>
          <p:cNvPr id="2867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2867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7B257B-77F6-4779-8FA9-9D6F1D09E591}" type="slidenum">
              <a:rPr lang="it-IT">
                <a:cs typeface="Arial" charset="0"/>
              </a:rPr>
              <a:pPr fontAlgn="base">
                <a:spcBef>
                  <a:spcPct val="0"/>
                </a:spcBef>
                <a:spcAft>
                  <a:spcPct val="0"/>
                </a:spcAft>
              </a:pPr>
              <a:t>14</a:t>
            </a:fld>
            <a:endParaRPr lang="it-IT">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27D79373-35CD-42E5-8118-3F5ECF687DDF}" type="datetimeFigureOut">
              <a:rPr lang="en-US"/>
              <a:pPr>
                <a:defRPr/>
              </a:pPr>
              <a:t>6/24/2015</a:t>
            </a:fld>
            <a:endParaRPr lang="en-US" dirty="0"/>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pPr>
              <a:defRPr/>
            </a:pPr>
            <a:fld id="{441B9829-3B71-413C-9043-AEE6D4846E68}" type="slidenum">
              <a:rPr lang="en-US"/>
              <a:pPr>
                <a:defRPr/>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E8CE72E-1D17-48C7-BC55-916F724DF5BF}" type="datetimeFigureOut">
              <a:rPr lang="en-US"/>
              <a:pPr>
                <a:defRPr/>
              </a:pPr>
              <a:t>6/24/2015</a:t>
            </a:fld>
            <a:endParaRPr lang="en-US" dirty="0"/>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pPr>
              <a:defRPr/>
            </a:pPr>
            <a:fld id="{7BA0F31B-872B-43FE-BB16-2400CADB0AC1}" type="slidenum">
              <a:rPr lang="en-US"/>
              <a:pPr>
                <a:defRPr/>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4647DF3C-EA90-4100-B9B1-2EE54452D98A}" type="datetimeFigureOut">
              <a:rPr lang="en-US"/>
              <a:pPr>
                <a:defRPr/>
              </a:pPr>
              <a:t>6/24/2015</a:t>
            </a:fld>
            <a:endParaRPr lang="en-US" dirty="0"/>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pPr>
              <a:defRPr/>
            </a:pPr>
            <a:fld id="{719319B3-F6AB-448A-BF11-451B1E4E6E87}" type="slidenum">
              <a:rPr lang="en-US"/>
              <a:pPr>
                <a:defRPr/>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8A4D243-29B7-428F-B080-DE29BDB574E5}" type="datetimeFigureOut">
              <a:rPr lang="en-US"/>
              <a:pPr>
                <a:defRPr/>
              </a:pPr>
              <a:t>6/24/2015</a:t>
            </a:fld>
            <a:endParaRPr lang="en-US" dirty="0"/>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pPr>
              <a:defRPr/>
            </a:pPr>
            <a:fld id="{DD8C8191-1486-4C6B-8C84-B535593258EC}" type="slidenum">
              <a:rPr lang="en-US"/>
              <a:pPr>
                <a:defRPr/>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8E7C9B47-822E-48B2-B7A7-EE300B0A3A28}" type="datetimeFigureOut">
              <a:rPr lang="en-US"/>
              <a:pPr>
                <a:defRPr/>
              </a:pPr>
              <a:t>6/24/2015</a:t>
            </a:fld>
            <a:endParaRPr lang="en-US" dirty="0"/>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pPr>
              <a:defRPr/>
            </a:pPr>
            <a:fld id="{AFB36927-C8A7-4C15-856C-59EF180D9B11}" type="slidenum">
              <a:rPr lang="en-US"/>
              <a:pPr>
                <a:defRPr/>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BA81F320-030D-4EDD-A358-F42260470FAE}" type="datetimeFigureOut">
              <a:rPr lang="en-US"/>
              <a:pPr>
                <a:defRPr/>
              </a:pPr>
              <a:t>6/24/2015</a:t>
            </a:fld>
            <a:endParaRPr lang="en-US" dirty="0"/>
          </a:p>
        </p:txBody>
      </p:sp>
      <p:sp>
        <p:nvSpPr>
          <p:cNvPr id="6" name="Segnaposto piè di pagina 4"/>
          <p:cNvSpPr>
            <a:spLocks noGrp="1"/>
          </p:cNvSpPr>
          <p:nvPr>
            <p:ph type="ftr" sz="quarter" idx="11"/>
          </p:nvPr>
        </p:nvSpPr>
        <p:spPr/>
        <p:txBody>
          <a:bodyPr/>
          <a:lstStyle>
            <a:lvl1pPr>
              <a:defRPr/>
            </a:lvl1pPr>
          </a:lstStyle>
          <a:p>
            <a:pPr>
              <a:defRPr/>
            </a:pPr>
            <a:endParaRPr lang="en-US"/>
          </a:p>
        </p:txBody>
      </p:sp>
      <p:sp>
        <p:nvSpPr>
          <p:cNvPr id="7" name="Segnaposto numero diapositiva 5"/>
          <p:cNvSpPr>
            <a:spLocks noGrp="1"/>
          </p:cNvSpPr>
          <p:nvPr>
            <p:ph type="sldNum" sz="quarter" idx="12"/>
          </p:nvPr>
        </p:nvSpPr>
        <p:spPr/>
        <p:txBody>
          <a:bodyPr/>
          <a:lstStyle>
            <a:lvl1pPr>
              <a:defRPr/>
            </a:lvl1pPr>
          </a:lstStyle>
          <a:p>
            <a:pPr>
              <a:defRPr/>
            </a:pPr>
            <a:fld id="{3812AED1-E7B7-4547-BCC4-3BF96281ABA0}" type="slidenum">
              <a:rPr lang="en-US"/>
              <a:pPr>
                <a:defRPr/>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3BF274B-E4B1-4D98-80D2-B38DE0CBA091}" type="datetimeFigureOut">
              <a:rPr lang="en-US"/>
              <a:pPr>
                <a:defRPr/>
              </a:pPr>
              <a:t>6/24/2015</a:t>
            </a:fld>
            <a:endParaRPr lang="en-US" dirty="0"/>
          </a:p>
        </p:txBody>
      </p:sp>
      <p:sp>
        <p:nvSpPr>
          <p:cNvPr id="8" name="Segnaposto piè di pagina 4"/>
          <p:cNvSpPr>
            <a:spLocks noGrp="1"/>
          </p:cNvSpPr>
          <p:nvPr>
            <p:ph type="ftr" sz="quarter" idx="11"/>
          </p:nvPr>
        </p:nvSpPr>
        <p:spPr/>
        <p:txBody>
          <a:bodyPr/>
          <a:lstStyle>
            <a:lvl1pPr>
              <a:defRPr/>
            </a:lvl1pPr>
          </a:lstStyle>
          <a:p>
            <a:pPr>
              <a:defRPr/>
            </a:pPr>
            <a:endParaRPr lang="en-US"/>
          </a:p>
        </p:txBody>
      </p:sp>
      <p:sp>
        <p:nvSpPr>
          <p:cNvPr id="9" name="Segnaposto numero diapositiva 5"/>
          <p:cNvSpPr>
            <a:spLocks noGrp="1"/>
          </p:cNvSpPr>
          <p:nvPr>
            <p:ph type="sldNum" sz="quarter" idx="12"/>
          </p:nvPr>
        </p:nvSpPr>
        <p:spPr/>
        <p:txBody>
          <a:bodyPr/>
          <a:lstStyle>
            <a:lvl1pPr>
              <a:defRPr/>
            </a:lvl1pPr>
          </a:lstStyle>
          <a:p>
            <a:pPr>
              <a:defRPr/>
            </a:pPr>
            <a:fld id="{862E1F12-8E93-4068-8C4F-F1836ED75BEF}" type="slidenum">
              <a:rPr lang="en-US"/>
              <a:pPr>
                <a:defRPr/>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51111ED4-3510-4CAF-87F1-82E245177BED}" type="datetimeFigureOut">
              <a:rPr lang="en-US"/>
              <a:pPr>
                <a:defRPr/>
              </a:pPr>
              <a:t>6/24/2015</a:t>
            </a:fld>
            <a:endParaRPr lang="en-US" dirty="0"/>
          </a:p>
        </p:txBody>
      </p:sp>
      <p:sp>
        <p:nvSpPr>
          <p:cNvPr id="4" name="Segnaposto piè di pagina 4"/>
          <p:cNvSpPr>
            <a:spLocks noGrp="1"/>
          </p:cNvSpPr>
          <p:nvPr>
            <p:ph type="ftr" sz="quarter" idx="11"/>
          </p:nvPr>
        </p:nvSpPr>
        <p:spPr/>
        <p:txBody>
          <a:bodyPr/>
          <a:lstStyle>
            <a:lvl1pPr>
              <a:defRPr/>
            </a:lvl1pPr>
          </a:lstStyle>
          <a:p>
            <a:pPr>
              <a:defRPr/>
            </a:pPr>
            <a:endParaRPr lang="en-US"/>
          </a:p>
        </p:txBody>
      </p:sp>
      <p:sp>
        <p:nvSpPr>
          <p:cNvPr id="5" name="Segnaposto numero diapositiva 5"/>
          <p:cNvSpPr>
            <a:spLocks noGrp="1"/>
          </p:cNvSpPr>
          <p:nvPr>
            <p:ph type="sldNum" sz="quarter" idx="12"/>
          </p:nvPr>
        </p:nvSpPr>
        <p:spPr/>
        <p:txBody>
          <a:bodyPr/>
          <a:lstStyle>
            <a:lvl1pPr>
              <a:defRPr/>
            </a:lvl1pPr>
          </a:lstStyle>
          <a:p>
            <a:pPr>
              <a:defRPr/>
            </a:pPr>
            <a:fld id="{7996EA87-40EA-45C6-9D21-0BC961AEF2B4}" type="slidenum">
              <a:rPr lang="en-US"/>
              <a:pPr>
                <a:defRPr/>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5931E903-5700-4988-808A-949C7FDF89F3}" type="datetimeFigureOut">
              <a:rPr lang="en-US"/>
              <a:pPr>
                <a:defRPr/>
              </a:pPr>
              <a:t>6/24/2015</a:t>
            </a:fld>
            <a:endParaRPr lang="en-US" dirty="0"/>
          </a:p>
        </p:txBody>
      </p:sp>
      <p:sp>
        <p:nvSpPr>
          <p:cNvPr id="3" name="Segnaposto piè di pagina 4"/>
          <p:cNvSpPr>
            <a:spLocks noGrp="1"/>
          </p:cNvSpPr>
          <p:nvPr>
            <p:ph type="ftr" sz="quarter" idx="11"/>
          </p:nvPr>
        </p:nvSpPr>
        <p:spPr/>
        <p:txBody>
          <a:bodyPr/>
          <a:lstStyle>
            <a:lvl1pPr>
              <a:defRPr/>
            </a:lvl1pPr>
          </a:lstStyle>
          <a:p>
            <a:pPr>
              <a:defRPr/>
            </a:pPr>
            <a:endParaRPr lang="en-US"/>
          </a:p>
        </p:txBody>
      </p:sp>
      <p:sp>
        <p:nvSpPr>
          <p:cNvPr id="4" name="Segnaposto numero diapositiva 5"/>
          <p:cNvSpPr>
            <a:spLocks noGrp="1"/>
          </p:cNvSpPr>
          <p:nvPr>
            <p:ph type="sldNum" sz="quarter" idx="12"/>
          </p:nvPr>
        </p:nvSpPr>
        <p:spPr/>
        <p:txBody>
          <a:bodyPr/>
          <a:lstStyle>
            <a:lvl1pPr>
              <a:defRPr/>
            </a:lvl1pPr>
          </a:lstStyle>
          <a:p>
            <a:pPr>
              <a:defRPr/>
            </a:pPr>
            <a:fld id="{C3D0929A-577C-4027-BC56-9B43E62A6518}" type="slidenum">
              <a:rPr lang="en-US"/>
              <a:pPr>
                <a:defRPr/>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F5AFD457-4178-4A5E-8EAB-953C50D752D0}" type="datetimeFigureOut">
              <a:rPr lang="en-US"/>
              <a:pPr>
                <a:defRPr/>
              </a:pPr>
              <a:t>6/24/2015</a:t>
            </a:fld>
            <a:endParaRPr lang="en-US" dirty="0"/>
          </a:p>
        </p:txBody>
      </p:sp>
      <p:sp>
        <p:nvSpPr>
          <p:cNvPr id="6" name="Segnaposto piè di pagina 4"/>
          <p:cNvSpPr>
            <a:spLocks noGrp="1"/>
          </p:cNvSpPr>
          <p:nvPr>
            <p:ph type="ftr" sz="quarter" idx="11"/>
          </p:nvPr>
        </p:nvSpPr>
        <p:spPr/>
        <p:txBody>
          <a:bodyPr/>
          <a:lstStyle>
            <a:lvl1pPr>
              <a:defRPr/>
            </a:lvl1pPr>
          </a:lstStyle>
          <a:p>
            <a:pPr>
              <a:defRPr/>
            </a:pPr>
            <a:endParaRPr lang="en-US"/>
          </a:p>
        </p:txBody>
      </p:sp>
      <p:sp>
        <p:nvSpPr>
          <p:cNvPr id="7" name="Segnaposto numero diapositiva 5"/>
          <p:cNvSpPr>
            <a:spLocks noGrp="1"/>
          </p:cNvSpPr>
          <p:nvPr>
            <p:ph type="sldNum" sz="quarter" idx="12"/>
          </p:nvPr>
        </p:nvSpPr>
        <p:spPr/>
        <p:txBody>
          <a:bodyPr/>
          <a:lstStyle>
            <a:lvl1pPr>
              <a:defRPr/>
            </a:lvl1pPr>
          </a:lstStyle>
          <a:p>
            <a:pPr>
              <a:defRPr/>
            </a:pPr>
            <a:fld id="{7F6C1AC0-2FDD-46A0-8B3F-2D7AF82B3A18}" type="slidenum">
              <a:rPr lang="en-US"/>
              <a:pPr>
                <a:defRPr/>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346307AE-1F14-4BE1-B7A3-66C375CB4B75}" type="datetimeFigureOut">
              <a:rPr lang="en-US"/>
              <a:pPr>
                <a:defRPr/>
              </a:pPr>
              <a:t>6/24/2015</a:t>
            </a:fld>
            <a:endParaRPr lang="en-US" dirty="0"/>
          </a:p>
        </p:txBody>
      </p:sp>
      <p:sp>
        <p:nvSpPr>
          <p:cNvPr id="6" name="Segnaposto piè di pagina 4"/>
          <p:cNvSpPr>
            <a:spLocks noGrp="1"/>
          </p:cNvSpPr>
          <p:nvPr>
            <p:ph type="ftr" sz="quarter" idx="11"/>
          </p:nvPr>
        </p:nvSpPr>
        <p:spPr/>
        <p:txBody>
          <a:bodyPr/>
          <a:lstStyle>
            <a:lvl1pPr>
              <a:defRPr/>
            </a:lvl1pPr>
          </a:lstStyle>
          <a:p>
            <a:pPr>
              <a:defRPr/>
            </a:pPr>
            <a:endParaRPr lang="en-US"/>
          </a:p>
        </p:txBody>
      </p:sp>
      <p:sp>
        <p:nvSpPr>
          <p:cNvPr id="7" name="Segnaposto numero diapositiva 5"/>
          <p:cNvSpPr>
            <a:spLocks noGrp="1"/>
          </p:cNvSpPr>
          <p:nvPr>
            <p:ph type="sldNum" sz="quarter" idx="12"/>
          </p:nvPr>
        </p:nvSpPr>
        <p:spPr/>
        <p:txBody>
          <a:bodyPr/>
          <a:lstStyle>
            <a:lvl1pPr>
              <a:defRPr/>
            </a:lvl1pPr>
          </a:lstStyle>
          <a:p>
            <a:pPr>
              <a:defRPr/>
            </a:pPr>
            <a:fld id="{C5AEAC04-F918-4A5F-AD26-B3F9CDC9C978}" type="slidenum">
              <a:rPr lang="en-US"/>
              <a:pPr>
                <a:defRPr/>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EB23CE6-715D-45DC-9DBC-72FBC73A0F1D}" type="datetimeFigureOut">
              <a:rPr lang="en-US"/>
              <a:pPr>
                <a:defRPr/>
              </a:pPr>
              <a:t>6/24/2015</a:t>
            </a:fld>
            <a:endParaRPr lang="en-US" dirty="0"/>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8552EDD1-B218-4453-B50D-715556851D01}"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23850" y="103188"/>
            <a:ext cx="7767638" cy="1377950"/>
          </a:xfrm>
        </p:spPr>
        <p:txBody>
          <a:bodyPr rtlCol="0">
            <a:normAutofit/>
          </a:bodyPr>
          <a:lstStyle/>
          <a:p>
            <a:pPr fontAlgn="auto">
              <a:spcAft>
                <a:spcPts val="0"/>
              </a:spcAft>
              <a:defRPr/>
            </a:pPr>
            <a:r>
              <a:rPr lang="it-IT" sz="8000" dirty="0" smtClean="0">
                <a:solidFill>
                  <a:schemeClr val="accent1">
                    <a:lumMod val="40000"/>
                    <a:lumOff val="60000"/>
                  </a:schemeClr>
                </a:solidFill>
                <a:latin typeface="Aharoni" panose="02010803020104030203" pitchFamily="2" charset="-79"/>
                <a:cs typeface="Aharoni" panose="02010803020104030203" pitchFamily="2" charset="-79"/>
              </a:rPr>
              <a:t>LA LEGALITA’</a:t>
            </a:r>
            <a:endParaRPr lang="it-IT" sz="8000" dirty="0">
              <a:solidFill>
                <a:schemeClr val="accent1">
                  <a:lumMod val="40000"/>
                  <a:lumOff val="60000"/>
                </a:schemeClr>
              </a:solidFill>
              <a:latin typeface="Aharoni" panose="02010803020104030203" pitchFamily="2" charset="-79"/>
              <a:cs typeface="Aharoni" panose="02010803020104030203" pitchFamily="2" charset="-79"/>
            </a:endParaRPr>
          </a:p>
        </p:txBody>
      </p:sp>
      <p:sp>
        <p:nvSpPr>
          <p:cNvPr id="14338" name="Sottotitolo 2"/>
          <p:cNvSpPr>
            <a:spLocks noGrp="1"/>
          </p:cNvSpPr>
          <p:nvPr>
            <p:ph type="subTitle" idx="1"/>
          </p:nvPr>
        </p:nvSpPr>
        <p:spPr>
          <a:xfrm>
            <a:off x="358775" y="1320800"/>
            <a:ext cx="7767638" cy="1670050"/>
          </a:xfrm>
        </p:spPr>
        <p:txBody>
          <a:bodyPr/>
          <a:lstStyle/>
          <a:p>
            <a:pPr algn="l"/>
            <a:r>
              <a:rPr lang="it-IT" sz="3200" smtClean="0">
                <a:latin typeface="Californian FB" pitchFamily="18" charset="0"/>
                <a:cs typeface="Andalus" pitchFamily="18" charset="-78"/>
              </a:rPr>
              <a:t>Fiorinda Mignone </a:t>
            </a:r>
          </a:p>
          <a:p>
            <a:pPr algn="l"/>
            <a:r>
              <a:rPr lang="it-IT" sz="3200" smtClean="0">
                <a:latin typeface="Californian FB" pitchFamily="18" charset="0"/>
                <a:cs typeface="Andalus" pitchFamily="18" charset="-78"/>
              </a:rPr>
              <a:t>Classe 3°A </a:t>
            </a:r>
          </a:p>
          <a:p>
            <a:pPr algn="l"/>
            <a:r>
              <a:rPr lang="it-IT" sz="3200" smtClean="0">
                <a:latin typeface="Californian FB" pitchFamily="18" charset="0"/>
                <a:cs typeface="Andalus" pitchFamily="18" charset="-78"/>
              </a:rPr>
              <a:t>Anno scolastico 2014/15 </a:t>
            </a:r>
          </a:p>
          <a:p>
            <a:pPr algn="l"/>
            <a:r>
              <a:rPr lang="it-IT" sz="3200" smtClean="0">
                <a:latin typeface="Californian FB" pitchFamily="18" charset="0"/>
                <a:cs typeface="Andalus" pitchFamily="18" charset="-78"/>
              </a:rPr>
              <a:t>Istituto comprensivo «A. Di Meo»</a:t>
            </a:r>
          </a:p>
        </p:txBody>
      </p:sp>
      <p:sp>
        <p:nvSpPr>
          <p:cNvPr id="14339" name="CasellaDiTesto 4"/>
          <p:cNvSpPr txBox="1">
            <a:spLocks noChangeArrowheads="1"/>
          </p:cNvSpPr>
          <p:nvPr/>
        </p:nvSpPr>
        <p:spPr bwMode="auto">
          <a:xfrm>
            <a:off x="5900738" y="3890963"/>
            <a:ext cx="6043612" cy="2308225"/>
          </a:xfrm>
          <a:prstGeom prst="rect">
            <a:avLst/>
          </a:prstGeom>
          <a:noFill/>
          <a:ln w="9525">
            <a:noFill/>
            <a:miter lim="800000"/>
            <a:headEnd/>
            <a:tailEnd/>
          </a:ln>
        </p:spPr>
        <p:txBody>
          <a:bodyPr>
            <a:spAutoFit/>
          </a:bodyPr>
          <a:lstStyle/>
          <a:p>
            <a:r>
              <a:rPr lang="it-IT" sz="2400">
                <a:latin typeface="Microsoft JhengHei UI"/>
                <a:ea typeface="Microsoft JhengHei UI"/>
                <a:cs typeface="Microsoft JhengHei UI"/>
              </a:rPr>
              <a:t>L’importante non è stabilire se uno ha paura o meno, è saper convivere con la propria paura e non farsi condizionare dalla stessa. Altrimenti non è più coraggio, è incoscienza!</a:t>
            </a:r>
          </a:p>
          <a:p>
            <a:r>
              <a:rPr lang="it-IT" sz="2400">
                <a:latin typeface="Angsana New" pitchFamily="18" charset="-34"/>
                <a:cs typeface="Angsana New" pitchFamily="18" charset="-34"/>
              </a:rPr>
              <a:t>Cit. Giovanni Falcone</a:t>
            </a:r>
          </a:p>
        </p:txBody>
      </p:sp>
      <p:pic>
        <p:nvPicPr>
          <p:cNvPr id="14340" name="Immagine 5"/>
          <p:cNvPicPr>
            <a:picLocks noChangeAspect="1"/>
          </p:cNvPicPr>
          <p:nvPr/>
        </p:nvPicPr>
        <p:blipFill>
          <a:blip r:embed="rId3"/>
          <a:srcRect/>
          <a:stretch>
            <a:fillRect/>
          </a:stretch>
        </p:blipFill>
        <p:spPr bwMode="auto">
          <a:xfrm>
            <a:off x="431800" y="3519488"/>
            <a:ext cx="5468938" cy="3051175"/>
          </a:xfrm>
          <a:prstGeom prst="rect">
            <a:avLst/>
          </a:prstGeom>
          <a:noFill/>
          <a:ln w="9525">
            <a:noFill/>
            <a:miter lim="800000"/>
            <a:headEnd/>
            <a:tailEnd/>
          </a:ln>
        </p:spPr>
      </p:pic>
      <p:pic>
        <p:nvPicPr>
          <p:cNvPr id="14341" name="Immagine 7"/>
          <p:cNvPicPr>
            <a:picLocks noChangeAspect="1"/>
          </p:cNvPicPr>
          <p:nvPr/>
        </p:nvPicPr>
        <p:blipFill>
          <a:blip r:embed="rId4"/>
          <a:srcRect/>
          <a:stretch>
            <a:fillRect/>
          </a:stretch>
        </p:blipFill>
        <p:spPr bwMode="auto">
          <a:xfrm>
            <a:off x="7083425" y="849313"/>
            <a:ext cx="4521200" cy="2940050"/>
          </a:xfrm>
          <a:prstGeom prst="rect">
            <a:avLst/>
          </a:prstGeom>
          <a:noFill/>
          <a:ln w="9525">
            <a:noFill/>
            <a:miter lim="800000"/>
            <a:headEnd/>
            <a:tailEnd/>
          </a:ln>
        </p:spPr>
      </p:pic>
      <p:pic>
        <p:nvPicPr>
          <p:cNvPr id="4" name="Shape">
            <a:hlinkClick r:id="" action="ppaction://media"/>
          </p:cNvPr>
          <p:cNvPicPr>
            <a:picLocks noChangeAspect="1"/>
          </p:cNvPicPr>
          <p:nvPr>
            <a:audioFile r:link="rId1"/>
          </p:nvPr>
        </p:nvPicPr>
        <p:blipFill>
          <a:blip r:embed="rId5"/>
          <a:srcRect/>
          <a:stretch>
            <a:fillRect/>
          </a:stretch>
        </p:blipFill>
        <p:spPr bwMode="auto">
          <a:xfrm>
            <a:off x="11299825" y="55563"/>
            <a:ext cx="609600" cy="60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olo 1"/>
          <p:cNvSpPr>
            <a:spLocks noGrp="1"/>
          </p:cNvSpPr>
          <p:nvPr>
            <p:ph type="title"/>
          </p:nvPr>
        </p:nvSpPr>
        <p:spPr>
          <a:xfrm>
            <a:off x="838200" y="0"/>
            <a:ext cx="10515600" cy="860425"/>
          </a:xfrm>
        </p:spPr>
        <p:txBody>
          <a:bodyPr/>
          <a:lstStyle/>
          <a:p>
            <a:r>
              <a:rPr lang="it-IT" smtClean="0">
                <a:latin typeface="Cooper Black" pitchFamily="18" charset="0"/>
              </a:rPr>
              <a:t>SCIENZE</a:t>
            </a:r>
          </a:p>
        </p:txBody>
      </p:sp>
      <p:sp>
        <p:nvSpPr>
          <p:cNvPr id="3" name="Segnaposto contenuto 2"/>
          <p:cNvSpPr>
            <a:spLocks noGrp="1"/>
          </p:cNvSpPr>
          <p:nvPr>
            <p:ph idx="1"/>
          </p:nvPr>
        </p:nvSpPr>
        <p:spPr>
          <a:xfrm>
            <a:off x="838200" y="654050"/>
            <a:ext cx="10515600" cy="4741863"/>
          </a:xfrm>
        </p:spPr>
        <p:txBody>
          <a:bodyPr rtlCol="0">
            <a:normAutofit fontScale="92500" lnSpcReduction="20000"/>
          </a:bodyPr>
          <a:lstStyle/>
          <a:p>
            <a:pPr fontAlgn="auto">
              <a:spcAft>
                <a:spcPts val="0"/>
              </a:spcAft>
              <a:buFont typeface="Arial" panose="020B0604020202020204" pitchFamily="34" charset="0"/>
              <a:buChar char="•"/>
              <a:defRPr/>
            </a:pPr>
            <a:r>
              <a:rPr lang="it-IT" dirty="0"/>
              <a:t>L</a:t>
            </a:r>
            <a:r>
              <a:rPr lang="it-IT" dirty="0" smtClean="0"/>
              <a:t>A DROGA</a:t>
            </a:r>
          </a:p>
          <a:p>
            <a:pPr fontAlgn="auto">
              <a:spcAft>
                <a:spcPts val="0"/>
              </a:spcAft>
              <a:buFont typeface="Arial" panose="020B0604020202020204" pitchFamily="34" charset="0"/>
              <a:buChar char="•"/>
              <a:defRPr/>
            </a:pPr>
            <a:r>
              <a:rPr lang="it-IT" sz="1800" dirty="0" smtClean="0"/>
              <a:t>Negli ultimi anni la droga si è diffusa sempre di più fino a diventare una fonte di guadagno inesauribile per le organizzazioni di stampo mafioso. Essa rappresenta uno dei principali problemi del nostro secolo, che viene eternamente discusso, forse troppo, ma mai risolto: basta accendere il televisore, in qualunque momento della giornata, per assistere a una tavola rotonda ce he ne illustri gli aspetti più drammatici. La droga, cui hanno dato il soprannome di «peste bianca» per le numerose vittime che provoca, si trova in qualsiasi paese, anche il più desolato. Ma la cosa che più spaventa è che essa colpisce soprattutto i giovani, che vogliono «provare» e non riescono a sottrarsi al fascino misterioso e inquietante di un semplice spinello. Così, un amico, o un compagno di giochi, racconta le sensazioni che si provano con la droga e poi offre un pizzico di marjuana o di hascisc; e il gioco è fatto. I ragazzi pensano che le droghe leggere non facciano male. Al contrario, esse producono notevoli effetti negativi, tanto per cominciare, e poi, chi si  è lasciato imbrigliare una volta è difficile che non ripeta lo stesso errore con le droghe pesanti, che molto spesso diventano fatali. Inoltre, a favorire il dilagare del problema, soprattutto nel tessuto giovanile, contribuisce il basso costo delle nuove  sostanze, la facilità nel reperirle e nell’usarle. Lo spaccio avviene addirittura in alcune scuole, o in molti casi sono stessi ragazzi a distribuirla. Gli spacciatori, infatti, per evitare il rischio di essere colti sul fatto affidano la distribuzione ai ragazzi, insospettabili e poco costosi. Molti pensano, chissà perché?, che la droga sia usata soprattutto da persone di basso rango sociale. Non è così: ricchi, benestanti, sportivi famosi, e perfino le più affermate star dello spettacolo ne fanno largamente uso, queste ultime perché probabilmente non riescono a sopportare lo stress derivante dalla loro professione particolare, che le costringe a rimanere sulle breccia durante tutto il corso della loro carriera. Negli ultimi anni, la droga ha formato un terribile binomio con l’aids: i tossicodipendenti sono risultati la categoria più a rischio di questa devastante malattia. Ciò perché i tossicodipendenti si scambiano tra loro le siringhe, che il più delle volte possono essere infette. Ma perché ci si droga? </a:t>
            </a:r>
          </a:p>
        </p:txBody>
      </p:sp>
      <p:pic>
        <p:nvPicPr>
          <p:cNvPr id="4" name="Immagine 3"/>
          <p:cNvPicPr>
            <a:picLocks noChangeAspect="1"/>
          </p:cNvPicPr>
          <p:nvPr/>
        </p:nvPicPr>
        <p:blipFill>
          <a:blip r:embed="rId2"/>
          <a:srcRect/>
          <a:stretch>
            <a:fillRect/>
          </a:stretch>
        </p:blipFill>
        <p:spPr bwMode="auto">
          <a:xfrm>
            <a:off x="1158875" y="4929188"/>
            <a:ext cx="2413000" cy="1809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CasellaDiTesto 3"/>
          <p:cNvSpPr txBox="1">
            <a:spLocks noChangeArrowheads="1"/>
          </p:cNvSpPr>
          <p:nvPr/>
        </p:nvSpPr>
        <p:spPr bwMode="auto">
          <a:xfrm>
            <a:off x="90488" y="347663"/>
            <a:ext cx="11990387" cy="2586037"/>
          </a:xfrm>
          <a:prstGeom prst="rect">
            <a:avLst/>
          </a:prstGeom>
          <a:noFill/>
          <a:ln w="9525">
            <a:noFill/>
            <a:miter lim="800000"/>
            <a:headEnd/>
            <a:tailEnd/>
          </a:ln>
        </p:spPr>
        <p:txBody>
          <a:bodyPr>
            <a:spAutoFit/>
          </a:bodyPr>
          <a:lstStyle/>
          <a:p>
            <a:r>
              <a:rPr lang="it-IT">
                <a:latin typeface="Calibri" pitchFamily="34" charset="0"/>
              </a:rPr>
              <a:t>Si inizia perché si pensa di poter provare un senso di beatitudine che erroneamente si crede che la droga susciti. Le prime, non sempre e non in tutti gli individui, essa può suscitare un generale senso di benessere psicofisico, accompagnato talvolta da sensi di nausea e da sensazioni di smarrimento della propria personalità, ma poi, a causa dell’assuefazione, inevitabile fin dalla prima volta, si cade in un baratro da cui è molto difficile uscire. A quel punto è rigorosamente certo che non si ottiene più alcun beneficio dalla droga. Anzi. Se essa non viene più consumata si hanno terribili crisi di astinenza, che spingono anche al furto per procurarsi il denaro necessario per acquistarla, o a diventare a propria volta spacciatori per essere compensati con la dose che il proprio organismo reclama. Le droghe sono di vario tipo: quelle leggere, che vengono soprattutto fumate, come la marjuana, e le pesanti, come la cocaina e l’eroina. Gli spinelli rendono il consumatore come ubriaco, ebbro, provocando danni al sistema nervoso centrale e ai polmoni, la cui entità dipende naturalmente dalla frequenza del consumo. </a:t>
            </a:r>
          </a:p>
        </p:txBody>
      </p:sp>
      <p:pic>
        <p:nvPicPr>
          <p:cNvPr id="6" name="Immagine 5"/>
          <p:cNvPicPr>
            <a:picLocks noChangeAspect="1"/>
          </p:cNvPicPr>
          <p:nvPr/>
        </p:nvPicPr>
        <p:blipFill>
          <a:blip r:embed="rId2"/>
          <a:srcRect/>
          <a:stretch>
            <a:fillRect/>
          </a:stretch>
        </p:blipFill>
        <p:spPr bwMode="auto">
          <a:xfrm>
            <a:off x="90488" y="2817813"/>
            <a:ext cx="2143125" cy="2143125"/>
          </a:xfrm>
          <a:prstGeom prst="rect">
            <a:avLst/>
          </a:prstGeom>
          <a:noFill/>
          <a:ln w="9525">
            <a:noFill/>
            <a:miter lim="800000"/>
            <a:headEnd/>
            <a:tailEnd/>
          </a:ln>
        </p:spPr>
      </p:pic>
      <p:sp>
        <p:nvSpPr>
          <p:cNvPr id="24579" name="CasellaDiTesto 6"/>
          <p:cNvSpPr txBox="1">
            <a:spLocks noChangeArrowheads="1"/>
          </p:cNvSpPr>
          <p:nvPr/>
        </p:nvSpPr>
        <p:spPr bwMode="auto">
          <a:xfrm>
            <a:off x="0" y="5103813"/>
            <a:ext cx="11772900" cy="1476375"/>
          </a:xfrm>
          <a:prstGeom prst="rect">
            <a:avLst/>
          </a:prstGeom>
          <a:noFill/>
          <a:ln w="9525">
            <a:noFill/>
            <a:miter lim="800000"/>
            <a:headEnd/>
            <a:tailEnd/>
          </a:ln>
        </p:spPr>
        <p:txBody>
          <a:bodyPr>
            <a:spAutoFit/>
          </a:bodyPr>
          <a:lstStyle/>
          <a:p>
            <a:r>
              <a:rPr lang="it-IT">
                <a:latin typeface="Calibri" pitchFamily="34" charset="0"/>
              </a:rPr>
              <a:t>La cocaina, la cosiddetta droga dei ricchi, non suscita una particolare dipendenza, salvo in caso di abuso , ma è ugualmente molto pericolosa per l’organismo e in particolare per il cervello . L’eroina , insieme al crack, suo velenosissimo  derivato , è per antonomasia la droga del tossicodipendente . Essa porta a una rapida assuefazione , con conseguenti crisi epilettiche , dato che entra direttamente nella circolazione sanguigna, tramite endovena. Gli acidi sono sempre più diffusi, soprattutto fra i giovani, che lo usano quale «carburante» per le interminabili notti in discoteca.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ttangolo 1"/>
          <p:cNvSpPr>
            <a:spLocks noChangeArrowheads="1"/>
          </p:cNvSpPr>
          <p:nvPr/>
        </p:nvSpPr>
        <p:spPr bwMode="auto">
          <a:xfrm>
            <a:off x="0" y="-14288"/>
            <a:ext cx="12072938" cy="3694113"/>
          </a:xfrm>
          <a:prstGeom prst="rect">
            <a:avLst/>
          </a:prstGeom>
          <a:noFill/>
          <a:ln w="9525">
            <a:noFill/>
            <a:miter lim="800000"/>
            <a:headEnd/>
            <a:tailEnd/>
          </a:ln>
        </p:spPr>
        <p:txBody>
          <a:bodyPr>
            <a:spAutoFit/>
          </a:bodyPr>
          <a:lstStyle/>
          <a:p>
            <a:r>
              <a:rPr lang="it-IT">
                <a:latin typeface="Calibri" pitchFamily="34" charset="0"/>
              </a:rPr>
              <a:t> Il loro uso, a seconda della composizione chimica delle innumerevoli varianti provoca eccitazione, euforia, riduce la fatica, la timidezza, e così via, a prezzo di seri effetti collaterali a carico del sistema nervoso. I maggiori luoghi di produzione di stupefacenti sono i Paesi dell’America latina, dove spesso costituiscono l’unica forza economica. Se è pressoché impossibile risolvere il problema della droga alla radice, ancor più difficile è impedire l’importazione clandestina, dato che viene svolta dalla mafia e da altre potenti organizzazioni criminali.  In Italia, per arginare il problema del consumo della droga era stata approvata una legge secondo la quale il drogato che rifiutava la terapia disintossicante veniva messo in carcere, ma in breve tempo ci si è resi conto che la cosa non poteva funzionare, a meno di voler mettere in carcere metà della popolazione.. E se la vendita della droga venisse legalizzata? Per quanto possa sembrare assurdo, si raggiungerebbe un primo grande risultato: si eviterebbe il cattivo taglio della droga, che provoca la maggior parte dei morti, e si avrebbe il cattivo taglio della droga, che provoca la maggior parte dei morti, e si avrebbe una migliore qualità della vita del tossicodipendente. Mi pare giusto che, prima di risolvere il problema generale, e tutti sappiamo che i tempi sono lunghi se ci si riesce, si cominci col proteggere l’incolumità del suddetto, che molto spesso è una vittima inconsapevole e innocente. Liberalizzando la droga, penso che si potrebbe ridimensionare il problema e forse anche risolverlo in tempi relativamente brevi. </a:t>
            </a:r>
          </a:p>
        </p:txBody>
      </p:sp>
      <p:pic>
        <p:nvPicPr>
          <p:cNvPr id="3" name="Immagine 2"/>
          <p:cNvPicPr>
            <a:picLocks noChangeAspect="1"/>
          </p:cNvPicPr>
          <p:nvPr/>
        </p:nvPicPr>
        <p:blipFill>
          <a:blip r:embed="rId2"/>
          <a:srcRect/>
          <a:stretch>
            <a:fillRect/>
          </a:stretch>
        </p:blipFill>
        <p:spPr bwMode="auto">
          <a:xfrm>
            <a:off x="128588" y="3694113"/>
            <a:ext cx="2871787" cy="3049587"/>
          </a:xfrm>
          <a:prstGeom prst="rect">
            <a:avLst/>
          </a:prstGeom>
          <a:noFill/>
          <a:ln w="9525">
            <a:noFill/>
            <a:miter lim="800000"/>
            <a:headEnd/>
            <a:tailEnd/>
          </a:ln>
        </p:spPr>
      </p:pic>
      <p:pic>
        <p:nvPicPr>
          <p:cNvPr id="4" name="Immagine 3"/>
          <p:cNvPicPr>
            <a:picLocks noChangeAspect="1"/>
          </p:cNvPicPr>
          <p:nvPr/>
        </p:nvPicPr>
        <p:blipFill>
          <a:blip r:embed="rId3"/>
          <a:srcRect/>
          <a:stretch>
            <a:fillRect/>
          </a:stretch>
        </p:blipFill>
        <p:spPr bwMode="auto">
          <a:xfrm>
            <a:off x="3128963" y="4100513"/>
            <a:ext cx="4043362" cy="26431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asellaDiTesto 3"/>
          <p:cNvSpPr txBox="1">
            <a:spLocks noChangeArrowheads="1"/>
          </p:cNvSpPr>
          <p:nvPr/>
        </p:nvSpPr>
        <p:spPr bwMode="auto">
          <a:xfrm>
            <a:off x="153988" y="1098550"/>
            <a:ext cx="11784012" cy="3140075"/>
          </a:xfrm>
          <a:prstGeom prst="rect">
            <a:avLst/>
          </a:prstGeom>
          <a:noFill/>
          <a:ln w="9525">
            <a:noFill/>
            <a:miter lim="800000"/>
            <a:headEnd/>
            <a:tailEnd/>
          </a:ln>
        </p:spPr>
        <p:txBody>
          <a:bodyPr>
            <a:spAutoFit/>
          </a:bodyPr>
          <a:lstStyle/>
          <a:p>
            <a:r>
              <a:rPr lang="it-IT" sz="1400">
                <a:latin typeface="Calibri" pitchFamily="34" charset="0"/>
              </a:rPr>
              <a:t>La dépendance, c’est la consommation régulière de prudits nuisibles à la santé. On est dépendant quand on est incapable de controler sa consommation ou de changer une habitude qui occupe nos pensées.</a:t>
            </a:r>
          </a:p>
          <a:p>
            <a:r>
              <a:rPr lang="it-IT" sz="1400">
                <a:latin typeface="Calibri" pitchFamily="34" charset="0"/>
              </a:rPr>
              <a:t> </a:t>
            </a:r>
          </a:p>
          <a:p>
            <a:r>
              <a:rPr lang="it-IT" sz="1400">
                <a:latin typeface="Calibri" pitchFamily="34" charset="0"/>
              </a:rPr>
              <a:t>Ce terme désigne l’intoxication chronique provoquée par l’abus du tabac. On distingue le tabagisme actif des fumeurs et le tabagisme passif des personnes qui inhalent le fumée restée dans l’air.</a:t>
            </a:r>
          </a:p>
          <a:p>
            <a:endParaRPr lang="it-IT" sz="1400">
              <a:latin typeface="Calibri" pitchFamily="34" charset="0"/>
            </a:endParaRPr>
          </a:p>
          <a:p>
            <a:r>
              <a:rPr lang="it-IT" sz="1400">
                <a:latin typeface="Calibri" pitchFamily="34" charset="0"/>
              </a:rPr>
              <a:t>On parle d’alcoolisme lorsque l’alcool est consommé sans modération. Il se caractérise par un besoin de boire et par l’incapacité de s’arreter.</a:t>
            </a:r>
          </a:p>
          <a:p>
            <a:endParaRPr lang="it-IT">
              <a:latin typeface="Calibri" pitchFamily="34" charset="0"/>
            </a:endParaRPr>
          </a:p>
          <a:p>
            <a:r>
              <a:rPr lang="it-IT" sz="1400">
                <a:latin typeface="Calibri" pitchFamily="34" charset="0"/>
              </a:rPr>
              <a:t>Pour certains joueurs, le jeu devient une maladie. Ces joueurs ne se controlent plus dépensent sans limite, et n’ont qu’un seul but: jouer de nouveau.</a:t>
            </a:r>
          </a:p>
          <a:p>
            <a:endParaRPr lang="it-IT">
              <a:latin typeface="Calibri" pitchFamily="34" charset="0"/>
            </a:endParaRPr>
          </a:p>
          <a:p>
            <a:r>
              <a:rPr lang="it-IT" sz="1400">
                <a:latin typeface="Calibri" pitchFamily="34" charset="0"/>
              </a:rPr>
              <a:t>La consommation régulière de drogue crée une dépendance physique et psychologique. Le consommateur ressent le besoin d’augmenter la dose et la fréquence pour ne pas souffrir de crises de manque</a:t>
            </a:r>
            <a:r>
              <a:rPr lang="it-IT">
                <a:latin typeface="Calibri" pitchFamily="34" charset="0"/>
              </a:rPr>
              <a:t>.</a:t>
            </a:r>
          </a:p>
          <a:p>
            <a:endParaRPr lang="it-IT">
              <a:latin typeface="Calibri" pitchFamily="34" charset="0"/>
            </a:endParaRPr>
          </a:p>
        </p:txBody>
      </p:sp>
      <p:sp>
        <p:nvSpPr>
          <p:cNvPr id="26626" name="CasellaDiTesto 5"/>
          <p:cNvSpPr txBox="1">
            <a:spLocks noChangeArrowheads="1"/>
          </p:cNvSpPr>
          <p:nvPr/>
        </p:nvSpPr>
        <p:spPr bwMode="auto">
          <a:xfrm>
            <a:off x="166688" y="727075"/>
            <a:ext cx="11645900" cy="522288"/>
          </a:xfrm>
          <a:prstGeom prst="rect">
            <a:avLst/>
          </a:prstGeom>
          <a:noFill/>
          <a:ln w="9525">
            <a:noFill/>
            <a:miter lim="800000"/>
            <a:headEnd/>
            <a:tailEnd/>
          </a:ln>
        </p:spPr>
        <p:txBody>
          <a:bodyPr>
            <a:spAutoFit/>
          </a:bodyPr>
          <a:lstStyle/>
          <a:p>
            <a:r>
              <a:rPr lang="it-IT" sz="2800">
                <a:latin typeface="Berlin Sans FB Demi" pitchFamily="34" charset="0"/>
                <a:cs typeface="Andalus" pitchFamily="18" charset="-78"/>
              </a:rPr>
              <a:t>LES DÈPENDANCES </a:t>
            </a:r>
          </a:p>
        </p:txBody>
      </p:sp>
      <p:sp>
        <p:nvSpPr>
          <p:cNvPr id="26627" name="CasellaDiTesto 1"/>
          <p:cNvSpPr txBox="1">
            <a:spLocks noChangeArrowheads="1"/>
          </p:cNvSpPr>
          <p:nvPr/>
        </p:nvSpPr>
        <p:spPr bwMode="auto">
          <a:xfrm>
            <a:off x="187325" y="1549400"/>
            <a:ext cx="2111375" cy="369888"/>
          </a:xfrm>
          <a:prstGeom prst="rect">
            <a:avLst/>
          </a:prstGeom>
          <a:noFill/>
          <a:ln w="9525">
            <a:noFill/>
            <a:miter lim="800000"/>
            <a:headEnd/>
            <a:tailEnd/>
          </a:ln>
        </p:spPr>
        <p:txBody>
          <a:bodyPr>
            <a:spAutoFit/>
          </a:bodyPr>
          <a:lstStyle/>
          <a:p>
            <a:r>
              <a:rPr lang="it-IT">
                <a:latin typeface="Arial Black" pitchFamily="34" charset="0"/>
              </a:rPr>
              <a:t>LE TABAGISME</a:t>
            </a:r>
          </a:p>
        </p:txBody>
      </p:sp>
      <p:sp>
        <p:nvSpPr>
          <p:cNvPr id="26628" name="CasellaDiTesto 2"/>
          <p:cNvSpPr txBox="1">
            <a:spLocks noChangeArrowheads="1"/>
          </p:cNvSpPr>
          <p:nvPr/>
        </p:nvSpPr>
        <p:spPr bwMode="auto">
          <a:xfrm>
            <a:off x="166688" y="2193925"/>
            <a:ext cx="2228850" cy="368300"/>
          </a:xfrm>
          <a:prstGeom prst="rect">
            <a:avLst/>
          </a:prstGeom>
          <a:noFill/>
          <a:ln w="9525">
            <a:noFill/>
            <a:miter lim="800000"/>
            <a:headEnd/>
            <a:tailEnd/>
          </a:ln>
        </p:spPr>
        <p:txBody>
          <a:bodyPr>
            <a:spAutoFit/>
          </a:bodyPr>
          <a:lstStyle/>
          <a:p>
            <a:r>
              <a:rPr lang="it-IT">
                <a:latin typeface="Arial Black" pitchFamily="34" charset="0"/>
              </a:rPr>
              <a:t>L’ALCOOLISME</a:t>
            </a:r>
          </a:p>
        </p:txBody>
      </p:sp>
      <p:sp>
        <p:nvSpPr>
          <p:cNvPr id="26629" name="CasellaDiTesto 4"/>
          <p:cNvSpPr txBox="1">
            <a:spLocks noChangeArrowheads="1"/>
          </p:cNvSpPr>
          <p:nvPr/>
        </p:nvSpPr>
        <p:spPr bwMode="auto">
          <a:xfrm>
            <a:off x="187325" y="2600325"/>
            <a:ext cx="4494213" cy="368300"/>
          </a:xfrm>
          <a:prstGeom prst="rect">
            <a:avLst/>
          </a:prstGeom>
          <a:noFill/>
          <a:ln w="9525">
            <a:noFill/>
            <a:miter lim="800000"/>
            <a:headEnd/>
            <a:tailEnd/>
          </a:ln>
        </p:spPr>
        <p:txBody>
          <a:bodyPr>
            <a:spAutoFit/>
          </a:bodyPr>
          <a:lstStyle/>
          <a:p>
            <a:r>
              <a:rPr lang="it-IT">
                <a:latin typeface="Arial Black" pitchFamily="34" charset="0"/>
              </a:rPr>
              <a:t>LE JEU PATHOLOGIQUE</a:t>
            </a:r>
          </a:p>
        </p:txBody>
      </p:sp>
      <p:sp>
        <p:nvSpPr>
          <p:cNvPr id="26630" name="CasellaDiTesto 6"/>
          <p:cNvSpPr txBox="1">
            <a:spLocks noChangeArrowheads="1"/>
          </p:cNvSpPr>
          <p:nvPr/>
        </p:nvSpPr>
        <p:spPr bwMode="auto">
          <a:xfrm>
            <a:off x="187325" y="3136900"/>
            <a:ext cx="2446338" cy="369888"/>
          </a:xfrm>
          <a:prstGeom prst="rect">
            <a:avLst/>
          </a:prstGeom>
          <a:noFill/>
          <a:ln w="9525">
            <a:noFill/>
            <a:miter lim="800000"/>
            <a:headEnd/>
            <a:tailEnd/>
          </a:ln>
        </p:spPr>
        <p:txBody>
          <a:bodyPr>
            <a:spAutoFit/>
          </a:bodyPr>
          <a:lstStyle/>
          <a:p>
            <a:r>
              <a:rPr lang="it-IT">
                <a:latin typeface="Arial Black" pitchFamily="34" charset="0"/>
              </a:rPr>
              <a:t>LA DROGUE</a:t>
            </a:r>
          </a:p>
        </p:txBody>
      </p:sp>
      <p:sp>
        <p:nvSpPr>
          <p:cNvPr id="26631" name="CasellaDiTesto 8"/>
          <p:cNvSpPr txBox="1">
            <a:spLocks noChangeArrowheads="1"/>
          </p:cNvSpPr>
          <p:nvPr/>
        </p:nvSpPr>
        <p:spPr bwMode="auto">
          <a:xfrm>
            <a:off x="153988" y="96838"/>
            <a:ext cx="10458450" cy="923925"/>
          </a:xfrm>
          <a:prstGeom prst="rect">
            <a:avLst/>
          </a:prstGeom>
          <a:noFill/>
          <a:ln w="9525">
            <a:noFill/>
            <a:miter lim="800000"/>
            <a:headEnd/>
            <a:tailEnd/>
          </a:ln>
        </p:spPr>
        <p:txBody>
          <a:bodyPr>
            <a:spAutoFit/>
          </a:bodyPr>
          <a:lstStyle/>
          <a:p>
            <a:r>
              <a:rPr lang="it-IT" sz="5400">
                <a:latin typeface="Arial Rounded MT Bold" pitchFamily="34" charset="0"/>
              </a:rPr>
              <a:t>FRANCESE</a:t>
            </a:r>
          </a:p>
        </p:txBody>
      </p:sp>
      <p:pic>
        <p:nvPicPr>
          <p:cNvPr id="8" name="Immagine 7"/>
          <p:cNvPicPr>
            <a:picLocks noChangeAspect="1"/>
          </p:cNvPicPr>
          <p:nvPr/>
        </p:nvPicPr>
        <p:blipFill>
          <a:blip r:embed="rId2"/>
          <a:srcRect/>
          <a:stretch>
            <a:fillRect/>
          </a:stretch>
        </p:blipFill>
        <p:spPr bwMode="auto">
          <a:xfrm>
            <a:off x="8064500" y="4746625"/>
            <a:ext cx="3727450" cy="1963738"/>
          </a:xfrm>
          <a:prstGeom prst="rect">
            <a:avLst/>
          </a:prstGeom>
          <a:noFill/>
          <a:ln w="9525">
            <a:noFill/>
            <a:miter lim="800000"/>
            <a:headEnd/>
            <a:tailEnd/>
          </a:ln>
        </p:spPr>
      </p:pic>
      <p:sp>
        <p:nvSpPr>
          <p:cNvPr id="26633" name="CasellaDiTesto 10"/>
          <p:cNvSpPr txBox="1">
            <a:spLocks noChangeArrowheads="1"/>
          </p:cNvSpPr>
          <p:nvPr/>
        </p:nvSpPr>
        <p:spPr bwMode="auto">
          <a:xfrm>
            <a:off x="153988" y="3938588"/>
            <a:ext cx="5564187" cy="368300"/>
          </a:xfrm>
          <a:prstGeom prst="rect">
            <a:avLst/>
          </a:prstGeom>
          <a:noFill/>
          <a:ln w="9525">
            <a:noFill/>
            <a:miter lim="800000"/>
            <a:headEnd/>
            <a:tailEnd/>
          </a:ln>
        </p:spPr>
        <p:txBody>
          <a:bodyPr>
            <a:spAutoFit/>
          </a:bodyPr>
          <a:lstStyle/>
          <a:p>
            <a:r>
              <a:rPr lang="it-IT">
                <a:latin typeface="Arial Black" pitchFamily="34" charset="0"/>
              </a:rPr>
              <a:t>LA CYBERDÈPENDANCE</a:t>
            </a:r>
          </a:p>
        </p:txBody>
      </p:sp>
      <p:sp>
        <p:nvSpPr>
          <p:cNvPr id="26634" name="CasellaDiTesto 12"/>
          <p:cNvSpPr txBox="1">
            <a:spLocks noChangeArrowheads="1"/>
          </p:cNvSpPr>
          <p:nvPr/>
        </p:nvSpPr>
        <p:spPr bwMode="auto">
          <a:xfrm>
            <a:off x="153988" y="4200525"/>
            <a:ext cx="11491912" cy="523875"/>
          </a:xfrm>
          <a:prstGeom prst="rect">
            <a:avLst/>
          </a:prstGeom>
          <a:noFill/>
          <a:ln w="9525">
            <a:noFill/>
            <a:miter lim="800000"/>
            <a:headEnd/>
            <a:tailEnd/>
          </a:ln>
        </p:spPr>
        <p:txBody>
          <a:bodyPr>
            <a:spAutoFit/>
          </a:bodyPr>
          <a:lstStyle/>
          <a:p>
            <a:r>
              <a:rPr lang="it-IT" sz="1400">
                <a:latin typeface="Calibri" pitchFamily="34" charset="0"/>
              </a:rPr>
              <a:t>On constate l’apparition d’une nouvelle forme de maladie psycologique, la cyberdépendance on ne peut plus se d’internet ot on est en manque lorsq’on n’est pas en ligne. </a:t>
            </a:r>
          </a:p>
        </p:txBody>
      </p:sp>
      <p:pic>
        <p:nvPicPr>
          <p:cNvPr id="14" name="Immagine 13"/>
          <p:cNvPicPr>
            <a:picLocks noChangeAspect="1"/>
          </p:cNvPicPr>
          <p:nvPr/>
        </p:nvPicPr>
        <p:blipFill>
          <a:blip r:embed="rId3"/>
          <a:srcRect/>
          <a:stretch>
            <a:fillRect/>
          </a:stretch>
        </p:blipFill>
        <p:spPr bwMode="auto">
          <a:xfrm>
            <a:off x="187325" y="4902200"/>
            <a:ext cx="3038475" cy="1747838"/>
          </a:xfrm>
          <a:prstGeom prst="rect">
            <a:avLst/>
          </a:prstGeom>
          <a:noFill/>
          <a:ln w="9525">
            <a:noFill/>
            <a:miter lim="800000"/>
            <a:headEnd/>
            <a:tailEnd/>
          </a:ln>
        </p:spPr>
      </p:pic>
      <p:pic>
        <p:nvPicPr>
          <p:cNvPr id="15" name="Immagine 14"/>
          <p:cNvPicPr>
            <a:picLocks noChangeAspect="1"/>
          </p:cNvPicPr>
          <p:nvPr/>
        </p:nvPicPr>
        <p:blipFill>
          <a:blip r:embed="rId4"/>
          <a:srcRect/>
          <a:stretch>
            <a:fillRect/>
          </a:stretch>
        </p:blipFill>
        <p:spPr bwMode="auto">
          <a:xfrm>
            <a:off x="3748088" y="4746625"/>
            <a:ext cx="3849687" cy="1914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CasellaDiTesto 1"/>
          <p:cNvSpPr txBox="1">
            <a:spLocks noChangeArrowheads="1"/>
          </p:cNvSpPr>
          <p:nvPr/>
        </p:nvSpPr>
        <p:spPr bwMode="auto">
          <a:xfrm>
            <a:off x="333375" y="1273175"/>
            <a:ext cx="11858625" cy="5262563"/>
          </a:xfrm>
          <a:prstGeom prst="rect">
            <a:avLst/>
          </a:prstGeom>
          <a:noFill/>
          <a:ln w="9525">
            <a:noFill/>
            <a:miter lim="800000"/>
            <a:headEnd/>
            <a:tailEnd/>
          </a:ln>
        </p:spPr>
        <p:txBody>
          <a:bodyPr>
            <a:spAutoFit/>
          </a:bodyPr>
          <a:lstStyle/>
          <a:p>
            <a:r>
              <a:rPr lang="it-IT" sz="1400">
                <a:latin typeface="Calibri" pitchFamily="34" charset="0"/>
              </a:rPr>
              <a:t>Negli ultimi anni sono stati numerosi i casi di sportivi professionisti che hanno fatto ricorso a sostanze illecite per vincere una gara. Di recente il fenomeno del doping ha incominciato a diffondersi anche tra i giovani sportivi che così mettono a rischio la propria salute per migliorare le loro prestazioni. </a:t>
            </a:r>
          </a:p>
          <a:p>
            <a:r>
              <a:rPr lang="it-IT" sz="1400">
                <a:latin typeface="Calibri" pitchFamily="34" charset="0"/>
              </a:rPr>
              <a:t>Praticare uno sport è fondamentale per la crescita di un ragazzo in quanto favorisce il corretto sviluppo del corpo ed educa a valori importanti come il sacrificio, lo spirito di squadra, il rispetto delle regole, il confronto con se stessi e con gli altri. A volte però il voler vincere a tutti i costi può diventare motivo di stress e condizionare negativamente la motivazione di un ragazzo. In molti Paesi sta aumentando la percentuale di giovani che decidono di fare uso regolare di «sostanze dopanti» o di abbandonare la pratica sportiva perché non si sentono all’altezza delle aspettative degli altri.</a:t>
            </a:r>
          </a:p>
          <a:p>
            <a:r>
              <a:rPr lang="it-IT" sz="1400">
                <a:latin typeface="Calibri" pitchFamily="34" charset="0"/>
              </a:rPr>
              <a:t>Il doping si diffonde sempre più tra i giovani sportivi, addirittura sotto i dodici anni. Purtroppo non ci sono dati sugli adolescenti, perché in laboratorio analizzano i campioni in maniera assolutamente anonima, senza nemmeno sapere a quale sport si riferiscano. Però chiaramente il pericolo esiste. Nello sport agiscono le stesse sollecitazioni che si incontrano in altri campi: l’</a:t>
            </a:r>
            <a:r>
              <a:rPr lang="it-IT" sz="1400" b="1">
                <a:latin typeface="Calibri" pitchFamily="34" charset="0"/>
              </a:rPr>
              <a:t>uso di sostanze e farmaci inizia come «aiutino» alla presentazione, </a:t>
            </a:r>
            <a:r>
              <a:rPr lang="it-IT" sz="1400">
                <a:latin typeface="Calibri" pitchFamily="34" charset="0"/>
              </a:rPr>
              <a:t>per fare meglio, ma anche per esse «in» a suola, con gli amici. È a rischio soprattutto chi non è in grado di raggiungere un livello che è considerato accettabile di prestazione con i propri mezzi. Dopodiché diventa indispensabile. I luoghi più a rischio sono quelli nei quali la pratica sportiva diventa assidua e il bisogno di gareggiare e vincere-ma anche di costruirsi un fisico «speciale»-supera le altre motivazioni, quelle più sane e più corrette, basate sulla fiducia nei propri mezzi e sul confronto leale e aperto con gli avversari. Il punto è che però </a:t>
            </a:r>
            <a:r>
              <a:rPr lang="it-IT" sz="1400" b="1">
                <a:latin typeface="Calibri" pitchFamily="34" charset="0"/>
              </a:rPr>
              <a:t>il doping non è una scorciatoia, è una deviazione.</a:t>
            </a:r>
            <a:r>
              <a:rPr lang="it-IT" sz="1400">
                <a:latin typeface="Calibri" pitchFamily="34" charset="0"/>
              </a:rPr>
              <a:t> Se la società è basata solo sul risultato e non sul percorso che si fa per ottenerlo, è chiaro che qualsiasi strada lecita o illecita che permetta di raggiungere l’obiettivo diventa appetibile. </a:t>
            </a:r>
          </a:p>
          <a:p>
            <a:r>
              <a:rPr lang="it-IT" sz="1400">
                <a:latin typeface="Calibri" pitchFamily="34" charset="0"/>
              </a:rPr>
              <a:t>l’abuso prolungato, ad esempio degli anabolizzanti, comporta in un primo tempo </a:t>
            </a:r>
            <a:r>
              <a:rPr lang="it-IT" sz="1400" b="1">
                <a:latin typeface="Calibri" pitchFamily="34" charset="0"/>
              </a:rPr>
              <a:t> alterazioni reversibili </a:t>
            </a:r>
            <a:r>
              <a:rPr lang="it-IT" sz="1400">
                <a:latin typeface="Calibri" pitchFamily="34" charset="0"/>
              </a:rPr>
              <a:t>che si ripercuotono spesso anche </a:t>
            </a:r>
            <a:r>
              <a:rPr lang="it-IT" sz="1400" b="1">
                <a:latin typeface="Calibri" pitchFamily="34" charset="0"/>
              </a:rPr>
              <a:t>sull’umore,</a:t>
            </a:r>
            <a:r>
              <a:rPr lang="it-IT" sz="1400">
                <a:latin typeface="Calibri" pitchFamily="34" charset="0"/>
              </a:rPr>
              <a:t> ma che più avanti diventano </a:t>
            </a:r>
            <a:r>
              <a:rPr lang="it-IT" sz="1400" b="1">
                <a:latin typeface="Calibri" pitchFamily="34" charset="0"/>
              </a:rPr>
              <a:t>irreversibili</a:t>
            </a:r>
            <a:r>
              <a:rPr lang="it-IT" sz="1400">
                <a:latin typeface="Calibri" pitchFamily="34" charset="0"/>
              </a:rPr>
              <a:t> e mettono a dura prova il lavoro</a:t>
            </a:r>
            <a:r>
              <a:rPr lang="it-IT" sz="1400" b="1">
                <a:latin typeface="Calibri" pitchFamily="34" charset="0"/>
              </a:rPr>
              <a:t> del fegato e dei reni</a:t>
            </a:r>
            <a:r>
              <a:rPr lang="it-IT" sz="1400">
                <a:latin typeface="Calibri" pitchFamily="34" charset="0"/>
              </a:rPr>
              <a:t> i cui valori di funzionalità risultano alterati agli esami del sangue. Il doping </a:t>
            </a:r>
            <a:r>
              <a:rPr lang="it-IT" sz="1400" b="1">
                <a:latin typeface="Calibri" pitchFamily="34" charset="0"/>
              </a:rPr>
              <a:t>è </a:t>
            </a:r>
            <a:r>
              <a:rPr lang="it-IT" sz="1400">
                <a:latin typeface="Calibri" pitchFamily="34" charset="0"/>
              </a:rPr>
              <a:t>anche però un </a:t>
            </a:r>
            <a:r>
              <a:rPr lang="it-IT" sz="1400" b="1">
                <a:latin typeface="Calibri" pitchFamily="34" charset="0"/>
              </a:rPr>
              <a:t>reato penale</a:t>
            </a:r>
            <a:r>
              <a:rPr lang="it-IT" sz="1400">
                <a:latin typeface="Calibri" pitchFamily="34" charset="0"/>
              </a:rPr>
              <a:t> punito in Italia con sanzioni pecuniarie e la reclusione fino a tre anni. In base alla legge n.376 del 14 dicembre 2000 è punito non solo l’atleta che fa uso di sostanze dopanti, ma anche il medico che le prescrive o le somministra e chi le vende. </a:t>
            </a:r>
          </a:p>
          <a:p>
            <a:r>
              <a:rPr lang="it-IT" sz="1400">
                <a:latin typeface="Calibri" pitchFamily="34" charset="0"/>
              </a:rPr>
              <a:t>Un’apposita </a:t>
            </a:r>
            <a:r>
              <a:rPr lang="it-IT" sz="1400" b="1">
                <a:latin typeface="Calibri" pitchFamily="34" charset="0"/>
              </a:rPr>
              <a:t>Commissione per la vigilanza e il controllo del doping,</a:t>
            </a:r>
            <a:r>
              <a:rPr lang="it-IT" sz="1400">
                <a:latin typeface="Calibri" pitchFamily="34" charset="0"/>
              </a:rPr>
              <a:t> istituita dal Ministero della Salute, si occupa di classificare le sostanze vietate e i metodi proibiti.</a:t>
            </a:r>
          </a:p>
          <a:p>
            <a:r>
              <a:rPr lang="it-IT" sz="1400">
                <a:latin typeface="Calibri" pitchFamily="34" charset="0"/>
              </a:rPr>
              <a:t> Per legge gli atleti sono obbligati a sottoporsi a periodici controlli antidoping mediante</a:t>
            </a:r>
          </a:p>
          <a:p>
            <a:r>
              <a:rPr lang="it-IT" sz="1400">
                <a:latin typeface="Calibri" pitchFamily="34" charset="0"/>
              </a:rPr>
              <a:t> l’analisi delle urine e in alcuni casi anche del sangue.</a:t>
            </a:r>
          </a:p>
          <a:p>
            <a:r>
              <a:rPr lang="it-IT" sz="1400">
                <a:latin typeface="Calibri" pitchFamily="34" charset="0"/>
              </a:rPr>
              <a:t> Gli atleti che risultano positivi alle analisi sono squalificati</a:t>
            </a:r>
          </a:p>
          <a:p>
            <a:r>
              <a:rPr lang="it-IT" sz="1400">
                <a:latin typeface="Calibri" pitchFamily="34" charset="0"/>
              </a:rPr>
              <a:t> per un periodo più o meno lungo fino ad arrivare alla squalifica a vita. </a:t>
            </a:r>
          </a:p>
        </p:txBody>
      </p:sp>
      <p:sp>
        <p:nvSpPr>
          <p:cNvPr id="27650" name="CasellaDiTesto 3"/>
          <p:cNvSpPr txBox="1">
            <a:spLocks noChangeArrowheads="1"/>
          </p:cNvSpPr>
          <p:nvPr/>
        </p:nvSpPr>
        <p:spPr bwMode="auto">
          <a:xfrm>
            <a:off x="333375" y="36513"/>
            <a:ext cx="11487150" cy="831850"/>
          </a:xfrm>
          <a:prstGeom prst="rect">
            <a:avLst/>
          </a:prstGeom>
          <a:noFill/>
          <a:ln w="9525">
            <a:noFill/>
            <a:miter lim="800000"/>
            <a:headEnd/>
            <a:tailEnd/>
          </a:ln>
        </p:spPr>
        <p:txBody>
          <a:bodyPr>
            <a:spAutoFit/>
          </a:bodyPr>
          <a:lstStyle/>
          <a:p>
            <a:r>
              <a:rPr lang="it-IT" sz="4800">
                <a:latin typeface="Rockwell Extra Bold" pitchFamily="18" charset="0"/>
              </a:rPr>
              <a:t>SCIENZE MOTORIE   </a:t>
            </a:r>
          </a:p>
        </p:txBody>
      </p:sp>
      <p:sp>
        <p:nvSpPr>
          <p:cNvPr id="27651" name="CasellaDiTesto 4"/>
          <p:cNvSpPr txBox="1">
            <a:spLocks noChangeArrowheads="1"/>
          </p:cNvSpPr>
          <p:nvPr/>
        </p:nvSpPr>
        <p:spPr bwMode="auto">
          <a:xfrm>
            <a:off x="333375" y="715963"/>
            <a:ext cx="5853113" cy="647700"/>
          </a:xfrm>
          <a:prstGeom prst="rect">
            <a:avLst/>
          </a:prstGeom>
          <a:noFill/>
          <a:ln w="9525">
            <a:noFill/>
            <a:miter lim="800000"/>
            <a:headEnd/>
            <a:tailEnd/>
          </a:ln>
        </p:spPr>
        <p:txBody>
          <a:bodyPr>
            <a:spAutoFit/>
          </a:bodyPr>
          <a:lstStyle/>
          <a:p>
            <a:r>
              <a:rPr lang="it-IT" sz="3600" b="1">
                <a:latin typeface="Algerian" pitchFamily="82" charset="0"/>
                <a:cs typeface="Aharoni" pitchFamily="2" charset="-79"/>
              </a:rPr>
              <a:t>IL DOPING NELLO SPORT</a:t>
            </a:r>
          </a:p>
        </p:txBody>
      </p:sp>
      <p:pic>
        <p:nvPicPr>
          <p:cNvPr id="6" name="Immagine 5"/>
          <p:cNvPicPr>
            <a:picLocks noChangeAspect="1"/>
          </p:cNvPicPr>
          <p:nvPr/>
        </p:nvPicPr>
        <p:blipFill>
          <a:blip r:embed="rId3"/>
          <a:srcRect/>
          <a:stretch>
            <a:fillRect/>
          </a:stretch>
        </p:blipFill>
        <p:spPr bwMode="auto">
          <a:xfrm>
            <a:off x="9815513" y="114300"/>
            <a:ext cx="2119312" cy="1158875"/>
          </a:xfrm>
          <a:prstGeom prst="rect">
            <a:avLst/>
          </a:prstGeom>
          <a:noFill/>
          <a:ln w="9525">
            <a:noFill/>
            <a:miter lim="800000"/>
            <a:headEnd/>
            <a:tailEnd/>
          </a:ln>
        </p:spPr>
      </p:pic>
      <p:pic>
        <p:nvPicPr>
          <p:cNvPr id="8" name="Immagine 7"/>
          <p:cNvPicPr>
            <a:picLocks noChangeAspect="1"/>
          </p:cNvPicPr>
          <p:nvPr/>
        </p:nvPicPr>
        <p:blipFill>
          <a:blip r:embed="rId4"/>
          <a:srcRect/>
          <a:stretch>
            <a:fillRect/>
          </a:stretch>
        </p:blipFill>
        <p:spPr bwMode="auto">
          <a:xfrm>
            <a:off x="9815513" y="5372100"/>
            <a:ext cx="2119312" cy="1439863"/>
          </a:xfrm>
          <a:prstGeom prst="rect">
            <a:avLst/>
          </a:prstGeom>
          <a:noFill/>
          <a:ln w="9525">
            <a:noFill/>
            <a:miter lim="800000"/>
            <a:headEnd/>
            <a:tailEnd/>
          </a:ln>
        </p:spPr>
      </p:pic>
      <p:pic>
        <p:nvPicPr>
          <p:cNvPr id="9" name="Immagine 8"/>
          <p:cNvPicPr>
            <a:picLocks noChangeAspect="1"/>
          </p:cNvPicPr>
          <p:nvPr/>
        </p:nvPicPr>
        <p:blipFill>
          <a:blip r:embed="rId5"/>
          <a:srcRect/>
          <a:stretch>
            <a:fillRect/>
          </a:stretch>
        </p:blipFill>
        <p:spPr bwMode="auto">
          <a:xfrm>
            <a:off x="7358063" y="5372100"/>
            <a:ext cx="2300287" cy="1439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asellaDiTesto 1"/>
          <p:cNvSpPr txBox="1">
            <a:spLocks noChangeArrowheads="1"/>
          </p:cNvSpPr>
          <p:nvPr/>
        </p:nvSpPr>
        <p:spPr bwMode="auto">
          <a:xfrm>
            <a:off x="304800" y="1800225"/>
            <a:ext cx="10972800" cy="2862263"/>
          </a:xfrm>
          <a:prstGeom prst="rect">
            <a:avLst/>
          </a:prstGeom>
          <a:noFill/>
          <a:ln w="9525">
            <a:noFill/>
            <a:miter lim="800000"/>
            <a:headEnd/>
            <a:tailEnd/>
          </a:ln>
        </p:spPr>
        <p:txBody>
          <a:bodyPr>
            <a:spAutoFit/>
          </a:bodyPr>
          <a:lstStyle/>
          <a:p>
            <a:r>
              <a:rPr lang="it-IT" sz="2000">
                <a:latin typeface="Calibri" pitchFamily="34" charset="0"/>
              </a:rPr>
              <a:t>1,9 milioni di italiani scaricano file musicali illegalmente dalla rete e il 50% di loro li riserva su CD vergini. </a:t>
            </a:r>
          </a:p>
          <a:p>
            <a:r>
              <a:rPr lang="it-IT" sz="2000">
                <a:latin typeface="Calibri" pitchFamily="34" charset="0"/>
              </a:rPr>
              <a:t>In Italia, il fenomeno della pirateria musicale copre il 25% del mercato con un fatturato illegale di oltre 350 miliardi gestito in particolare dal crimine organizzato. Dal settembre 2000 l’Italia ha adottato una nuova normativa in materia di diritto d’autore che ha introdotto nuove e più elevate sanzioni e misure contro la contraffazione musicale con pene che possono arrivare fino a 4 anni di carcere, oltre a sanzioni amministrativa per centinaia di milioni. Tali norme sono state introdotte per fronteggiare un fenomeno che ha assunto, come ha potuto confermare questa ricerca, dimensioni devastanti. Si pensi che solo nei tre mesi di quest’anno sono stati sequestrati 550.000 pezzi illegali, 230 masterizzatori e sono stati denunciati e arrestati oltre 450 individui per  violazione della normativa sul copyright.</a:t>
            </a:r>
          </a:p>
        </p:txBody>
      </p:sp>
      <p:sp>
        <p:nvSpPr>
          <p:cNvPr id="29698" name="CasellaDiTesto 3"/>
          <p:cNvSpPr txBox="1">
            <a:spLocks noChangeArrowheads="1"/>
          </p:cNvSpPr>
          <p:nvPr/>
        </p:nvSpPr>
        <p:spPr bwMode="auto">
          <a:xfrm>
            <a:off x="304800" y="-115888"/>
            <a:ext cx="9361488" cy="1446213"/>
          </a:xfrm>
          <a:prstGeom prst="rect">
            <a:avLst/>
          </a:prstGeom>
          <a:noFill/>
          <a:ln w="9525">
            <a:noFill/>
            <a:miter lim="800000"/>
            <a:headEnd/>
            <a:tailEnd/>
          </a:ln>
        </p:spPr>
        <p:txBody>
          <a:bodyPr>
            <a:spAutoFit/>
          </a:bodyPr>
          <a:lstStyle/>
          <a:p>
            <a:r>
              <a:rPr lang="it-IT" sz="8800">
                <a:latin typeface="Baskerville Old Face" pitchFamily="18" charset="0"/>
              </a:rPr>
              <a:t>MUSICA</a:t>
            </a:r>
          </a:p>
        </p:txBody>
      </p:sp>
      <p:sp>
        <p:nvSpPr>
          <p:cNvPr id="29699" name="CasellaDiTesto 4"/>
          <p:cNvSpPr txBox="1">
            <a:spLocks noChangeArrowheads="1"/>
          </p:cNvSpPr>
          <p:nvPr/>
        </p:nvSpPr>
        <p:spPr bwMode="auto">
          <a:xfrm>
            <a:off x="449263" y="1146175"/>
            <a:ext cx="5588000" cy="461963"/>
          </a:xfrm>
          <a:prstGeom prst="rect">
            <a:avLst/>
          </a:prstGeom>
          <a:noFill/>
          <a:ln w="9525">
            <a:noFill/>
            <a:miter lim="800000"/>
            <a:headEnd/>
            <a:tailEnd/>
          </a:ln>
        </p:spPr>
        <p:txBody>
          <a:bodyPr>
            <a:spAutoFit/>
          </a:bodyPr>
          <a:lstStyle/>
          <a:p>
            <a:r>
              <a:rPr lang="it-IT" sz="2400" b="1">
                <a:latin typeface="Calibri" pitchFamily="34" charset="0"/>
              </a:rPr>
              <a:t>LA PIRATERIA NEL MONDO MUSICALE</a:t>
            </a:r>
          </a:p>
        </p:txBody>
      </p:sp>
      <p:pic>
        <p:nvPicPr>
          <p:cNvPr id="3" name="Immagine 2"/>
          <p:cNvPicPr>
            <a:picLocks noChangeAspect="1"/>
          </p:cNvPicPr>
          <p:nvPr/>
        </p:nvPicPr>
        <p:blipFill>
          <a:blip r:embed="rId2"/>
          <a:srcRect/>
          <a:stretch>
            <a:fillRect/>
          </a:stretch>
        </p:blipFill>
        <p:spPr bwMode="auto">
          <a:xfrm>
            <a:off x="8912225" y="4854575"/>
            <a:ext cx="3087688" cy="1838325"/>
          </a:xfrm>
          <a:prstGeom prst="rect">
            <a:avLst/>
          </a:prstGeom>
          <a:noFill/>
          <a:ln w="9525">
            <a:noFill/>
            <a:miter lim="800000"/>
            <a:headEnd/>
            <a:tailEnd/>
          </a:ln>
        </p:spPr>
      </p:pic>
      <p:pic>
        <p:nvPicPr>
          <p:cNvPr id="29701" name="Immagine 5"/>
          <p:cNvPicPr>
            <a:picLocks noChangeAspect="1"/>
          </p:cNvPicPr>
          <p:nvPr/>
        </p:nvPicPr>
        <p:blipFill>
          <a:blip r:embed="rId3"/>
          <a:srcRect/>
          <a:stretch>
            <a:fillRect/>
          </a:stretch>
        </p:blipFill>
        <p:spPr bwMode="auto">
          <a:xfrm>
            <a:off x="5981700" y="3314700"/>
            <a:ext cx="228600" cy="228600"/>
          </a:xfrm>
          <a:prstGeom prst="rect">
            <a:avLst/>
          </a:prstGeom>
          <a:noFill/>
          <a:ln w="9525">
            <a:noFill/>
            <a:miter lim="800000"/>
            <a:headEnd/>
            <a:tailEnd/>
          </a:ln>
        </p:spPr>
      </p:pic>
      <p:pic>
        <p:nvPicPr>
          <p:cNvPr id="7" name="Immagine 6"/>
          <p:cNvPicPr>
            <a:picLocks noChangeAspect="1"/>
          </p:cNvPicPr>
          <p:nvPr/>
        </p:nvPicPr>
        <p:blipFill>
          <a:blip r:embed="rId4"/>
          <a:srcRect/>
          <a:stretch>
            <a:fillRect/>
          </a:stretch>
        </p:blipFill>
        <p:spPr bwMode="auto">
          <a:xfrm>
            <a:off x="4986338" y="4787900"/>
            <a:ext cx="3673475"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CasellaDiTesto 1"/>
          <p:cNvSpPr txBox="1">
            <a:spLocks noChangeArrowheads="1"/>
          </p:cNvSpPr>
          <p:nvPr/>
        </p:nvSpPr>
        <p:spPr bwMode="auto">
          <a:xfrm>
            <a:off x="119063" y="1736725"/>
            <a:ext cx="11944350" cy="3570288"/>
          </a:xfrm>
          <a:prstGeom prst="rect">
            <a:avLst/>
          </a:prstGeom>
          <a:noFill/>
          <a:ln w="9525">
            <a:noFill/>
            <a:miter lim="800000"/>
            <a:headEnd/>
            <a:tailEnd/>
          </a:ln>
        </p:spPr>
        <p:txBody>
          <a:bodyPr>
            <a:spAutoFit/>
          </a:bodyPr>
          <a:lstStyle/>
          <a:p>
            <a:r>
              <a:rPr lang="it-IT">
                <a:latin typeface="Calibri" pitchFamily="34" charset="0"/>
              </a:rPr>
              <a:t>N</a:t>
            </a:r>
            <a:r>
              <a:rPr lang="it-IT" sz="1600">
                <a:latin typeface="Calibri" pitchFamily="34" charset="0"/>
              </a:rPr>
              <a:t>egli ultimi anni l’utilizzo di internet è diventato sempre più frequente nella vita quotidiana, soprattutto tra i giovani.</a:t>
            </a:r>
          </a:p>
          <a:p>
            <a:r>
              <a:rPr lang="it-IT" sz="1600">
                <a:latin typeface="Calibri" pitchFamily="34" charset="0"/>
              </a:rPr>
              <a:t>Per un ragazzo nato e cresciuto nell’epoca della rivoluzione digitale sarebbe impensabile vivere senza internet e le nuove tecnologie. Gli adolescenti oggi trascorrono il loro tempo in «rete» per diversi motivi: comunicare con amici, conoscere gente nuova, cercare informazioni…</a:t>
            </a:r>
          </a:p>
          <a:p>
            <a:r>
              <a:rPr lang="it-IT" sz="1600">
                <a:latin typeface="Calibri" pitchFamily="34" charset="0"/>
              </a:rPr>
              <a:t>Il web offre sicuramente innumerevoli opportunità che i giovani sfruttano in modo naturale e abituale. Tuttavia il fatto di essere abili navigatori non significa necessariamente saper fare un uso responsabile della rete. Internet espone a rischi dei quali i ragazzi spesso non sono consapevoli e non sempre sanno difendersi. </a:t>
            </a:r>
          </a:p>
          <a:p>
            <a:r>
              <a:rPr lang="it-IT" sz="1600">
                <a:latin typeface="Calibri" pitchFamily="34" charset="0"/>
              </a:rPr>
              <a:t>Utilizzo consapevole della rete significa avere chiari i pericoli che si possono incontrare, acquisire dimestichezza nel proteggere la propria identità durante la navigazione e rapportarsi a internet sempre nel pieno rispetto della legalità.</a:t>
            </a:r>
          </a:p>
          <a:p>
            <a:r>
              <a:rPr lang="it-IT" sz="1600">
                <a:latin typeface="Calibri" pitchFamily="34" charset="0"/>
              </a:rPr>
              <a:t>L’illegalità verso internet è la cosa più diffusa tra gli adolescenti. Essi si nascondono dietro uno schermo di un computer pensando che facendo così, i ragazzi sono più liberi di confrontarsi con i loro coetanei sui social network.</a:t>
            </a:r>
          </a:p>
          <a:p>
            <a:r>
              <a:rPr lang="it-IT" sz="1600">
                <a:latin typeface="Calibri" pitchFamily="34" charset="0"/>
              </a:rPr>
              <a:t>In molti casi i ragazzi conoscono gente nuova, specialmente le ragazze inviano messaggi a ragazzi che non conoscono, ma così facendo mettono a rischio la propria vita visto che non si conosce la persona che si sta contattando. </a:t>
            </a:r>
          </a:p>
          <a:p>
            <a:r>
              <a:rPr lang="it-IT" sz="1600">
                <a:latin typeface="Calibri" pitchFamily="34" charset="0"/>
              </a:rPr>
              <a:t>Sarebbe l’ora che internet diventasse una priorità per i giovani non una dipendenza.</a:t>
            </a:r>
          </a:p>
          <a:p>
            <a:r>
              <a:rPr lang="it-IT" sz="1600">
                <a:latin typeface="Calibri" pitchFamily="34" charset="0"/>
              </a:rPr>
              <a:t> La vita è fuori non dietro lo schermo di un computer e questo dovrebbero capirlo tutti. </a:t>
            </a:r>
          </a:p>
        </p:txBody>
      </p:sp>
      <p:sp>
        <p:nvSpPr>
          <p:cNvPr id="30722" name="CasellaDiTesto 2"/>
          <p:cNvSpPr txBox="1">
            <a:spLocks noChangeArrowheads="1"/>
          </p:cNvSpPr>
          <p:nvPr/>
        </p:nvSpPr>
        <p:spPr bwMode="auto">
          <a:xfrm>
            <a:off x="119063" y="198438"/>
            <a:ext cx="6357937" cy="1014412"/>
          </a:xfrm>
          <a:prstGeom prst="rect">
            <a:avLst/>
          </a:prstGeom>
          <a:noFill/>
          <a:ln w="9525">
            <a:noFill/>
            <a:miter lim="800000"/>
            <a:headEnd/>
            <a:tailEnd/>
          </a:ln>
        </p:spPr>
        <p:txBody>
          <a:bodyPr>
            <a:spAutoFit/>
          </a:bodyPr>
          <a:lstStyle/>
          <a:p>
            <a:r>
              <a:rPr lang="it-IT" sz="6000">
                <a:latin typeface="Aharoni" pitchFamily="2" charset="-79"/>
                <a:cs typeface="Aharoni" pitchFamily="2" charset="-79"/>
              </a:rPr>
              <a:t>TECNOLOGIA</a:t>
            </a:r>
            <a:r>
              <a:rPr lang="it-IT">
                <a:latin typeface="Aharoni" pitchFamily="2" charset="-79"/>
                <a:cs typeface="Aharoni" pitchFamily="2" charset="-79"/>
              </a:rPr>
              <a:t> </a:t>
            </a:r>
          </a:p>
        </p:txBody>
      </p:sp>
      <p:sp>
        <p:nvSpPr>
          <p:cNvPr id="30723" name="CasellaDiTesto 4"/>
          <p:cNvSpPr txBox="1">
            <a:spLocks noChangeArrowheads="1"/>
          </p:cNvSpPr>
          <p:nvPr/>
        </p:nvSpPr>
        <p:spPr bwMode="auto">
          <a:xfrm>
            <a:off x="285750" y="1212850"/>
            <a:ext cx="5867400" cy="523875"/>
          </a:xfrm>
          <a:prstGeom prst="rect">
            <a:avLst/>
          </a:prstGeom>
          <a:noFill/>
          <a:ln w="9525">
            <a:noFill/>
            <a:miter lim="800000"/>
            <a:headEnd/>
            <a:tailEnd/>
          </a:ln>
        </p:spPr>
        <p:txBody>
          <a:bodyPr>
            <a:spAutoFit/>
          </a:bodyPr>
          <a:lstStyle/>
          <a:p>
            <a:r>
              <a:rPr lang="it-IT" sz="2800">
                <a:latin typeface="Calibri" pitchFamily="34" charset="0"/>
              </a:rPr>
              <a:t>ILLEGALITÀ  VERSO INTERNET</a:t>
            </a:r>
          </a:p>
        </p:txBody>
      </p:sp>
      <p:pic>
        <p:nvPicPr>
          <p:cNvPr id="6" name="Immagine 5"/>
          <p:cNvPicPr>
            <a:picLocks noChangeAspect="1"/>
          </p:cNvPicPr>
          <p:nvPr/>
        </p:nvPicPr>
        <p:blipFill>
          <a:blip r:embed="rId2"/>
          <a:srcRect/>
          <a:stretch>
            <a:fillRect/>
          </a:stretch>
        </p:blipFill>
        <p:spPr bwMode="auto">
          <a:xfrm>
            <a:off x="8386763" y="4546600"/>
            <a:ext cx="3236912" cy="2197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95413" y="-735013"/>
            <a:ext cx="9144000" cy="2387601"/>
          </a:xfrm>
        </p:spPr>
        <p:txBody>
          <a:bodyPr rtlCol="0">
            <a:normAutofit/>
          </a:bodyPr>
          <a:lstStyle/>
          <a:p>
            <a:pPr fontAlgn="auto">
              <a:spcAft>
                <a:spcPts val="0"/>
              </a:spcAft>
              <a:defRPr/>
            </a:pPr>
            <a:r>
              <a:rPr lang="it-IT" sz="8800" dirty="0" smtClean="0">
                <a:solidFill>
                  <a:schemeClr val="accent1">
                    <a:lumMod val="75000"/>
                  </a:schemeClr>
                </a:solidFill>
                <a:latin typeface="Andalus" panose="02020603050405020304" pitchFamily="18" charset="-78"/>
                <a:cs typeface="Andalus" panose="02020603050405020304" pitchFamily="18" charset="-78"/>
              </a:rPr>
              <a:t>INTRODUZIONE</a:t>
            </a:r>
            <a:endParaRPr lang="it-IT" sz="8800" dirty="0">
              <a:solidFill>
                <a:schemeClr val="accent1">
                  <a:lumMod val="75000"/>
                </a:schemeClr>
              </a:solidFill>
              <a:latin typeface="Andalus" panose="02020603050405020304" pitchFamily="18" charset="-78"/>
              <a:cs typeface="Andalus" panose="02020603050405020304" pitchFamily="18" charset="-78"/>
            </a:endParaRPr>
          </a:p>
        </p:txBody>
      </p:sp>
      <p:sp>
        <p:nvSpPr>
          <p:cNvPr id="15362" name="Sottotitolo 2"/>
          <p:cNvSpPr>
            <a:spLocks noGrp="1"/>
          </p:cNvSpPr>
          <p:nvPr>
            <p:ph type="subTitle" idx="1"/>
          </p:nvPr>
        </p:nvSpPr>
        <p:spPr>
          <a:xfrm>
            <a:off x="185738" y="1652588"/>
            <a:ext cx="11615737" cy="4433887"/>
          </a:xfrm>
        </p:spPr>
        <p:txBody>
          <a:bodyPr/>
          <a:lstStyle/>
          <a:p>
            <a:r>
              <a:rPr lang="it-IT" sz="2800" smtClean="0">
                <a:latin typeface="Baskerville Old Face" pitchFamily="18" charset="0"/>
              </a:rPr>
              <a:t>L’educazione alla legalità, non deve essere intesa come riflessione teorica, ma come pratica quotidiana dei diritti e dei doveri di ciascuno.</a:t>
            </a:r>
          </a:p>
          <a:p>
            <a:r>
              <a:rPr lang="it-IT" sz="2800" smtClean="0">
                <a:latin typeface="Baskerville Old Face" pitchFamily="18" charset="0"/>
              </a:rPr>
              <a:t>Per tale motivo ho ritenuto opportuno approfondire questa tematica attraverso il mio percorso d’esame</a:t>
            </a:r>
          </a:p>
          <a:p>
            <a:endParaRPr lang="it-IT" smtClean="0"/>
          </a:p>
        </p:txBody>
      </p:sp>
      <p:pic>
        <p:nvPicPr>
          <p:cNvPr id="15363" name="Immagine 3"/>
          <p:cNvPicPr>
            <a:picLocks noChangeAspect="1"/>
          </p:cNvPicPr>
          <p:nvPr/>
        </p:nvPicPr>
        <p:blipFill>
          <a:blip r:embed="rId2"/>
          <a:srcRect/>
          <a:stretch>
            <a:fillRect/>
          </a:stretch>
        </p:blipFill>
        <p:spPr bwMode="auto">
          <a:xfrm>
            <a:off x="5899150" y="3592513"/>
            <a:ext cx="6053138" cy="3135312"/>
          </a:xfrm>
          <a:prstGeom prst="rect">
            <a:avLst/>
          </a:prstGeom>
          <a:noFill/>
          <a:ln w="9525">
            <a:noFill/>
            <a:miter lim="800000"/>
            <a:headEnd/>
            <a:tailEnd/>
          </a:ln>
        </p:spPr>
      </p:pic>
      <p:pic>
        <p:nvPicPr>
          <p:cNvPr id="15364" name="Immagine 5"/>
          <p:cNvPicPr>
            <a:picLocks noChangeAspect="1"/>
          </p:cNvPicPr>
          <p:nvPr/>
        </p:nvPicPr>
        <p:blipFill>
          <a:blip r:embed="rId3"/>
          <a:srcRect/>
          <a:stretch>
            <a:fillRect/>
          </a:stretch>
        </p:blipFill>
        <p:spPr bwMode="auto">
          <a:xfrm>
            <a:off x="322263" y="3686175"/>
            <a:ext cx="5292725" cy="304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4321175" y="2808288"/>
            <a:ext cx="2279650" cy="1860550"/>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solidFill>
                <a:srgbClr val="FF0000"/>
              </a:solidFill>
            </a:endParaRPr>
          </a:p>
        </p:txBody>
      </p:sp>
      <p:sp>
        <p:nvSpPr>
          <p:cNvPr id="16386" name="CasellaDiTesto 4"/>
          <p:cNvSpPr txBox="1">
            <a:spLocks noChangeArrowheads="1"/>
          </p:cNvSpPr>
          <p:nvPr/>
        </p:nvSpPr>
        <p:spPr bwMode="auto">
          <a:xfrm>
            <a:off x="4813300" y="3157538"/>
            <a:ext cx="1712913" cy="1076325"/>
          </a:xfrm>
          <a:prstGeom prst="rect">
            <a:avLst/>
          </a:prstGeom>
          <a:noFill/>
          <a:ln w="9525">
            <a:noFill/>
            <a:miter lim="800000"/>
            <a:headEnd/>
            <a:tailEnd/>
          </a:ln>
        </p:spPr>
        <p:txBody>
          <a:bodyPr>
            <a:spAutoFit/>
          </a:bodyPr>
          <a:lstStyle/>
          <a:p>
            <a:r>
              <a:rPr lang="it-IT" sz="3200" b="1">
                <a:latin typeface="Calibri" pitchFamily="34" charset="0"/>
              </a:rPr>
              <a:t>La legalità</a:t>
            </a:r>
          </a:p>
        </p:txBody>
      </p:sp>
      <p:cxnSp>
        <p:nvCxnSpPr>
          <p:cNvPr id="7" name="Connettore 2 6"/>
          <p:cNvCxnSpPr>
            <a:endCxn id="16389" idx="1"/>
          </p:cNvCxnSpPr>
          <p:nvPr/>
        </p:nvCxnSpPr>
        <p:spPr>
          <a:xfrm flipV="1">
            <a:off x="6526213" y="593725"/>
            <a:ext cx="2846387" cy="22288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388" name="CasellaDiTesto 9"/>
          <p:cNvSpPr txBox="1">
            <a:spLocks noChangeArrowheads="1"/>
          </p:cNvSpPr>
          <p:nvPr/>
        </p:nvSpPr>
        <p:spPr bwMode="auto">
          <a:xfrm>
            <a:off x="9455150" y="134938"/>
            <a:ext cx="2736850" cy="369887"/>
          </a:xfrm>
          <a:prstGeom prst="rect">
            <a:avLst/>
          </a:prstGeom>
          <a:noFill/>
          <a:ln w="9525">
            <a:noFill/>
            <a:miter lim="800000"/>
            <a:headEnd/>
            <a:tailEnd/>
          </a:ln>
        </p:spPr>
        <p:txBody>
          <a:bodyPr>
            <a:spAutoFit/>
          </a:bodyPr>
          <a:lstStyle/>
          <a:p>
            <a:r>
              <a:rPr lang="it-IT">
                <a:latin typeface="Arial Black" pitchFamily="34" charset="0"/>
              </a:rPr>
              <a:t>FRANCESE</a:t>
            </a:r>
          </a:p>
        </p:txBody>
      </p:sp>
      <p:sp>
        <p:nvSpPr>
          <p:cNvPr id="16389" name="CasellaDiTesto 10"/>
          <p:cNvSpPr txBox="1">
            <a:spLocks noChangeArrowheads="1"/>
          </p:cNvSpPr>
          <p:nvPr/>
        </p:nvSpPr>
        <p:spPr bwMode="auto">
          <a:xfrm>
            <a:off x="9372600" y="409575"/>
            <a:ext cx="2066925" cy="368300"/>
          </a:xfrm>
          <a:prstGeom prst="rect">
            <a:avLst/>
          </a:prstGeom>
          <a:noFill/>
          <a:ln w="9525">
            <a:noFill/>
            <a:miter lim="800000"/>
            <a:headEnd/>
            <a:tailEnd/>
          </a:ln>
        </p:spPr>
        <p:txBody>
          <a:bodyPr>
            <a:spAutoFit/>
          </a:bodyPr>
          <a:lstStyle/>
          <a:p>
            <a:r>
              <a:rPr lang="it-IT">
                <a:latin typeface="Calibri" pitchFamily="34" charset="0"/>
              </a:rPr>
              <a:t>Les dépendances</a:t>
            </a:r>
          </a:p>
        </p:txBody>
      </p:sp>
      <p:sp>
        <p:nvSpPr>
          <p:cNvPr id="16390" name="CasellaDiTesto 12"/>
          <p:cNvSpPr txBox="1">
            <a:spLocks noChangeArrowheads="1"/>
          </p:cNvSpPr>
          <p:nvPr/>
        </p:nvSpPr>
        <p:spPr bwMode="auto">
          <a:xfrm>
            <a:off x="8539163" y="3103563"/>
            <a:ext cx="2066925" cy="369887"/>
          </a:xfrm>
          <a:prstGeom prst="rect">
            <a:avLst/>
          </a:prstGeom>
          <a:noFill/>
          <a:ln w="9525">
            <a:noFill/>
            <a:miter lim="800000"/>
            <a:headEnd/>
            <a:tailEnd/>
          </a:ln>
        </p:spPr>
        <p:txBody>
          <a:bodyPr>
            <a:spAutoFit/>
          </a:bodyPr>
          <a:lstStyle/>
          <a:p>
            <a:r>
              <a:rPr lang="it-IT">
                <a:latin typeface="Arial Black" pitchFamily="34" charset="0"/>
              </a:rPr>
              <a:t>TECNOLOGIA </a:t>
            </a:r>
          </a:p>
        </p:txBody>
      </p:sp>
      <p:sp>
        <p:nvSpPr>
          <p:cNvPr id="16391" name="CasellaDiTesto 13"/>
          <p:cNvSpPr txBox="1">
            <a:spLocks noChangeArrowheads="1"/>
          </p:cNvSpPr>
          <p:nvPr/>
        </p:nvSpPr>
        <p:spPr bwMode="auto">
          <a:xfrm>
            <a:off x="8615363" y="3394075"/>
            <a:ext cx="1914525" cy="646113"/>
          </a:xfrm>
          <a:prstGeom prst="rect">
            <a:avLst/>
          </a:prstGeom>
          <a:noFill/>
          <a:ln w="9525">
            <a:noFill/>
            <a:miter lim="800000"/>
            <a:headEnd/>
            <a:tailEnd/>
          </a:ln>
        </p:spPr>
        <p:txBody>
          <a:bodyPr>
            <a:spAutoFit/>
          </a:bodyPr>
          <a:lstStyle/>
          <a:p>
            <a:r>
              <a:rPr lang="it-IT">
                <a:latin typeface="Calibri" pitchFamily="34" charset="0"/>
              </a:rPr>
              <a:t>Illegalità verso Internet</a:t>
            </a:r>
          </a:p>
        </p:txBody>
      </p:sp>
      <p:sp>
        <p:nvSpPr>
          <p:cNvPr id="16392" name="CasellaDiTesto 14"/>
          <p:cNvSpPr txBox="1">
            <a:spLocks noChangeArrowheads="1"/>
          </p:cNvSpPr>
          <p:nvPr/>
        </p:nvSpPr>
        <p:spPr bwMode="auto">
          <a:xfrm>
            <a:off x="9572625" y="4167188"/>
            <a:ext cx="2357438" cy="646112"/>
          </a:xfrm>
          <a:prstGeom prst="rect">
            <a:avLst/>
          </a:prstGeom>
          <a:noFill/>
          <a:ln w="9525">
            <a:noFill/>
            <a:miter lim="800000"/>
            <a:headEnd/>
            <a:tailEnd/>
          </a:ln>
        </p:spPr>
        <p:txBody>
          <a:bodyPr>
            <a:spAutoFit/>
          </a:bodyPr>
          <a:lstStyle/>
          <a:p>
            <a:r>
              <a:rPr lang="it-IT">
                <a:latin typeface="Arial Black" pitchFamily="34" charset="0"/>
              </a:rPr>
              <a:t>EDUCAZIONE MUSICALE </a:t>
            </a:r>
          </a:p>
        </p:txBody>
      </p:sp>
      <p:sp>
        <p:nvSpPr>
          <p:cNvPr id="16393" name="CasellaDiTesto 16"/>
          <p:cNvSpPr txBox="1">
            <a:spLocks noChangeArrowheads="1"/>
          </p:cNvSpPr>
          <p:nvPr/>
        </p:nvSpPr>
        <p:spPr bwMode="auto">
          <a:xfrm>
            <a:off x="9188450" y="4857750"/>
            <a:ext cx="2551113" cy="646113"/>
          </a:xfrm>
          <a:prstGeom prst="rect">
            <a:avLst/>
          </a:prstGeom>
          <a:noFill/>
          <a:ln w="9525">
            <a:noFill/>
            <a:miter lim="800000"/>
            <a:headEnd/>
            <a:tailEnd/>
          </a:ln>
        </p:spPr>
        <p:txBody>
          <a:bodyPr>
            <a:spAutoFit/>
          </a:bodyPr>
          <a:lstStyle/>
          <a:p>
            <a:r>
              <a:rPr lang="it-IT">
                <a:latin typeface="Calibri" pitchFamily="34" charset="0"/>
              </a:rPr>
              <a:t>La pirateria del mercato musicale </a:t>
            </a:r>
          </a:p>
        </p:txBody>
      </p:sp>
      <p:sp>
        <p:nvSpPr>
          <p:cNvPr id="16394" name="CasellaDiTesto 17"/>
          <p:cNvSpPr txBox="1">
            <a:spLocks noChangeArrowheads="1"/>
          </p:cNvSpPr>
          <p:nvPr/>
        </p:nvSpPr>
        <p:spPr bwMode="auto">
          <a:xfrm>
            <a:off x="4675188" y="5372100"/>
            <a:ext cx="1816100" cy="368300"/>
          </a:xfrm>
          <a:prstGeom prst="rect">
            <a:avLst/>
          </a:prstGeom>
          <a:noFill/>
          <a:ln w="9525">
            <a:noFill/>
            <a:miter lim="800000"/>
            <a:headEnd/>
            <a:tailEnd/>
          </a:ln>
        </p:spPr>
        <p:txBody>
          <a:bodyPr>
            <a:spAutoFit/>
          </a:bodyPr>
          <a:lstStyle/>
          <a:p>
            <a:r>
              <a:rPr lang="it-IT">
                <a:latin typeface="Arial Black" pitchFamily="34" charset="0"/>
              </a:rPr>
              <a:t>SCIENZE </a:t>
            </a:r>
          </a:p>
        </p:txBody>
      </p:sp>
      <p:sp>
        <p:nvSpPr>
          <p:cNvPr id="16395" name="CasellaDiTesto 18"/>
          <p:cNvSpPr txBox="1">
            <a:spLocks noChangeArrowheads="1"/>
          </p:cNvSpPr>
          <p:nvPr/>
        </p:nvSpPr>
        <p:spPr bwMode="auto">
          <a:xfrm>
            <a:off x="4211638" y="5740400"/>
            <a:ext cx="3013075" cy="647700"/>
          </a:xfrm>
          <a:prstGeom prst="rect">
            <a:avLst/>
          </a:prstGeom>
          <a:noFill/>
          <a:ln w="9525">
            <a:noFill/>
            <a:miter lim="800000"/>
            <a:headEnd/>
            <a:tailEnd/>
          </a:ln>
        </p:spPr>
        <p:txBody>
          <a:bodyPr>
            <a:spAutoFit/>
          </a:bodyPr>
          <a:lstStyle/>
          <a:p>
            <a:r>
              <a:rPr lang="it-IT">
                <a:latin typeface="Calibri" pitchFamily="34" charset="0"/>
              </a:rPr>
              <a:t>Il traffico internazionale degli stupefacenti </a:t>
            </a:r>
          </a:p>
        </p:txBody>
      </p:sp>
      <p:cxnSp>
        <p:nvCxnSpPr>
          <p:cNvPr id="21" name="Connettore 2 20"/>
          <p:cNvCxnSpPr/>
          <p:nvPr/>
        </p:nvCxnSpPr>
        <p:spPr>
          <a:xfrm flipV="1">
            <a:off x="6748463" y="3529013"/>
            <a:ext cx="1352550" cy="1714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flipH="1">
            <a:off x="5311775" y="4813300"/>
            <a:ext cx="0" cy="5508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p:cNvCxnSpPr/>
          <p:nvPr/>
        </p:nvCxnSpPr>
        <p:spPr>
          <a:xfrm flipH="1" flipV="1">
            <a:off x="5311775" y="1182688"/>
            <a:ext cx="0" cy="15271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399" name="CasellaDiTesto 36"/>
          <p:cNvSpPr txBox="1">
            <a:spLocks noChangeArrowheads="1"/>
          </p:cNvSpPr>
          <p:nvPr/>
        </p:nvSpPr>
        <p:spPr bwMode="auto">
          <a:xfrm>
            <a:off x="212725" y="5419725"/>
            <a:ext cx="2716213" cy="368300"/>
          </a:xfrm>
          <a:prstGeom prst="rect">
            <a:avLst/>
          </a:prstGeom>
          <a:noFill/>
          <a:ln w="9525">
            <a:noFill/>
            <a:miter lim="800000"/>
            <a:headEnd/>
            <a:tailEnd/>
          </a:ln>
        </p:spPr>
        <p:txBody>
          <a:bodyPr>
            <a:spAutoFit/>
          </a:bodyPr>
          <a:lstStyle/>
          <a:p>
            <a:r>
              <a:rPr lang="it-IT">
                <a:latin typeface="Arial Black" pitchFamily="34" charset="0"/>
              </a:rPr>
              <a:t>SCIENZE MOTORIE</a:t>
            </a:r>
          </a:p>
        </p:txBody>
      </p:sp>
      <p:sp>
        <p:nvSpPr>
          <p:cNvPr id="16400" name="CasellaDiTesto 37"/>
          <p:cNvSpPr txBox="1">
            <a:spLocks noChangeArrowheads="1"/>
          </p:cNvSpPr>
          <p:nvPr/>
        </p:nvSpPr>
        <p:spPr bwMode="auto">
          <a:xfrm>
            <a:off x="211138" y="5783263"/>
            <a:ext cx="3090862" cy="368300"/>
          </a:xfrm>
          <a:prstGeom prst="rect">
            <a:avLst/>
          </a:prstGeom>
          <a:noFill/>
          <a:ln w="9525">
            <a:noFill/>
            <a:miter lim="800000"/>
            <a:headEnd/>
            <a:tailEnd/>
          </a:ln>
        </p:spPr>
        <p:txBody>
          <a:bodyPr>
            <a:spAutoFit/>
          </a:bodyPr>
          <a:lstStyle/>
          <a:p>
            <a:r>
              <a:rPr lang="it-IT">
                <a:latin typeface="Calibri" pitchFamily="34" charset="0"/>
              </a:rPr>
              <a:t>Il doping nello sport</a:t>
            </a:r>
          </a:p>
        </p:txBody>
      </p:sp>
      <p:cxnSp>
        <p:nvCxnSpPr>
          <p:cNvPr id="42" name="Connettore 2 41"/>
          <p:cNvCxnSpPr/>
          <p:nvPr/>
        </p:nvCxnSpPr>
        <p:spPr>
          <a:xfrm flipH="1">
            <a:off x="3008313" y="4333875"/>
            <a:ext cx="1266825" cy="1030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402" name="CasellaDiTesto 43"/>
          <p:cNvSpPr txBox="1">
            <a:spLocks noChangeArrowheads="1"/>
          </p:cNvSpPr>
          <p:nvPr/>
        </p:nvSpPr>
        <p:spPr bwMode="auto">
          <a:xfrm>
            <a:off x="196850" y="3579813"/>
            <a:ext cx="1957388" cy="369887"/>
          </a:xfrm>
          <a:prstGeom prst="rect">
            <a:avLst/>
          </a:prstGeom>
          <a:noFill/>
          <a:ln w="9525">
            <a:noFill/>
            <a:miter lim="800000"/>
            <a:headEnd/>
            <a:tailEnd/>
          </a:ln>
        </p:spPr>
        <p:txBody>
          <a:bodyPr>
            <a:spAutoFit/>
          </a:bodyPr>
          <a:lstStyle/>
          <a:p>
            <a:r>
              <a:rPr lang="it-IT">
                <a:latin typeface="Arial Black" pitchFamily="34" charset="0"/>
              </a:rPr>
              <a:t>STORIA</a:t>
            </a:r>
          </a:p>
        </p:txBody>
      </p:sp>
      <p:sp>
        <p:nvSpPr>
          <p:cNvPr id="16403" name="CasellaDiTesto 44"/>
          <p:cNvSpPr txBox="1">
            <a:spLocks noChangeArrowheads="1"/>
          </p:cNvSpPr>
          <p:nvPr/>
        </p:nvSpPr>
        <p:spPr bwMode="auto">
          <a:xfrm>
            <a:off x="122238" y="3914775"/>
            <a:ext cx="2201862" cy="646113"/>
          </a:xfrm>
          <a:prstGeom prst="rect">
            <a:avLst/>
          </a:prstGeom>
          <a:noFill/>
          <a:ln w="9525">
            <a:noFill/>
            <a:miter lim="800000"/>
            <a:headEnd/>
            <a:tailEnd/>
          </a:ln>
        </p:spPr>
        <p:txBody>
          <a:bodyPr>
            <a:spAutoFit/>
          </a:bodyPr>
          <a:lstStyle/>
          <a:p>
            <a:r>
              <a:rPr lang="it-IT">
                <a:latin typeface="Calibri" pitchFamily="34" charset="0"/>
              </a:rPr>
              <a:t>Giovanni Falcone e Paolo Borsellino </a:t>
            </a:r>
          </a:p>
        </p:txBody>
      </p:sp>
      <p:cxnSp>
        <p:nvCxnSpPr>
          <p:cNvPr id="47" name="Connettore 2 46"/>
          <p:cNvCxnSpPr/>
          <p:nvPr/>
        </p:nvCxnSpPr>
        <p:spPr>
          <a:xfrm flipH="1">
            <a:off x="2162175" y="3689350"/>
            <a:ext cx="1900238" cy="3429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405" name="CasellaDiTesto 47"/>
          <p:cNvSpPr txBox="1">
            <a:spLocks noChangeArrowheads="1"/>
          </p:cNvSpPr>
          <p:nvPr/>
        </p:nvSpPr>
        <p:spPr bwMode="auto">
          <a:xfrm>
            <a:off x="103188" y="1795463"/>
            <a:ext cx="2357437" cy="369887"/>
          </a:xfrm>
          <a:prstGeom prst="rect">
            <a:avLst/>
          </a:prstGeom>
          <a:noFill/>
          <a:ln w="9525">
            <a:noFill/>
            <a:miter lim="800000"/>
            <a:headEnd/>
            <a:tailEnd/>
          </a:ln>
        </p:spPr>
        <p:txBody>
          <a:bodyPr>
            <a:spAutoFit/>
          </a:bodyPr>
          <a:lstStyle/>
          <a:p>
            <a:r>
              <a:rPr lang="it-IT">
                <a:latin typeface="Arial Black" pitchFamily="34" charset="0"/>
              </a:rPr>
              <a:t>LETTERATURA</a:t>
            </a:r>
          </a:p>
        </p:txBody>
      </p:sp>
      <p:sp>
        <p:nvSpPr>
          <p:cNvPr id="16406" name="CasellaDiTesto 48"/>
          <p:cNvSpPr txBox="1">
            <a:spLocks noChangeArrowheads="1"/>
          </p:cNvSpPr>
          <p:nvPr/>
        </p:nvSpPr>
        <p:spPr bwMode="auto">
          <a:xfrm>
            <a:off x="79375" y="2116138"/>
            <a:ext cx="1957388" cy="646112"/>
          </a:xfrm>
          <a:prstGeom prst="rect">
            <a:avLst/>
          </a:prstGeom>
          <a:noFill/>
          <a:ln w="9525">
            <a:noFill/>
            <a:miter lim="800000"/>
            <a:headEnd/>
            <a:tailEnd/>
          </a:ln>
        </p:spPr>
        <p:txBody>
          <a:bodyPr>
            <a:spAutoFit/>
          </a:bodyPr>
          <a:lstStyle/>
          <a:p>
            <a:r>
              <a:rPr lang="it-IT">
                <a:latin typeface="Calibri" pitchFamily="34" charset="0"/>
              </a:rPr>
              <a:t>Rosso Malpelo</a:t>
            </a:r>
          </a:p>
          <a:p>
            <a:r>
              <a:rPr lang="it-IT">
                <a:latin typeface="Calibri" pitchFamily="34" charset="0"/>
              </a:rPr>
              <a:t>Giovanni Verga</a:t>
            </a:r>
          </a:p>
        </p:txBody>
      </p:sp>
      <p:sp>
        <p:nvSpPr>
          <p:cNvPr id="16407" name="CasellaDiTesto 52"/>
          <p:cNvSpPr txBox="1">
            <a:spLocks noChangeArrowheads="1"/>
          </p:cNvSpPr>
          <p:nvPr/>
        </p:nvSpPr>
        <p:spPr bwMode="auto">
          <a:xfrm>
            <a:off x="4727575" y="360363"/>
            <a:ext cx="2108200" cy="369887"/>
          </a:xfrm>
          <a:prstGeom prst="rect">
            <a:avLst/>
          </a:prstGeom>
          <a:noFill/>
          <a:ln w="9525">
            <a:noFill/>
            <a:miter lim="800000"/>
            <a:headEnd/>
            <a:tailEnd/>
          </a:ln>
        </p:spPr>
        <p:txBody>
          <a:bodyPr>
            <a:spAutoFit/>
          </a:bodyPr>
          <a:lstStyle/>
          <a:p>
            <a:r>
              <a:rPr lang="it-IT">
                <a:latin typeface="Arial Black" pitchFamily="34" charset="0"/>
              </a:rPr>
              <a:t>ANTOLOGIA </a:t>
            </a:r>
          </a:p>
        </p:txBody>
      </p:sp>
      <p:sp>
        <p:nvSpPr>
          <p:cNvPr id="16408" name="CasellaDiTesto 53"/>
          <p:cNvSpPr txBox="1">
            <a:spLocks noChangeArrowheads="1"/>
          </p:cNvSpPr>
          <p:nvPr/>
        </p:nvSpPr>
        <p:spPr bwMode="auto">
          <a:xfrm>
            <a:off x="4775200" y="671513"/>
            <a:ext cx="1400175" cy="368300"/>
          </a:xfrm>
          <a:prstGeom prst="rect">
            <a:avLst/>
          </a:prstGeom>
          <a:noFill/>
          <a:ln w="9525">
            <a:noFill/>
            <a:miter lim="800000"/>
            <a:headEnd/>
            <a:tailEnd/>
          </a:ln>
        </p:spPr>
        <p:txBody>
          <a:bodyPr>
            <a:spAutoFit/>
          </a:bodyPr>
          <a:lstStyle/>
          <a:p>
            <a:r>
              <a:rPr lang="it-IT">
                <a:latin typeface="Calibri" pitchFamily="34" charset="0"/>
              </a:rPr>
              <a:t>La mafia </a:t>
            </a:r>
          </a:p>
        </p:txBody>
      </p:sp>
      <p:sp>
        <p:nvSpPr>
          <p:cNvPr id="16409" name="CasellaDiTesto 56"/>
          <p:cNvSpPr txBox="1">
            <a:spLocks noChangeArrowheads="1"/>
          </p:cNvSpPr>
          <p:nvPr/>
        </p:nvSpPr>
        <p:spPr bwMode="auto">
          <a:xfrm>
            <a:off x="9118600" y="1462088"/>
            <a:ext cx="2355850" cy="369887"/>
          </a:xfrm>
          <a:prstGeom prst="rect">
            <a:avLst/>
          </a:prstGeom>
          <a:noFill/>
          <a:ln w="9525">
            <a:noFill/>
            <a:miter lim="800000"/>
            <a:headEnd/>
            <a:tailEnd/>
          </a:ln>
        </p:spPr>
        <p:txBody>
          <a:bodyPr>
            <a:spAutoFit/>
          </a:bodyPr>
          <a:lstStyle/>
          <a:p>
            <a:r>
              <a:rPr lang="it-IT">
                <a:latin typeface="Arial Black" pitchFamily="34" charset="0"/>
              </a:rPr>
              <a:t>ARTE IMMAGINE</a:t>
            </a:r>
          </a:p>
        </p:txBody>
      </p:sp>
      <p:sp>
        <p:nvSpPr>
          <p:cNvPr id="16410" name="CasellaDiTesto 58"/>
          <p:cNvSpPr txBox="1">
            <a:spLocks noChangeArrowheads="1"/>
          </p:cNvSpPr>
          <p:nvPr/>
        </p:nvSpPr>
        <p:spPr bwMode="auto">
          <a:xfrm>
            <a:off x="8648700" y="5922963"/>
            <a:ext cx="1847850" cy="369887"/>
          </a:xfrm>
          <a:prstGeom prst="rect">
            <a:avLst/>
          </a:prstGeom>
          <a:noFill/>
          <a:ln w="9525">
            <a:noFill/>
            <a:miter lim="800000"/>
            <a:headEnd/>
            <a:tailEnd/>
          </a:ln>
        </p:spPr>
        <p:txBody>
          <a:bodyPr>
            <a:spAutoFit/>
          </a:bodyPr>
          <a:lstStyle/>
          <a:p>
            <a:r>
              <a:rPr lang="it-IT">
                <a:latin typeface="Arial Black" pitchFamily="34" charset="0"/>
              </a:rPr>
              <a:t>INGLESE</a:t>
            </a:r>
          </a:p>
        </p:txBody>
      </p:sp>
      <p:sp>
        <p:nvSpPr>
          <p:cNvPr id="16411" name="CasellaDiTesto 59"/>
          <p:cNvSpPr txBox="1">
            <a:spLocks noChangeArrowheads="1"/>
          </p:cNvSpPr>
          <p:nvPr/>
        </p:nvSpPr>
        <p:spPr bwMode="auto">
          <a:xfrm>
            <a:off x="8704263" y="6248400"/>
            <a:ext cx="2046287" cy="369888"/>
          </a:xfrm>
          <a:prstGeom prst="rect">
            <a:avLst/>
          </a:prstGeom>
          <a:noFill/>
          <a:ln w="9525">
            <a:noFill/>
            <a:miter lim="800000"/>
            <a:headEnd/>
            <a:tailEnd/>
          </a:ln>
        </p:spPr>
        <p:txBody>
          <a:bodyPr>
            <a:spAutoFit/>
          </a:bodyPr>
          <a:lstStyle/>
          <a:p>
            <a:r>
              <a:rPr lang="it-IT">
                <a:latin typeface="Calibri" pitchFamily="34" charset="0"/>
              </a:rPr>
              <a:t>Oliver Twist</a:t>
            </a:r>
          </a:p>
        </p:txBody>
      </p:sp>
      <p:cxnSp>
        <p:nvCxnSpPr>
          <p:cNvPr id="62" name="Connettore 2 61"/>
          <p:cNvCxnSpPr/>
          <p:nvPr/>
        </p:nvCxnSpPr>
        <p:spPr>
          <a:xfrm flipV="1">
            <a:off x="6645275" y="2243138"/>
            <a:ext cx="2189163"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onnettore 2 65"/>
          <p:cNvCxnSpPr/>
          <p:nvPr/>
        </p:nvCxnSpPr>
        <p:spPr>
          <a:xfrm flipH="1" flipV="1">
            <a:off x="2293938" y="2273300"/>
            <a:ext cx="2116137" cy="727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Connettore 2 69"/>
          <p:cNvCxnSpPr/>
          <p:nvPr/>
        </p:nvCxnSpPr>
        <p:spPr>
          <a:xfrm>
            <a:off x="6748463" y="4129088"/>
            <a:ext cx="2540000" cy="379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Connettore 2 72"/>
          <p:cNvCxnSpPr/>
          <p:nvPr/>
        </p:nvCxnSpPr>
        <p:spPr>
          <a:xfrm>
            <a:off x="6388100" y="4489450"/>
            <a:ext cx="1912938" cy="1250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416" name="CasellaDiTesto 77"/>
          <p:cNvSpPr txBox="1">
            <a:spLocks noChangeArrowheads="1"/>
          </p:cNvSpPr>
          <p:nvPr/>
        </p:nvSpPr>
        <p:spPr bwMode="auto">
          <a:xfrm>
            <a:off x="177800" y="301625"/>
            <a:ext cx="1995488" cy="369888"/>
          </a:xfrm>
          <a:prstGeom prst="rect">
            <a:avLst/>
          </a:prstGeom>
          <a:noFill/>
          <a:ln w="9525">
            <a:noFill/>
            <a:miter lim="800000"/>
            <a:headEnd/>
            <a:tailEnd/>
          </a:ln>
        </p:spPr>
        <p:txBody>
          <a:bodyPr>
            <a:spAutoFit/>
          </a:bodyPr>
          <a:lstStyle/>
          <a:p>
            <a:r>
              <a:rPr lang="it-IT">
                <a:latin typeface="Arial Black" pitchFamily="34" charset="0"/>
              </a:rPr>
              <a:t>GEOGRAFIA</a:t>
            </a:r>
          </a:p>
        </p:txBody>
      </p:sp>
      <p:sp>
        <p:nvSpPr>
          <p:cNvPr id="16417" name="CasellaDiTesto 78"/>
          <p:cNvSpPr txBox="1">
            <a:spLocks noChangeArrowheads="1"/>
          </p:cNvSpPr>
          <p:nvPr/>
        </p:nvSpPr>
        <p:spPr bwMode="auto">
          <a:xfrm>
            <a:off x="257175" y="661988"/>
            <a:ext cx="2047875" cy="646112"/>
          </a:xfrm>
          <a:prstGeom prst="rect">
            <a:avLst/>
          </a:prstGeom>
          <a:noFill/>
          <a:ln w="9525">
            <a:noFill/>
            <a:miter lim="800000"/>
            <a:headEnd/>
            <a:tailEnd/>
          </a:ln>
        </p:spPr>
        <p:txBody>
          <a:bodyPr>
            <a:spAutoFit/>
          </a:bodyPr>
          <a:lstStyle/>
          <a:p>
            <a:r>
              <a:rPr lang="it-IT">
                <a:latin typeface="Calibri" pitchFamily="34" charset="0"/>
              </a:rPr>
              <a:t>Lo sfruttamento dei minori</a:t>
            </a:r>
          </a:p>
        </p:txBody>
      </p:sp>
      <p:cxnSp>
        <p:nvCxnSpPr>
          <p:cNvPr id="81" name="Connettore 2 80"/>
          <p:cNvCxnSpPr/>
          <p:nvPr/>
        </p:nvCxnSpPr>
        <p:spPr>
          <a:xfrm flipH="1" flipV="1">
            <a:off x="2460625" y="917575"/>
            <a:ext cx="2214563" cy="1782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419" name="CasellaDiTesto 2"/>
          <p:cNvSpPr txBox="1">
            <a:spLocks noChangeArrowheads="1"/>
          </p:cNvSpPr>
          <p:nvPr/>
        </p:nvSpPr>
        <p:spPr bwMode="auto">
          <a:xfrm>
            <a:off x="9118600" y="1808163"/>
            <a:ext cx="2251075" cy="369887"/>
          </a:xfrm>
          <a:prstGeom prst="rect">
            <a:avLst/>
          </a:prstGeom>
          <a:noFill/>
          <a:ln w="9525">
            <a:noFill/>
            <a:miter lim="800000"/>
            <a:headEnd/>
            <a:tailEnd/>
          </a:ln>
        </p:spPr>
        <p:txBody>
          <a:bodyPr>
            <a:spAutoFit/>
          </a:bodyPr>
          <a:lstStyle/>
          <a:p>
            <a:r>
              <a:rPr lang="it-IT">
                <a:latin typeface="Calibri" pitchFamily="34" charset="0"/>
              </a:rPr>
              <a:t>Il realismo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CasellaDiTesto 1"/>
          <p:cNvSpPr txBox="1">
            <a:spLocks noChangeArrowheads="1"/>
          </p:cNvSpPr>
          <p:nvPr/>
        </p:nvSpPr>
        <p:spPr bwMode="auto">
          <a:xfrm>
            <a:off x="242888" y="1101725"/>
            <a:ext cx="11701462" cy="4832350"/>
          </a:xfrm>
          <a:prstGeom prst="rect">
            <a:avLst/>
          </a:prstGeom>
          <a:noFill/>
          <a:ln w="9525">
            <a:noFill/>
            <a:miter lim="800000"/>
            <a:headEnd/>
            <a:tailEnd/>
          </a:ln>
        </p:spPr>
        <p:txBody>
          <a:bodyPr>
            <a:spAutoFit/>
          </a:bodyPr>
          <a:lstStyle/>
          <a:p>
            <a:r>
              <a:rPr lang="it-IT" sz="1400">
                <a:latin typeface="Calibri" pitchFamily="34" charset="0"/>
              </a:rPr>
              <a:t>Il decennio 1982-1992 fu il periodo della massima potenza della mafia e della più accanita lotta contro lo Stato.  In questi anni terribili furono assassinati  decine magistrati, poliziotti, carabinieri, giornalisti, uomini politici. Fu un periodo di grande paura, ma anche di straordinario coraggio.</a:t>
            </a:r>
          </a:p>
          <a:p>
            <a:r>
              <a:rPr lang="it-IT" sz="1400">
                <a:latin typeface="Calibri" pitchFamily="34" charset="0"/>
              </a:rPr>
              <a:t> Dopo l’uccisione del deputato comunista Pio La Torre, deciso avversario della mafia, il governo inviò a Palermo il generale dei carabinieri Carlo Alberto Dalla Chiesa, reduce della lotta vittoriosa contro il terrorismo. Il generale mostrò di voler affrontare con fermezza la mafia, e per questo fu assassinato il 3 settembre 1982.</a:t>
            </a:r>
          </a:p>
          <a:p>
            <a:r>
              <a:rPr lang="it-IT" sz="1400">
                <a:latin typeface="Calibri" pitchFamily="34" charset="0"/>
              </a:rPr>
              <a:t> Il clamore e lo sdegno suscitato dal delitto spinsero il parlamento a varare la legge Rognoni-La Torre, che diede alla magistratura gli strumenti per colpire la mafia, in particolare la possibilità di sequestrare e confiscare i patrimoni dei mafiosi. Si cercò inoltre di favorire la collaborazione dei </a:t>
            </a:r>
            <a:r>
              <a:rPr lang="it-IT" sz="1400" b="1">
                <a:latin typeface="Calibri" pitchFamily="34" charset="0"/>
              </a:rPr>
              <a:t>pentiti</a:t>
            </a:r>
            <a:r>
              <a:rPr lang="it-IT" sz="1400">
                <a:latin typeface="Calibri" pitchFamily="34" charset="0"/>
              </a:rPr>
              <a:t>, che in cambio di sconti sulla pena si mostravano disponibili a rivelare i segreti della criminalità organizzata. A Palermo, per merito del giudice Rocco Chinnici, poi ucciso con un’auto-bomba, venne organizzato il </a:t>
            </a:r>
            <a:r>
              <a:rPr lang="it-IT" sz="1400" b="1">
                <a:latin typeface="Calibri" pitchFamily="34" charset="0"/>
              </a:rPr>
              <a:t>pool antimafia</a:t>
            </a:r>
            <a:r>
              <a:rPr lang="it-IT" sz="1400">
                <a:latin typeface="Calibri" pitchFamily="34" charset="0"/>
              </a:rPr>
              <a:t>, un gruppo di lavoro guidato da Antonio Caponnetto, nel quale si distinsero i giudici Falcone e Borsellino.</a:t>
            </a:r>
          </a:p>
          <a:p>
            <a:r>
              <a:rPr lang="it-IT" sz="1400">
                <a:latin typeface="Calibri" pitchFamily="34" charset="0"/>
              </a:rPr>
              <a:t>L’offensiva della magistratura contro la mafia culminò, nel 1986, nel cosiddetto «</a:t>
            </a:r>
            <a:r>
              <a:rPr lang="it-IT" sz="1400" b="1">
                <a:latin typeface="Calibri" pitchFamily="34" charset="0"/>
              </a:rPr>
              <a:t>maxiprocesso di Palermo</a:t>
            </a:r>
            <a:r>
              <a:rPr lang="it-IT" sz="1400">
                <a:latin typeface="Calibri" pitchFamily="34" charset="0"/>
              </a:rPr>
              <a:t>» con ben 456 imputati di mafia, che si concluse con la condanna all’ergastolo dei principali capi. Dopo questo straordinario risultato, si aprì un periodo di difficoltà per il pool antimafia e per Falcone, oggetto di critiche ingenerose.</a:t>
            </a:r>
          </a:p>
          <a:p>
            <a:r>
              <a:rPr lang="it-IT" sz="1400">
                <a:latin typeface="Calibri" pitchFamily="34" charset="0"/>
              </a:rPr>
              <a:t>Ripresero gli omicidi di stampo mafioso, che ebbero però una forte risposta da parte dello stato con l’istituzione, nel 1991, di due nuovi organismi di indagine, dotati di ampi poteri: la Direzione investigativa antimafia, che unificava l’azione delle forze dell’ordine, e la Direzione nazionale antimafia, che coordinava l’opera della magistratura. </a:t>
            </a:r>
          </a:p>
          <a:p>
            <a:r>
              <a:rPr lang="it-IT" sz="1400">
                <a:latin typeface="Calibri" pitchFamily="34" charset="0"/>
              </a:rPr>
              <a:t>La reazione della mafia fu feroce. Prima fu trucidato Giovanni Falcone con la moglie, poi toccò a Paolo Borsellino e ai suoi uomini. Infine, l’anno successivo una serie di attentati commissionati dalla mafia, per frenare l’azione del governo, colpì Firenze, Milano e Roma, con morti e feriti. Da quel giorno però, le forze dell’ordine, risposero alla sfida della criminalità con successo, arrestando i principali capi della mafia: Totò Riina, Nitto Santapaola, Bernardo Provenza e Salvatore Lo Piccolo, uno dopo l’altro furono assicurati alla giustizia.</a:t>
            </a:r>
          </a:p>
          <a:p>
            <a:r>
              <a:rPr lang="it-IT" sz="1400">
                <a:latin typeface="Calibri" pitchFamily="34" charset="0"/>
              </a:rPr>
              <a:t> La lotta contro la criminalità organizzata non è certo finita,</a:t>
            </a:r>
          </a:p>
          <a:p>
            <a:r>
              <a:rPr lang="it-IT" sz="1400">
                <a:latin typeface="Calibri" pitchFamily="34" charset="0"/>
              </a:rPr>
              <a:t> ma potrà un giorno essere vinta solo con uomini onesti e coraggiosi, come quelli fin qui caduti per difendere</a:t>
            </a:r>
          </a:p>
          <a:p>
            <a:r>
              <a:rPr lang="it-IT" sz="1400">
                <a:latin typeface="Calibri" pitchFamily="34" charset="0"/>
              </a:rPr>
              <a:t> la dignità dello Stato e la fiducia della democrazia.</a:t>
            </a:r>
          </a:p>
        </p:txBody>
      </p:sp>
      <p:sp>
        <p:nvSpPr>
          <p:cNvPr id="17410" name="CasellaDiTesto 2"/>
          <p:cNvSpPr txBox="1">
            <a:spLocks noChangeArrowheads="1"/>
          </p:cNvSpPr>
          <p:nvPr/>
        </p:nvSpPr>
        <p:spPr bwMode="auto">
          <a:xfrm>
            <a:off x="242888" y="101600"/>
            <a:ext cx="5214937" cy="769938"/>
          </a:xfrm>
          <a:prstGeom prst="rect">
            <a:avLst/>
          </a:prstGeom>
          <a:noFill/>
          <a:ln w="9525">
            <a:noFill/>
            <a:miter lim="800000"/>
            <a:headEnd/>
            <a:tailEnd/>
          </a:ln>
        </p:spPr>
        <p:txBody>
          <a:bodyPr>
            <a:spAutoFit/>
          </a:bodyPr>
          <a:lstStyle/>
          <a:p>
            <a:r>
              <a:rPr lang="it-IT" sz="4400" b="1">
                <a:latin typeface="Arial Black" pitchFamily="34" charset="0"/>
                <a:ea typeface="Batang" pitchFamily="18" charset="-127"/>
              </a:rPr>
              <a:t>ITALIANO</a:t>
            </a:r>
          </a:p>
        </p:txBody>
      </p:sp>
      <p:sp>
        <p:nvSpPr>
          <p:cNvPr id="17411" name="CasellaDiTesto 3"/>
          <p:cNvSpPr txBox="1">
            <a:spLocks noChangeArrowheads="1"/>
          </p:cNvSpPr>
          <p:nvPr/>
        </p:nvSpPr>
        <p:spPr bwMode="auto">
          <a:xfrm>
            <a:off x="242888" y="641350"/>
            <a:ext cx="10844212" cy="460375"/>
          </a:xfrm>
          <a:prstGeom prst="rect">
            <a:avLst/>
          </a:prstGeom>
          <a:noFill/>
          <a:ln w="9525">
            <a:noFill/>
            <a:miter lim="800000"/>
            <a:headEnd/>
            <a:tailEnd/>
          </a:ln>
        </p:spPr>
        <p:txBody>
          <a:bodyPr>
            <a:spAutoFit/>
          </a:bodyPr>
          <a:lstStyle/>
          <a:p>
            <a:r>
              <a:rPr lang="it-IT" sz="2400">
                <a:latin typeface="Calibri" pitchFamily="34" charset="0"/>
              </a:rPr>
              <a:t>GLI EROI DELL’ANTI</a:t>
            </a:r>
            <a:r>
              <a:rPr lang="it-IT" sz="2400" b="1">
                <a:latin typeface="Calibri" pitchFamily="34" charset="0"/>
              </a:rPr>
              <a:t>MAFIA</a:t>
            </a:r>
          </a:p>
        </p:txBody>
      </p:sp>
      <p:pic>
        <p:nvPicPr>
          <p:cNvPr id="5" name="Immagine 4"/>
          <p:cNvPicPr>
            <a:picLocks noChangeAspect="1"/>
          </p:cNvPicPr>
          <p:nvPr/>
        </p:nvPicPr>
        <p:blipFill>
          <a:blip r:embed="rId2"/>
          <a:srcRect/>
          <a:stretch>
            <a:fillRect/>
          </a:stretch>
        </p:blipFill>
        <p:spPr bwMode="auto">
          <a:xfrm>
            <a:off x="8529638" y="5043488"/>
            <a:ext cx="2986087" cy="1657350"/>
          </a:xfrm>
          <a:prstGeom prst="rect">
            <a:avLst/>
          </a:prstGeom>
          <a:noFill/>
          <a:ln w="9525">
            <a:noFill/>
            <a:miter lim="800000"/>
            <a:headEnd/>
            <a:tailEnd/>
          </a:ln>
        </p:spPr>
      </p:pic>
      <p:sp>
        <p:nvSpPr>
          <p:cNvPr id="17413" name="CasellaDiTesto 5"/>
          <p:cNvSpPr txBox="1">
            <a:spLocks noChangeArrowheads="1"/>
          </p:cNvSpPr>
          <p:nvPr/>
        </p:nvSpPr>
        <p:spPr bwMode="auto">
          <a:xfrm>
            <a:off x="242888" y="5795963"/>
            <a:ext cx="8043862" cy="1077912"/>
          </a:xfrm>
          <a:prstGeom prst="rect">
            <a:avLst/>
          </a:prstGeom>
          <a:noFill/>
          <a:ln w="9525">
            <a:noFill/>
            <a:miter lim="800000"/>
            <a:headEnd/>
            <a:tailEnd/>
          </a:ln>
        </p:spPr>
        <p:txBody>
          <a:bodyPr>
            <a:spAutoFit/>
          </a:bodyPr>
          <a:lstStyle/>
          <a:p>
            <a:r>
              <a:rPr lang="it-IT" b="1">
                <a:latin typeface="Calibri" pitchFamily="34" charset="0"/>
              </a:rPr>
              <a:t>La mafia è servita </a:t>
            </a:r>
          </a:p>
          <a:p>
            <a:r>
              <a:rPr lang="it-IT" b="1">
                <a:latin typeface="Calibri" pitchFamily="34" charset="0"/>
              </a:rPr>
              <a:t>-</a:t>
            </a:r>
            <a:r>
              <a:rPr lang="it-IT" sz="1400">
                <a:latin typeface="Calibri" pitchFamily="34" charset="0"/>
              </a:rPr>
              <a:t>a partire dalla definizione del fenomeno mafioso, un breve percorso per comprendere</a:t>
            </a:r>
          </a:p>
          <a:p>
            <a:r>
              <a:rPr lang="it-IT" sz="1400">
                <a:latin typeface="Calibri" pitchFamily="34" charset="0"/>
              </a:rPr>
              <a:t> come la mafia venga a tavola con noi tutti i giorni, quando comperiamo cibi prodotti o distribuiti attraverso circuiti malavitosi.</a:t>
            </a:r>
            <a:endParaRPr lang="it-IT" sz="1400" b="1">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olo 1"/>
          <p:cNvSpPr>
            <a:spLocks noGrp="1"/>
          </p:cNvSpPr>
          <p:nvPr>
            <p:ph type="title"/>
          </p:nvPr>
        </p:nvSpPr>
        <p:spPr>
          <a:xfrm>
            <a:off x="838200" y="0"/>
            <a:ext cx="10515600" cy="1325563"/>
          </a:xfrm>
        </p:spPr>
        <p:txBody>
          <a:bodyPr/>
          <a:lstStyle/>
          <a:p>
            <a:r>
              <a:rPr lang="it-IT" smtClean="0">
                <a:latin typeface="Bodoni MT Black" pitchFamily="18" charset="0"/>
              </a:rPr>
              <a:t>STORIA</a:t>
            </a:r>
          </a:p>
        </p:txBody>
      </p:sp>
      <p:sp>
        <p:nvSpPr>
          <p:cNvPr id="3" name="Segnaposto contenuto 2"/>
          <p:cNvSpPr>
            <a:spLocks noGrp="1"/>
          </p:cNvSpPr>
          <p:nvPr>
            <p:ph idx="1"/>
          </p:nvPr>
        </p:nvSpPr>
        <p:spPr>
          <a:xfrm>
            <a:off x="838200" y="842963"/>
            <a:ext cx="10515600" cy="3932237"/>
          </a:xfrm>
        </p:spPr>
        <p:txBody>
          <a:bodyPr rtlCol="0">
            <a:normAutofit fontScale="92500" lnSpcReduction="10000"/>
          </a:bodyPr>
          <a:lstStyle/>
          <a:p>
            <a:pPr marL="0" indent="0" fontAlgn="auto">
              <a:spcAft>
                <a:spcPts val="0"/>
              </a:spcAft>
              <a:buFont typeface="Arial" panose="020B0604020202020204" pitchFamily="34" charset="0"/>
              <a:buNone/>
              <a:defRPr/>
            </a:pPr>
            <a:r>
              <a:rPr lang="it-IT" sz="1800" b="1" dirty="0"/>
              <a:t>Paolo Emanuele Borsellino</a:t>
            </a:r>
            <a:r>
              <a:rPr lang="it-IT" sz="1800" dirty="0"/>
              <a:t> (Palermo, 19 gennaio </a:t>
            </a:r>
            <a:r>
              <a:rPr lang="it-IT" sz="1800" dirty="0" smtClean="0"/>
              <a:t>1940– </a:t>
            </a:r>
            <a:r>
              <a:rPr lang="it-IT" sz="1800" dirty="0"/>
              <a:t>Palermo, 19 luglio 1992) è stato un magistrato italiano. Fu assassinato da Cosa nostra con cinque agenti della sua scorta nella strage di via d'Amelio. È considerato uno degli eroi simbolo della lotta alla mafia in Italia e a livello internazionale, insieme a Giovanni Falcone, di cui fu amico e collega</a:t>
            </a:r>
            <a:r>
              <a:rPr lang="it-IT" sz="1800" dirty="0" smtClean="0"/>
              <a:t>.</a:t>
            </a:r>
            <a:endParaRPr lang="it-IT" dirty="0" smtClean="0"/>
          </a:p>
          <a:p>
            <a:pPr marL="0" indent="0" fontAlgn="auto">
              <a:spcAft>
                <a:spcPts val="0"/>
              </a:spcAft>
              <a:buFont typeface="Arial" panose="020B0604020202020204" pitchFamily="34" charset="0"/>
              <a:buNone/>
              <a:defRPr/>
            </a:pPr>
            <a:r>
              <a:rPr lang="it-IT" sz="1800" b="1" dirty="0"/>
              <a:t>Giovanni Salvatore </a:t>
            </a:r>
            <a:r>
              <a:rPr lang="it-IT" sz="1800" b="1" dirty="0" smtClean="0"/>
              <a:t>Augusto Falcone</a:t>
            </a:r>
            <a:r>
              <a:rPr lang="it-IT" sz="1800" dirty="0" smtClean="0"/>
              <a:t> </a:t>
            </a:r>
            <a:r>
              <a:rPr lang="it-IT" sz="1800" dirty="0"/>
              <a:t>(Palermo, 18 maggio 1939 – Palermo, 23 maggio 1992) è stato un magistrato italiano. Fu assassinato con la moglie Francesca Morvillo e tre uomini della scorta nella strage </a:t>
            </a:r>
            <a:r>
              <a:rPr lang="it-IT" sz="1800" dirty="0" smtClean="0"/>
              <a:t>di Capaci </a:t>
            </a:r>
            <a:r>
              <a:rPr lang="it-IT" sz="1800" dirty="0"/>
              <a:t>per opera di Cosa </a:t>
            </a:r>
            <a:r>
              <a:rPr lang="it-IT" sz="1800" dirty="0" smtClean="0"/>
              <a:t>nostra.</a:t>
            </a:r>
          </a:p>
          <a:p>
            <a:pPr marL="0" indent="0" fontAlgn="auto">
              <a:spcAft>
                <a:spcPts val="0"/>
              </a:spcAft>
              <a:buFont typeface="Arial" panose="020B0604020202020204" pitchFamily="34" charset="0"/>
              <a:buNone/>
              <a:defRPr/>
            </a:pPr>
            <a:r>
              <a:rPr lang="it-IT" sz="1800" dirty="0" smtClean="0"/>
              <a:t>Mentre si consumava la crisi della politica italiana, la mafia rese più violenta la sua lotta contro lo Stato. Alcuni magistrati, tra cui </a:t>
            </a:r>
            <a:r>
              <a:rPr lang="it-IT" sz="1800" dirty="0"/>
              <a:t>G</a:t>
            </a:r>
            <a:r>
              <a:rPr lang="it-IT" sz="1800" dirty="0" smtClean="0"/>
              <a:t>iovanni Falcone e Paolo Borsellino, avevano costituito il pool antimafia per portare avanti le indagini. Il poll ottenne importanti successi, grazie anche alle testimonianze dei «pentiti», mafiosi che accettarono di collaborare con la giustizia. Nel 1987 il cosiddetto Maxiprocesso  si concluse con la condanna di 360 mafiosi. Ciononostante, i due giudici non ottennero in seguito gli incarichi direttivi necessari per continuare la loro opera in modo efficace. All’interno della politica e della stessa magistratura vi erano forze che si opponevano alla loro attività contro l’organizzazione criminale. Privi del sostegno dello Stato, i due magistrati divennero un facile bersaglio per la mafia. Entrambi furono uccisi in attentati nel 1992, Falcone il 23 maggio, Borsellino il 19 luglio. La morte di Falcone e Borsellino suscitò emozione e volontà di reazione senza precedenti nell’opinione pubblica, anche di quella siciliana, che in passato si era mostrata piuttosto indifferente: era un segnale che la mafia aveva perso quella specie di complicità fondata sul silenzio della società. </a:t>
            </a:r>
          </a:p>
        </p:txBody>
      </p:sp>
      <p:pic>
        <p:nvPicPr>
          <p:cNvPr id="4" name="Immagine 3"/>
          <p:cNvPicPr>
            <a:picLocks noChangeAspect="1"/>
          </p:cNvPicPr>
          <p:nvPr/>
        </p:nvPicPr>
        <p:blipFill>
          <a:blip r:embed="rId2"/>
          <a:srcRect/>
          <a:stretch>
            <a:fillRect/>
          </a:stretch>
        </p:blipFill>
        <p:spPr bwMode="auto">
          <a:xfrm>
            <a:off x="1039813" y="4678363"/>
            <a:ext cx="2262187" cy="2082800"/>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3503613" y="4775200"/>
            <a:ext cx="3862387" cy="19859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asellaDiTesto 4"/>
          <p:cNvSpPr txBox="1">
            <a:spLocks noChangeArrowheads="1"/>
          </p:cNvSpPr>
          <p:nvPr/>
        </p:nvSpPr>
        <p:spPr bwMode="auto">
          <a:xfrm>
            <a:off x="157163" y="1189038"/>
            <a:ext cx="11815762" cy="4030662"/>
          </a:xfrm>
          <a:prstGeom prst="rect">
            <a:avLst/>
          </a:prstGeom>
          <a:noFill/>
          <a:ln w="9525">
            <a:noFill/>
            <a:miter lim="800000"/>
            <a:headEnd/>
            <a:tailEnd/>
          </a:ln>
        </p:spPr>
        <p:txBody>
          <a:bodyPr>
            <a:spAutoFit/>
          </a:bodyPr>
          <a:lstStyle/>
          <a:p>
            <a:r>
              <a:rPr lang="it-IT" sz="1400">
                <a:latin typeface="Calibri" pitchFamily="34" charset="0"/>
              </a:rPr>
              <a:t> Il termine </a:t>
            </a:r>
            <a:r>
              <a:rPr lang="it-IT" sz="1400" b="1">
                <a:latin typeface="Calibri" pitchFamily="34" charset="0"/>
              </a:rPr>
              <a:t>lavoro minorile </a:t>
            </a:r>
            <a:r>
              <a:rPr lang="it-IT" sz="1400">
                <a:latin typeface="Calibri" pitchFamily="34" charset="0"/>
              </a:rPr>
              <a:t>viene generalmente utilizzato per indicare qualunque tipo di lavoro in cui sono impiegati i bambini. L’Unicef distingue però le varie forme di lavoro minorile in due categorie:</a:t>
            </a:r>
          </a:p>
          <a:p>
            <a:r>
              <a:rPr lang="it-IT" sz="1400" b="1">
                <a:latin typeface="Calibri" pitchFamily="34" charset="0"/>
              </a:rPr>
              <a:t>-Children’s work:</a:t>
            </a:r>
            <a:r>
              <a:rPr lang="it-IT" sz="1400">
                <a:latin typeface="Calibri" pitchFamily="34" charset="0"/>
              </a:rPr>
              <a:t> sono attività lavorative leggere e non pericolose che consentono la frequenza scolastica;</a:t>
            </a:r>
          </a:p>
          <a:p>
            <a:r>
              <a:rPr lang="it-IT" sz="1400" b="1">
                <a:latin typeface="Calibri" pitchFamily="34" charset="0"/>
              </a:rPr>
              <a:t>-Child labour:</a:t>
            </a:r>
            <a:r>
              <a:rPr lang="it-IT" sz="1400">
                <a:latin typeface="Calibri" pitchFamily="34" charset="0"/>
              </a:rPr>
              <a:t> sono attività lavorative pesanti e pericolose per la salute dei bambini che lavorano per tutta la giornata in condizioni di schiavitù senza percepire una retribuzione adeguata. In questo caso si parla di </a:t>
            </a:r>
            <a:r>
              <a:rPr lang="it-IT" sz="1400" b="1">
                <a:latin typeface="Calibri" pitchFamily="34" charset="0"/>
              </a:rPr>
              <a:t>sfruttamento del lavoro minorile</a:t>
            </a:r>
            <a:r>
              <a:rPr lang="it-IT" sz="1400">
                <a:latin typeface="Calibri" pitchFamily="34" charset="0"/>
              </a:rPr>
              <a:t>. Secondo l’Unicef, più della metà dei baby lavoratori nel mondo sono impiegati in attività pericolose come, per esempio, i lavoro nelle miniere, nelle piantagioni, a contatto con sostanze chimiche nocive oppure nelle fabbriche dove sono utilizzati macchinari pericolso. È considerato child labour anche il lavoro dei minori di strada costretti per vivere a raccogliere rifiuti o a vendere cibo e bevande.  </a:t>
            </a:r>
            <a:endParaRPr lang="it-IT" sz="1400" b="1">
              <a:latin typeface="Calibri" pitchFamily="34" charset="0"/>
            </a:endParaRPr>
          </a:p>
          <a:p>
            <a:r>
              <a:rPr lang="it-IT" sz="1400">
                <a:latin typeface="Calibri" pitchFamily="34" charset="0"/>
              </a:rPr>
              <a:t>Il lavoro minorile è un fenomeno che interessa tutto il mondo. Secondo le stime dell’Oil, i baby-lavoratori nel mondo sono 168 milioni. Di questi la maggior parte vive nei paesi in via di sviluppo, ma un buon numero è presente anche nei paesi economicamente avanzati come per esempio l’Italia.</a:t>
            </a:r>
          </a:p>
          <a:p>
            <a:r>
              <a:rPr lang="it-IT" sz="1400">
                <a:latin typeface="Calibri" pitchFamily="34" charset="0"/>
              </a:rPr>
              <a:t>I diritti dei bambini sono stati enunciati per la prima volta nel 1989 dalla Convenzione internazionale dei diritti dell’infanzia e dell’adolescenza firmata da tutti gli Stati membri dell’Onu.</a:t>
            </a:r>
          </a:p>
          <a:p>
            <a:r>
              <a:rPr lang="it-IT" sz="1400">
                <a:latin typeface="Calibri" pitchFamily="34" charset="0"/>
              </a:rPr>
              <a:t> Da allora sono stati fatti numerosi progressi per la tutela dell’infanzia, tuttavia i casi di violazione dei diritti sono ancora moltissimi. I dati più allarmanti riguardano le aree più povere dell’Asia, dell’Africa e dell’America Latina dove si registrano i più alti tassi di mortalità infantile e dove molti bambini sono costretti a lavorare o a combattere in guerra. </a:t>
            </a:r>
          </a:p>
          <a:p>
            <a:r>
              <a:rPr lang="it-IT" sz="1400">
                <a:latin typeface="Calibri" pitchFamily="34" charset="0"/>
              </a:rPr>
              <a:t>Tuttavia anche nei Paesi più ricchi molti bambini sono vittime di violenze e ingiustizie</a:t>
            </a:r>
          </a:p>
          <a:p>
            <a:r>
              <a:rPr lang="it-IT" sz="1400">
                <a:latin typeface="Calibri" pitchFamily="34" charset="0"/>
              </a:rPr>
              <a:t> e vivono in contesti di disagio in cui sono costretti a diventare «grandi» troppo in fretta.</a:t>
            </a:r>
          </a:p>
          <a:p>
            <a:endParaRPr lang="it-IT">
              <a:latin typeface="Calibri" pitchFamily="34" charset="0"/>
            </a:endParaRPr>
          </a:p>
        </p:txBody>
      </p:sp>
      <p:sp>
        <p:nvSpPr>
          <p:cNvPr id="19458" name="CasellaDiTesto 1"/>
          <p:cNvSpPr txBox="1">
            <a:spLocks noChangeArrowheads="1"/>
          </p:cNvSpPr>
          <p:nvPr/>
        </p:nvSpPr>
        <p:spPr bwMode="auto">
          <a:xfrm>
            <a:off x="0" y="0"/>
            <a:ext cx="10758488" cy="1108075"/>
          </a:xfrm>
          <a:prstGeom prst="rect">
            <a:avLst/>
          </a:prstGeom>
          <a:noFill/>
          <a:ln w="9525">
            <a:noFill/>
            <a:miter lim="800000"/>
            <a:headEnd/>
            <a:tailEnd/>
          </a:ln>
        </p:spPr>
        <p:txBody>
          <a:bodyPr>
            <a:spAutoFit/>
          </a:bodyPr>
          <a:lstStyle/>
          <a:p>
            <a:r>
              <a:rPr lang="it-IT" sz="6600">
                <a:latin typeface="Rockwell Extra Bold" pitchFamily="18" charset="0"/>
                <a:cs typeface="Aharoni" pitchFamily="2" charset="-79"/>
              </a:rPr>
              <a:t>GEOGRAFIA</a:t>
            </a:r>
            <a:r>
              <a:rPr lang="it-IT" sz="3200">
                <a:latin typeface="Aharoni" pitchFamily="2" charset="-79"/>
                <a:cs typeface="Aharoni" pitchFamily="2" charset="-79"/>
              </a:rPr>
              <a:t> </a:t>
            </a:r>
          </a:p>
        </p:txBody>
      </p:sp>
      <p:sp>
        <p:nvSpPr>
          <p:cNvPr id="19459" name="CasellaDiTesto 3"/>
          <p:cNvSpPr txBox="1">
            <a:spLocks noChangeArrowheads="1"/>
          </p:cNvSpPr>
          <p:nvPr/>
        </p:nvSpPr>
        <p:spPr bwMode="auto">
          <a:xfrm>
            <a:off x="106363" y="830263"/>
            <a:ext cx="3843337" cy="646112"/>
          </a:xfrm>
          <a:prstGeom prst="rect">
            <a:avLst/>
          </a:prstGeom>
          <a:noFill/>
          <a:ln w="9525">
            <a:noFill/>
            <a:miter lim="800000"/>
            <a:headEnd/>
            <a:tailEnd/>
          </a:ln>
        </p:spPr>
        <p:txBody>
          <a:bodyPr>
            <a:spAutoFit/>
          </a:bodyPr>
          <a:lstStyle/>
          <a:p>
            <a:r>
              <a:rPr lang="it-IT" sz="3600" b="1">
                <a:latin typeface="Angsana New" pitchFamily="18" charset="-34"/>
                <a:cs typeface="Angsana New" pitchFamily="18" charset="-34"/>
              </a:rPr>
              <a:t>IL LAVORO MINORILE </a:t>
            </a:r>
          </a:p>
        </p:txBody>
      </p:sp>
      <p:pic>
        <p:nvPicPr>
          <p:cNvPr id="3" name="Immagine 2"/>
          <p:cNvPicPr>
            <a:picLocks noChangeAspect="1"/>
          </p:cNvPicPr>
          <p:nvPr/>
        </p:nvPicPr>
        <p:blipFill>
          <a:blip r:embed="rId2"/>
          <a:srcRect/>
          <a:stretch>
            <a:fillRect/>
          </a:stretch>
        </p:blipFill>
        <p:spPr bwMode="auto">
          <a:xfrm>
            <a:off x="9229725" y="4210050"/>
            <a:ext cx="2743200" cy="2647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ttangolo 1"/>
          <p:cNvSpPr>
            <a:spLocks noChangeArrowheads="1"/>
          </p:cNvSpPr>
          <p:nvPr/>
        </p:nvSpPr>
        <p:spPr bwMode="auto">
          <a:xfrm>
            <a:off x="0" y="769938"/>
            <a:ext cx="11987213" cy="4976812"/>
          </a:xfrm>
          <a:prstGeom prst="rect">
            <a:avLst/>
          </a:prstGeom>
          <a:noFill/>
          <a:ln w="9525">
            <a:noFill/>
            <a:miter lim="800000"/>
            <a:headEnd/>
            <a:tailEnd/>
          </a:ln>
        </p:spPr>
        <p:txBody>
          <a:bodyPr>
            <a:spAutoFit/>
          </a:bodyPr>
          <a:lstStyle/>
          <a:p>
            <a:r>
              <a:rPr lang="it-IT" sz="3200">
                <a:latin typeface="Calibri" pitchFamily="34" charset="0"/>
              </a:rPr>
              <a:t>GIOVANNI VERGA</a:t>
            </a:r>
          </a:p>
          <a:p>
            <a:r>
              <a:rPr lang="it-IT" b="1">
                <a:latin typeface="Calibri" pitchFamily="34" charset="0"/>
              </a:rPr>
              <a:t>Giovanni Verga</a:t>
            </a:r>
            <a:r>
              <a:rPr lang="it-IT">
                <a:latin typeface="Calibri" pitchFamily="34" charset="0"/>
              </a:rPr>
              <a:t>, nato a Catania nel 1840, apparteneva a una famiglia aristocratica di tradizioni liberarli. Frequentò la facoltà di legge presso l’Università di Catania, ma abbandonò gli studi e iniziò a scrivere romanzi di argomento patriottico sull’onda dell’entusiasmo suscitato in Sicilia dall’impresa garibaldina. Ai primi scritti seguirono «Una peccatrice e Storia di una capinera», due romanzi che lo imposero all’attrazione della critica. Nel 1872 si trasferì a Milano, dove visse per circa vent’anni. Quasi tutta la sua produzione letteraria vide la luce in questa città, a cominciare delle raccolte di novelle Vita dei campi e Novelle rusticane, che contengono i raccolti più celebri di Verga, fino ai romanzi, in cui i temi veristi delle novelle vengono ampliati e approfonditi.</a:t>
            </a:r>
          </a:p>
          <a:p>
            <a:endParaRPr lang="it-IT">
              <a:latin typeface="Calibri" pitchFamily="34" charset="0"/>
            </a:endParaRPr>
          </a:p>
          <a:p>
            <a:endParaRPr lang="it-IT" sz="1600">
              <a:latin typeface="Calibri" pitchFamily="34" charset="0"/>
            </a:endParaRPr>
          </a:p>
          <a:p>
            <a:r>
              <a:rPr lang="it-IT" sz="1600">
                <a:latin typeface="Calibri" pitchFamily="34" charset="0"/>
              </a:rPr>
              <a:t>Ecco una delle grandi novelle di Verga. Protagonista è Rosso Malpelo, un ragazzo costretto a lavorare e vivere in una cava sotterranea di sabbia, chiuso in una cupa disperazione della miseria e della mancanza di affetti, nell’odio per tutto ciò che lo circonda. </a:t>
            </a:r>
          </a:p>
          <a:p>
            <a:r>
              <a:rPr lang="it-IT" sz="1600">
                <a:latin typeface="Calibri" pitchFamily="34" charset="0"/>
              </a:rPr>
              <a:t>Malpelo è un «eroe maledetto», solo, in una società violenta che divide il mondo in oppressi e oppressori. La sua </a:t>
            </a:r>
            <a:r>
              <a:rPr lang="it-IT" sz="1600" b="1">
                <a:latin typeface="Calibri" pitchFamily="34" charset="0"/>
              </a:rPr>
              <a:t>disperata solitudine</a:t>
            </a:r>
            <a:r>
              <a:rPr lang="it-IT" sz="1600">
                <a:latin typeface="Calibri" pitchFamily="34" charset="0"/>
              </a:rPr>
              <a:t> diventa il simbolo non solo degli emarginati della società, dai minatori siciliani del XIX secolo ai ragazzi dei quartieri violenti dei nostri giorni, ma anche di ragazzi che vivono una vita in apparenza normale.</a:t>
            </a:r>
          </a:p>
          <a:p>
            <a:r>
              <a:rPr lang="it-IT" sz="1600">
                <a:latin typeface="Calibri" pitchFamily="34" charset="0"/>
              </a:rPr>
              <a:t> Un recente studio ha messo in evidenza che il sentimento più diffuso tra i giovani è proprio quello della solitudine,</a:t>
            </a:r>
          </a:p>
          <a:p>
            <a:r>
              <a:rPr lang="it-IT" sz="1600">
                <a:latin typeface="Calibri" pitchFamily="34" charset="0"/>
              </a:rPr>
              <a:t> soprattutto tra chi abita nelle grandi città, alimentato dai frenetici ritmi della vita moderna,</a:t>
            </a:r>
          </a:p>
          <a:p>
            <a:r>
              <a:rPr lang="it-IT" sz="1600">
                <a:latin typeface="Calibri" pitchFamily="34" charset="0"/>
              </a:rPr>
              <a:t>dal tipo di famiglia «mononucleare», dal rapporto dei giovani con i nuovi strumenti tecnologici</a:t>
            </a:r>
            <a:r>
              <a:rPr lang="it-IT" sz="1400">
                <a:latin typeface="Calibri" pitchFamily="34" charset="0"/>
              </a:rPr>
              <a:t>.</a:t>
            </a:r>
          </a:p>
        </p:txBody>
      </p:sp>
      <p:sp>
        <p:nvSpPr>
          <p:cNvPr id="20482" name="Rettangolo 2"/>
          <p:cNvSpPr>
            <a:spLocks noChangeArrowheads="1"/>
          </p:cNvSpPr>
          <p:nvPr/>
        </p:nvSpPr>
        <p:spPr bwMode="auto">
          <a:xfrm>
            <a:off x="163513" y="0"/>
            <a:ext cx="7051675" cy="769938"/>
          </a:xfrm>
          <a:prstGeom prst="rect">
            <a:avLst/>
          </a:prstGeom>
          <a:noFill/>
          <a:ln w="9525">
            <a:noFill/>
            <a:miter lim="800000"/>
            <a:headEnd/>
            <a:tailEnd/>
          </a:ln>
        </p:spPr>
        <p:txBody>
          <a:bodyPr>
            <a:spAutoFit/>
          </a:bodyPr>
          <a:lstStyle/>
          <a:p>
            <a:r>
              <a:rPr lang="it-IT" sz="4400">
                <a:latin typeface="Aharoni" pitchFamily="2" charset="-79"/>
                <a:cs typeface="Aharoni" pitchFamily="2" charset="-79"/>
              </a:rPr>
              <a:t>LETTERATURA</a:t>
            </a:r>
            <a:r>
              <a:rPr lang="it-IT">
                <a:latin typeface="Aharoni" pitchFamily="2" charset="-79"/>
                <a:cs typeface="Aharoni" pitchFamily="2" charset="-79"/>
              </a:rPr>
              <a:t> </a:t>
            </a:r>
            <a:endParaRPr lang="it-IT">
              <a:latin typeface="Calibri" pitchFamily="34" charset="0"/>
            </a:endParaRPr>
          </a:p>
        </p:txBody>
      </p:sp>
      <p:sp>
        <p:nvSpPr>
          <p:cNvPr id="20483" name="CasellaDiTesto 3"/>
          <p:cNvSpPr txBox="1">
            <a:spLocks noChangeArrowheads="1"/>
          </p:cNvSpPr>
          <p:nvPr/>
        </p:nvSpPr>
        <p:spPr bwMode="auto">
          <a:xfrm>
            <a:off x="0" y="2936875"/>
            <a:ext cx="5086350" cy="519113"/>
          </a:xfrm>
          <a:prstGeom prst="rect">
            <a:avLst/>
          </a:prstGeom>
          <a:noFill/>
          <a:ln w="9525">
            <a:noFill/>
            <a:miter lim="800000"/>
            <a:headEnd/>
            <a:tailEnd/>
          </a:ln>
        </p:spPr>
        <p:txBody>
          <a:bodyPr>
            <a:spAutoFit/>
          </a:bodyPr>
          <a:lstStyle/>
          <a:p>
            <a:r>
              <a:rPr lang="it-IT" sz="2800">
                <a:latin typeface="Calibri" pitchFamily="34" charset="0"/>
              </a:rPr>
              <a:t>NOVELLA:</a:t>
            </a:r>
            <a:r>
              <a:rPr lang="it-IT" sz="2800" b="1">
                <a:latin typeface="Calibri" pitchFamily="34" charset="0"/>
              </a:rPr>
              <a:t> ROSSO MALPELO</a:t>
            </a:r>
            <a:endParaRPr lang="it-IT" sz="2800">
              <a:latin typeface="Calibri" pitchFamily="34" charset="0"/>
            </a:endParaRPr>
          </a:p>
        </p:txBody>
      </p:sp>
      <p:pic>
        <p:nvPicPr>
          <p:cNvPr id="5" name="Immagine 4"/>
          <p:cNvPicPr>
            <a:picLocks noChangeAspect="1"/>
          </p:cNvPicPr>
          <p:nvPr/>
        </p:nvPicPr>
        <p:blipFill>
          <a:blip r:embed="rId2"/>
          <a:srcRect/>
          <a:stretch>
            <a:fillRect/>
          </a:stretch>
        </p:blipFill>
        <p:spPr bwMode="auto">
          <a:xfrm>
            <a:off x="8958263" y="4900613"/>
            <a:ext cx="3028950" cy="1800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76225" y="285750"/>
            <a:ext cx="9144000" cy="1493838"/>
          </a:xfrm>
        </p:spPr>
        <p:txBody>
          <a:bodyPr rtlCol="0">
            <a:normAutofit fontScale="90000"/>
          </a:bodyPr>
          <a:lstStyle/>
          <a:p>
            <a:pPr fontAlgn="auto">
              <a:spcAft>
                <a:spcPts val="0"/>
              </a:spcAft>
              <a:defRPr/>
            </a:pPr>
            <a:r>
              <a:rPr lang="it-IT" dirty="0" smtClean="0">
                <a:latin typeface="Aharoni" panose="02010803020104030203" pitchFamily="2" charset="-79"/>
                <a:cs typeface="Aharoni" panose="02010803020104030203" pitchFamily="2" charset="-79"/>
              </a:rPr>
              <a:t>INGLESE:VICTORIA </a:t>
            </a:r>
            <a:r>
              <a:rPr lang="it-IT" sz="6700" dirty="0" smtClean="0">
                <a:latin typeface="Aharoni" panose="02010803020104030203" pitchFamily="2" charset="-79"/>
                <a:cs typeface="Aharoni" panose="02010803020104030203" pitchFamily="2" charset="-79"/>
              </a:rPr>
              <a:t>AGE-DICKENS-OLIVER</a:t>
            </a:r>
            <a:r>
              <a:rPr lang="it-IT" dirty="0" smtClean="0">
                <a:latin typeface="Aharoni" panose="02010803020104030203" pitchFamily="2" charset="-79"/>
                <a:cs typeface="Aharoni" panose="02010803020104030203" pitchFamily="2" charset="-79"/>
              </a:rPr>
              <a:t> TWIST</a:t>
            </a:r>
            <a:endParaRPr lang="it-IT" dirty="0">
              <a:latin typeface="Aharoni" panose="02010803020104030203" pitchFamily="2" charset="-79"/>
              <a:cs typeface="Aharoni" panose="02010803020104030203" pitchFamily="2" charset="-79"/>
            </a:endParaRPr>
          </a:p>
        </p:txBody>
      </p:sp>
      <p:sp>
        <p:nvSpPr>
          <p:cNvPr id="21506" name="Sottotitolo 2"/>
          <p:cNvSpPr>
            <a:spLocks noGrp="1"/>
          </p:cNvSpPr>
          <p:nvPr>
            <p:ph type="subTitle" idx="1"/>
          </p:nvPr>
        </p:nvSpPr>
        <p:spPr>
          <a:xfrm>
            <a:off x="214313" y="1779588"/>
            <a:ext cx="11826875" cy="4921250"/>
          </a:xfrm>
        </p:spPr>
        <p:txBody>
          <a:bodyPr/>
          <a:lstStyle/>
          <a:p>
            <a:r>
              <a:rPr lang="it-IT" sz="1400" smtClean="0"/>
              <a:t>Queen Victoria ruled between 1837 and 1901.The Victoria Age marked the apex of the British Industrial Revolution.There were rich people and poor people who lived in the poor work houses or in the streets,such as beggars,homeless and also thieves.Whit industrialization,the workers conditions became inhumes and Queen Victoria introduced important reforms:prohibited women and children to work for more than 10 hours a day and in 1870 there was </a:t>
            </a:r>
            <a:r>
              <a:rPr lang="it-IT" sz="1400" smtClean="0">
                <a:solidFill>
                  <a:srgbClr val="FF0000"/>
                </a:solidFill>
              </a:rPr>
              <a:t>the act which gave state education for all</a:t>
            </a:r>
            <a:r>
              <a:rPr lang="it-IT" sz="1400" smtClean="0"/>
              <a:t>.Under Queen Victoria,London became a vary big city birthplace of many writers.The most important was Charles Dickens.He was born in portsmouth in 1812.He spent his childhood in London with his parents,who always had money problems.When he was twelve,he had to go to work in factory.Later,Dickens was separated from his parents,who had been sent in prison for debts.This family situation improved in 1824 and Dickens went back to school for three years.Then he bacame a newspaper reporter and stated writing nov els.His most famous novel was «Oliver Twist» an orphan,who was sent to a workhouse,where the children were mistreated.The bad treatment Oliver received forces him to ran of to London.Here,he became part of a gang of pickpockets.Dickens had a very full life and travelled to many countries.When he died in 1870,he was a very famous and rich writer.</a:t>
            </a:r>
            <a:endParaRPr lang="it-IT" sz="1400" i="1" smtClean="0"/>
          </a:p>
        </p:txBody>
      </p:sp>
      <p:pic>
        <p:nvPicPr>
          <p:cNvPr id="6" name="Immagine 5"/>
          <p:cNvPicPr>
            <a:picLocks noChangeAspect="1"/>
          </p:cNvPicPr>
          <p:nvPr/>
        </p:nvPicPr>
        <p:blipFill>
          <a:blip r:embed="rId2"/>
          <a:srcRect/>
          <a:stretch>
            <a:fillRect/>
          </a:stretch>
        </p:blipFill>
        <p:spPr bwMode="auto">
          <a:xfrm>
            <a:off x="214313" y="3740150"/>
            <a:ext cx="1884362" cy="2097088"/>
          </a:xfrm>
          <a:prstGeom prst="rect">
            <a:avLst/>
          </a:prstGeom>
          <a:noFill/>
          <a:ln w="9525">
            <a:noFill/>
            <a:miter lim="800000"/>
            <a:headEnd/>
            <a:tailEnd/>
          </a:ln>
        </p:spPr>
      </p:pic>
      <p:sp>
        <p:nvSpPr>
          <p:cNvPr id="21508" name="CasellaDiTesto 6"/>
          <p:cNvSpPr txBox="1">
            <a:spLocks noChangeArrowheads="1"/>
          </p:cNvSpPr>
          <p:nvPr/>
        </p:nvSpPr>
        <p:spPr bwMode="auto">
          <a:xfrm>
            <a:off x="182563" y="5837238"/>
            <a:ext cx="2206625" cy="369887"/>
          </a:xfrm>
          <a:prstGeom prst="rect">
            <a:avLst/>
          </a:prstGeom>
          <a:noFill/>
          <a:ln w="9525">
            <a:noFill/>
            <a:miter lim="800000"/>
            <a:headEnd/>
            <a:tailEnd/>
          </a:ln>
        </p:spPr>
        <p:txBody>
          <a:bodyPr>
            <a:spAutoFit/>
          </a:bodyPr>
          <a:lstStyle/>
          <a:p>
            <a:r>
              <a:rPr lang="it-IT" b="1">
                <a:latin typeface="Calibri" pitchFamily="34" charset="0"/>
              </a:rPr>
              <a:t>Charles Dickens</a:t>
            </a:r>
          </a:p>
        </p:txBody>
      </p:sp>
      <p:pic>
        <p:nvPicPr>
          <p:cNvPr id="8" name="Immagine 7"/>
          <p:cNvPicPr>
            <a:picLocks noChangeAspect="1"/>
          </p:cNvPicPr>
          <p:nvPr/>
        </p:nvPicPr>
        <p:blipFill>
          <a:blip r:embed="rId3"/>
          <a:srcRect/>
          <a:stretch>
            <a:fillRect/>
          </a:stretch>
        </p:blipFill>
        <p:spPr bwMode="auto">
          <a:xfrm>
            <a:off x="2500313" y="3767138"/>
            <a:ext cx="2162175" cy="2597150"/>
          </a:xfrm>
          <a:prstGeom prst="rect">
            <a:avLst/>
          </a:prstGeom>
          <a:noFill/>
          <a:ln w="9525">
            <a:noFill/>
            <a:miter lim="800000"/>
            <a:headEnd/>
            <a:tailEnd/>
          </a:ln>
        </p:spPr>
      </p:pic>
      <p:sp>
        <p:nvSpPr>
          <p:cNvPr id="21510" name="CasellaDiTesto 8"/>
          <p:cNvSpPr txBox="1">
            <a:spLocks noChangeArrowheads="1"/>
          </p:cNvSpPr>
          <p:nvPr/>
        </p:nvSpPr>
        <p:spPr bwMode="auto">
          <a:xfrm>
            <a:off x="2500313" y="6364288"/>
            <a:ext cx="2651125" cy="368300"/>
          </a:xfrm>
          <a:prstGeom prst="rect">
            <a:avLst/>
          </a:prstGeom>
          <a:noFill/>
          <a:ln w="9525">
            <a:noFill/>
            <a:miter lim="800000"/>
            <a:headEnd/>
            <a:tailEnd/>
          </a:ln>
        </p:spPr>
        <p:txBody>
          <a:bodyPr>
            <a:spAutoFit/>
          </a:bodyPr>
          <a:lstStyle/>
          <a:p>
            <a:r>
              <a:rPr lang="it-IT" b="1">
                <a:latin typeface="Calibri" pitchFamily="34" charset="0"/>
              </a:rPr>
              <a:t>Queen Victoria</a:t>
            </a:r>
          </a:p>
        </p:txBody>
      </p:sp>
      <p:pic>
        <p:nvPicPr>
          <p:cNvPr id="10" name="Immagine 9"/>
          <p:cNvPicPr>
            <a:picLocks noChangeAspect="1"/>
          </p:cNvPicPr>
          <p:nvPr/>
        </p:nvPicPr>
        <p:blipFill>
          <a:blip r:embed="rId4"/>
          <a:srcRect/>
          <a:stretch>
            <a:fillRect/>
          </a:stretch>
        </p:blipFill>
        <p:spPr bwMode="auto">
          <a:xfrm>
            <a:off x="4965700" y="3941763"/>
            <a:ext cx="3386138" cy="2247900"/>
          </a:xfrm>
          <a:prstGeom prst="rect">
            <a:avLst/>
          </a:prstGeom>
          <a:noFill/>
          <a:ln w="9525">
            <a:noFill/>
            <a:miter lim="800000"/>
            <a:headEnd/>
            <a:tailEnd/>
          </a:ln>
        </p:spPr>
      </p:pic>
      <p:sp>
        <p:nvSpPr>
          <p:cNvPr id="21512" name="CasellaDiTesto 10"/>
          <p:cNvSpPr txBox="1">
            <a:spLocks noChangeArrowheads="1"/>
          </p:cNvSpPr>
          <p:nvPr/>
        </p:nvSpPr>
        <p:spPr bwMode="auto">
          <a:xfrm>
            <a:off x="4895850" y="6194425"/>
            <a:ext cx="2303463" cy="368300"/>
          </a:xfrm>
          <a:prstGeom prst="rect">
            <a:avLst/>
          </a:prstGeom>
          <a:noFill/>
          <a:ln w="9525">
            <a:noFill/>
            <a:miter lim="800000"/>
            <a:headEnd/>
            <a:tailEnd/>
          </a:ln>
        </p:spPr>
        <p:txBody>
          <a:bodyPr>
            <a:spAutoFit/>
          </a:bodyPr>
          <a:lstStyle/>
          <a:p>
            <a:r>
              <a:rPr lang="it-IT" b="1">
                <a:latin typeface="Calibri" pitchFamily="34" charset="0"/>
              </a:rPr>
              <a:t>The children in 1937</a:t>
            </a:r>
          </a:p>
        </p:txBody>
      </p:sp>
      <p:pic>
        <p:nvPicPr>
          <p:cNvPr id="12" name="Immagine 11"/>
          <p:cNvPicPr>
            <a:picLocks noChangeAspect="1"/>
          </p:cNvPicPr>
          <p:nvPr/>
        </p:nvPicPr>
        <p:blipFill>
          <a:blip r:embed="rId5"/>
          <a:srcRect/>
          <a:stretch>
            <a:fillRect/>
          </a:stretch>
        </p:blipFill>
        <p:spPr bwMode="auto">
          <a:xfrm>
            <a:off x="8655050" y="3994150"/>
            <a:ext cx="3386138" cy="2370138"/>
          </a:xfrm>
          <a:prstGeom prst="rect">
            <a:avLst/>
          </a:prstGeom>
          <a:noFill/>
          <a:ln w="9525">
            <a:noFill/>
            <a:miter lim="800000"/>
            <a:headEnd/>
            <a:tailEnd/>
          </a:ln>
        </p:spPr>
      </p:pic>
      <p:sp>
        <p:nvSpPr>
          <p:cNvPr id="21514" name="CasellaDiTesto 12"/>
          <p:cNvSpPr txBox="1">
            <a:spLocks noChangeArrowheads="1"/>
          </p:cNvSpPr>
          <p:nvPr/>
        </p:nvSpPr>
        <p:spPr bwMode="auto">
          <a:xfrm>
            <a:off x="8655050" y="6342063"/>
            <a:ext cx="2806700" cy="369887"/>
          </a:xfrm>
          <a:prstGeom prst="rect">
            <a:avLst/>
          </a:prstGeom>
          <a:noFill/>
          <a:ln w="9525">
            <a:noFill/>
            <a:miter lim="800000"/>
            <a:headEnd/>
            <a:tailEnd/>
          </a:ln>
        </p:spPr>
        <p:txBody>
          <a:bodyPr>
            <a:spAutoFit/>
          </a:bodyPr>
          <a:lstStyle/>
          <a:p>
            <a:r>
              <a:rPr lang="it-IT" b="1">
                <a:latin typeface="Calibri" pitchFamily="34" charset="0"/>
              </a:rPr>
              <a:t>London</a:t>
            </a:r>
            <a:r>
              <a:rPr lang="it-IT">
                <a:latin typeface="Calibri" pitchFamily="34" charset="0"/>
              </a:rPr>
              <a:t>  </a:t>
            </a:r>
          </a:p>
        </p:txBody>
      </p:sp>
      <p:pic>
        <p:nvPicPr>
          <p:cNvPr id="14" name="Immagine 13"/>
          <p:cNvPicPr>
            <a:picLocks noChangeAspect="1"/>
          </p:cNvPicPr>
          <p:nvPr/>
        </p:nvPicPr>
        <p:blipFill>
          <a:blip r:embed="rId6"/>
          <a:srcRect/>
          <a:stretch>
            <a:fillRect/>
          </a:stretch>
        </p:blipFill>
        <p:spPr bwMode="auto">
          <a:xfrm>
            <a:off x="8443913" y="103188"/>
            <a:ext cx="3365500" cy="167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olo 1"/>
          <p:cNvSpPr>
            <a:spLocks noGrp="1"/>
          </p:cNvSpPr>
          <p:nvPr>
            <p:ph type="title"/>
          </p:nvPr>
        </p:nvSpPr>
        <p:spPr>
          <a:xfrm>
            <a:off x="103188" y="0"/>
            <a:ext cx="10515600" cy="1325563"/>
          </a:xfrm>
        </p:spPr>
        <p:txBody>
          <a:bodyPr/>
          <a:lstStyle/>
          <a:p>
            <a:r>
              <a:rPr lang="it-IT" sz="6600" b="1" smtClean="0">
                <a:latin typeface="Arial Rounded MT Bold" pitchFamily="34" charset="0"/>
              </a:rPr>
              <a:t>ARTE E IMMAGINE</a:t>
            </a:r>
            <a:endParaRPr lang="it-IT" sz="6600" smtClean="0"/>
          </a:p>
        </p:txBody>
      </p:sp>
      <p:sp>
        <p:nvSpPr>
          <p:cNvPr id="22530" name="Segnaposto contenuto 2"/>
          <p:cNvSpPr>
            <a:spLocks noGrp="1"/>
          </p:cNvSpPr>
          <p:nvPr>
            <p:ph idx="1"/>
          </p:nvPr>
        </p:nvSpPr>
        <p:spPr>
          <a:xfrm>
            <a:off x="103188" y="1330325"/>
            <a:ext cx="11655425" cy="5110163"/>
          </a:xfrm>
        </p:spPr>
        <p:txBody>
          <a:bodyPr/>
          <a:lstStyle/>
          <a:p>
            <a:pPr marL="0" indent="0">
              <a:buFont typeface="Arial" charset="0"/>
              <a:buNone/>
            </a:pPr>
            <a:r>
              <a:rPr lang="it-IT" sz="1600" smtClean="0"/>
              <a:t>Il Realismo è una corrente artistica sviluppatasi in Francia negli anni quaranta del XIX secolo e che vede in Gustave Courbet il suo principale esponente; sono inoltre importanti le figure di Honoré Daumier e Jean-François Millet, oltre che di Rosa Bonheur e Henri Fantin-Latour. Intorno al 1848, nasce in Francia il «realismo», un movimento pittorico e letterario che trova le sue radici nel positivismo, un pensiero filosofico che studia la realtà in modo scientifico. Il Realismo tentava di cogliere la realtà sociale; si voleva rappresentare una realtà cruda e nuda con meno allegorie e più attenzione verso i dati di fatto. Esso si fa più acceso negli anni successivi alla rivoluzione del 1848, che aveva risvegliato aneliti democratici in tutta Europa, arriva ai suoi massimi nel periodo del Secondo Impero, caratterizzato da un forte sviluppo economico e tecnologico della borghesia e dalla conseguente mentalità imprenditoriale. È in questo periodo che inizia anche a definirsi l’impressionismo. La parola «Realismo» generalmente indica la traduzione fedele delle qualità del mondo reale nella rappresentazione artistica. Il Realismo, inteso come tendenza programmatica, invece, trova la sua esplicita affermazione nel 1855, anno in cui il pittore Courbet definisce i suoi ideali artistici in un opuscolo scritto in occasione dell’Esposizione Universale di Parigi: «Ho voluto essere capace di rappresentare i costumi, le idee, l’aspetto della mia epoca secondo il mio modo di vedere, fare dell’arte viva, questo è il mio scopo.». Courbet resterà per sempre il più grande pittore realista. La poetica realista traduceva in pittura il dilatarsi dell’interesse degli storici verso i problemi della società moderna. Infatti lo storico e filosofo Hippolyte Taine «…invitava a vedere nelle loro officine, negli uffici, nei campi, con il loro cielo, la loro terra, le case, gli abiti, le culture, i cibi», mentre lo scrittore Sainte-Beuve affermava: «La triade bello, vero e buono è certo un bel motto, ma inganna, se dovessi scegliermi un motto, sceglierei il vero.»</a:t>
            </a:r>
          </a:p>
        </p:txBody>
      </p:sp>
      <p:sp>
        <p:nvSpPr>
          <p:cNvPr id="22531" name="CasellaDiTesto 3"/>
          <p:cNvSpPr txBox="1">
            <a:spLocks noChangeArrowheads="1"/>
          </p:cNvSpPr>
          <p:nvPr/>
        </p:nvSpPr>
        <p:spPr bwMode="auto">
          <a:xfrm>
            <a:off x="103188" y="823913"/>
            <a:ext cx="2755900" cy="585787"/>
          </a:xfrm>
          <a:prstGeom prst="rect">
            <a:avLst/>
          </a:prstGeom>
          <a:noFill/>
          <a:ln w="9525">
            <a:noFill/>
            <a:miter lim="800000"/>
            <a:headEnd/>
            <a:tailEnd/>
          </a:ln>
        </p:spPr>
        <p:txBody>
          <a:bodyPr>
            <a:spAutoFit/>
          </a:bodyPr>
          <a:lstStyle/>
          <a:p>
            <a:r>
              <a:rPr lang="it-IT" sz="3200" b="1">
                <a:latin typeface="Calibri" pitchFamily="34" charset="0"/>
              </a:rPr>
              <a:t>IL REALISMO</a:t>
            </a:r>
          </a:p>
        </p:txBody>
      </p:sp>
      <p:pic>
        <p:nvPicPr>
          <p:cNvPr id="5" name="Immagine 4"/>
          <p:cNvPicPr>
            <a:picLocks noChangeAspect="1"/>
          </p:cNvPicPr>
          <p:nvPr/>
        </p:nvPicPr>
        <p:blipFill>
          <a:blip r:embed="rId2"/>
          <a:srcRect l="4556" t="37560" r="5112" b="25574"/>
          <a:stretch>
            <a:fillRect/>
          </a:stretch>
        </p:blipFill>
        <p:spPr bwMode="auto">
          <a:xfrm>
            <a:off x="8062913" y="4556125"/>
            <a:ext cx="2824162" cy="1884363"/>
          </a:xfrm>
          <a:prstGeom prst="rect">
            <a:avLst/>
          </a:prstGeom>
          <a:noFill/>
          <a:ln w="9525">
            <a:noFill/>
            <a:miter lim="800000"/>
            <a:headEnd/>
            <a:tailEnd/>
          </a:ln>
        </p:spPr>
      </p:pic>
      <p:sp>
        <p:nvSpPr>
          <p:cNvPr id="22533" name="CasellaDiTesto 5"/>
          <p:cNvSpPr txBox="1">
            <a:spLocks noChangeArrowheads="1"/>
          </p:cNvSpPr>
          <p:nvPr/>
        </p:nvSpPr>
        <p:spPr bwMode="auto">
          <a:xfrm>
            <a:off x="7920038" y="6440488"/>
            <a:ext cx="4160837" cy="306387"/>
          </a:xfrm>
          <a:prstGeom prst="rect">
            <a:avLst/>
          </a:prstGeom>
          <a:noFill/>
          <a:ln w="9525">
            <a:noFill/>
            <a:miter lim="800000"/>
            <a:headEnd/>
            <a:tailEnd/>
          </a:ln>
        </p:spPr>
        <p:txBody>
          <a:bodyPr>
            <a:spAutoFit/>
          </a:bodyPr>
          <a:lstStyle/>
          <a:p>
            <a:r>
              <a:rPr lang="it-IT" sz="1400" b="1">
                <a:latin typeface="Calibri" pitchFamily="34" charset="0"/>
              </a:rPr>
              <a:t>Honoré Daumier,Il vagone di terza classe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1610</TotalTime>
  <Words>4014</Words>
  <Application>Microsoft Office PowerPoint</Application>
  <PresentationFormat>Personalizzato</PresentationFormat>
  <Paragraphs>132</Paragraphs>
  <Slides>16</Slides>
  <Notes>1</Notes>
  <HiddenSlides>0</HiddenSlides>
  <MMClips>1</MMClips>
  <ScaleCrop>false</ScaleCrop>
  <HeadingPairs>
    <vt:vector size="6" baseType="variant">
      <vt:variant>
        <vt:lpstr>Caratteri utilizzati</vt:lpstr>
      </vt:variant>
      <vt:variant>
        <vt:i4>17</vt:i4>
      </vt:variant>
      <vt:variant>
        <vt:lpstr>Modello struttura</vt:lpstr>
      </vt:variant>
      <vt:variant>
        <vt:i4>1</vt:i4>
      </vt:variant>
      <vt:variant>
        <vt:lpstr>Titoli diapositive</vt:lpstr>
      </vt:variant>
      <vt:variant>
        <vt:i4>16</vt:i4>
      </vt:variant>
    </vt:vector>
  </HeadingPairs>
  <TitlesOfParts>
    <vt:vector size="34" baseType="lpstr">
      <vt:lpstr>Calibri</vt:lpstr>
      <vt:lpstr>Arial</vt:lpstr>
      <vt:lpstr>Calibri Light</vt:lpstr>
      <vt:lpstr>Aharoni</vt:lpstr>
      <vt:lpstr>Californian FB</vt:lpstr>
      <vt:lpstr>Andalus</vt:lpstr>
      <vt:lpstr>Microsoft JhengHei UI</vt:lpstr>
      <vt:lpstr>Angsana New</vt:lpstr>
      <vt:lpstr>Baskerville Old Face</vt:lpstr>
      <vt:lpstr>Arial Black</vt:lpstr>
      <vt:lpstr>Batang</vt:lpstr>
      <vt:lpstr>Bodoni MT Black</vt:lpstr>
      <vt:lpstr>Rockwell Extra Bold</vt:lpstr>
      <vt:lpstr>Arial Rounded MT Bold</vt:lpstr>
      <vt:lpstr>Cooper Black</vt:lpstr>
      <vt:lpstr>Berlin Sans FB Demi</vt:lpstr>
      <vt:lpstr>Algerian</vt:lpstr>
      <vt:lpstr>Tema di Office</vt:lpstr>
      <vt:lpstr>LA LEGALITA’</vt:lpstr>
      <vt:lpstr>INTRODUZIONE</vt:lpstr>
      <vt:lpstr>Diapositiva 3</vt:lpstr>
      <vt:lpstr>Diapositiva 4</vt:lpstr>
      <vt:lpstr>STORIA</vt:lpstr>
      <vt:lpstr>Diapositiva 6</vt:lpstr>
      <vt:lpstr>Diapositiva 7</vt:lpstr>
      <vt:lpstr>INGLESE:VICTORIA AGE-DICKENS-OLIVER TWIST</vt:lpstr>
      <vt:lpstr>ARTE E IMMAGINE</vt:lpstr>
      <vt:lpstr>SCIENZE</vt:lpstr>
      <vt:lpstr>Diapositiva 11</vt:lpstr>
      <vt:lpstr>Diapositiva 12</vt:lpstr>
      <vt:lpstr>Diapositiva 13</vt:lpstr>
      <vt:lpstr>Diapositiva 14</vt:lpstr>
      <vt:lpstr>Diapositiva 15</vt:lpstr>
      <vt:lpstr>Diapositiva 16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LEGALITA’</dc:title>
  <dc:creator>gerardo mignone</dc:creator>
  <cp:lastModifiedBy>Utente</cp:lastModifiedBy>
  <cp:revision>169</cp:revision>
  <dcterms:created xsi:type="dcterms:W3CDTF">2015-03-14T11:34:25Z</dcterms:created>
  <dcterms:modified xsi:type="dcterms:W3CDTF">2015-06-24T19:40:26Z</dcterms:modified>
</cp:coreProperties>
</file>