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8"/>
  </p:notesMasterIdLst>
  <p:sldIdLst>
    <p:sldId id="256" r:id="rId2"/>
    <p:sldId id="271" r:id="rId3"/>
    <p:sldId id="270" r:id="rId4"/>
    <p:sldId id="261" r:id="rId5"/>
    <p:sldId id="257" r:id="rId6"/>
    <p:sldId id="262" r:id="rId7"/>
    <p:sldId id="263" r:id="rId8"/>
    <p:sldId id="260" r:id="rId9"/>
    <p:sldId id="258" r:id="rId10"/>
    <p:sldId id="269" r:id="rId11"/>
    <p:sldId id="259" r:id="rId12"/>
    <p:sldId id="264" r:id="rId13"/>
    <p:sldId id="265" r:id="rId14"/>
    <p:sldId id="266" r:id="rId15"/>
    <p:sldId id="268" r:id="rId16"/>
    <p:sldId id="267" r:id="rId17"/>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89" autoAdjust="0"/>
    <p:restoredTop sz="94643" autoAdjust="0"/>
  </p:normalViewPr>
  <p:slideViewPr>
    <p:cSldViewPr>
      <p:cViewPr varScale="1">
        <p:scale>
          <a:sx n="63" d="100"/>
          <a:sy n="63" d="100"/>
        </p:scale>
        <p:origin x="-1476" y="-108"/>
      </p:cViewPr>
      <p:guideLst>
        <p:guide orient="horz" pos="2160"/>
        <p:guide pos="2880"/>
      </p:guideLst>
    </p:cSldViewPr>
  </p:slideViewPr>
  <p:outlineViewPr>
    <p:cViewPr>
      <p:scale>
        <a:sx n="33" d="100"/>
        <a:sy n="33" d="100"/>
      </p:scale>
      <p:origin x="0" y="0"/>
    </p:cViewPr>
  </p:outlineViewPr>
  <p:notesTextViewPr>
    <p:cViewPr>
      <p:scale>
        <a:sx n="20" d="100"/>
        <a:sy n="2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77D0AFD-4AF4-4C1C-B06D-E8A392E31779}" type="datetimeFigureOut">
              <a:rPr lang="it-IT"/>
              <a:pPr>
                <a:defRPr/>
              </a:pPr>
              <a:t>24/06/2015</a:t>
            </a:fld>
            <a:endParaRPr lang="it-IT" dirty="0"/>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dirty="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F0C48D6-5767-43AE-AAB9-49CCDE27CA04}" type="slidenum">
              <a:rPr lang="it-IT"/>
              <a:pPr>
                <a:defRPr/>
              </a:pPr>
              <a:t>‹N›</a:t>
            </a:fld>
            <a:endParaRPr lang="it-IT"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egnaposto immagine diapositiva 1"/>
          <p:cNvSpPr>
            <a:spLocks noGrp="1" noRot="1" noChangeAspect="1"/>
          </p:cNvSpPr>
          <p:nvPr>
            <p:ph type="sldImg"/>
          </p:nvPr>
        </p:nvSpPr>
        <p:spPr bwMode="auto">
          <a:noFill/>
          <a:ln>
            <a:solidFill>
              <a:srgbClr val="000000"/>
            </a:solidFill>
            <a:miter lim="800000"/>
            <a:headEnd/>
            <a:tailEnd/>
          </a:ln>
        </p:spPr>
      </p:sp>
      <p:sp>
        <p:nvSpPr>
          <p:cNvPr id="19458"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19459"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F4ED790-4D4D-48CF-AD64-A29288B67DD4}" type="slidenum">
              <a:rPr lang="it-IT">
                <a:cs typeface="Arial" charset="0"/>
              </a:rPr>
              <a:pPr fontAlgn="base">
                <a:spcBef>
                  <a:spcPct val="0"/>
                </a:spcBef>
                <a:spcAft>
                  <a:spcPct val="0"/>
                </a:spcAft>
              </a:pPr>
              <a:t>5</a:t>
            </a:fld>
            <a:endParaRPr lang="it-IT">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egnaposto immagine diapositiva 1"/>
          <p:cNvSpPr>
            <a:spLocks noGrp="1" noRot="1" noChangeAspect="1"/>
          </p:cNvSpPr>
          <p:nvPr>
            <p:ph type="sldImg"/>
          </p:nvPr>
        </p:nvSpPr>
        <p:spPr bwMode="auto">
          <a:noFill/>
          <a:ln>
            <a:solidFill>
              <a:srgbClr val="000000"/>
            </a:solidFill>
            <a:miter lim="800000"/>
            <a:headEnd/>
            <a:tailEnd/>
          </a:ln>
        </p:spPr>
      </p:sp>
      <p:sp>
        <p:nvSpPr>
          <p:cNvPr id="22530"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22531"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C59E08-3301-4CA8-8A28-92330A085E62}" type="slidenum">
              <a:rPr lang="it-IT">
                <a:cs typeface="Arial" charset="0"/>
              </a:rPr>
              <a:pPr fontAlgn="base">
                <a:spcBef>
                  <a:spcPct val="0"/>
                </a:spcBef>
                <a:spcAft>
                  <a:spcPct val="0"/>
                </a:spcAft>
              </a:pPr>
              <a:t>7</a:t>
            </a:fld>
            <a:endParaRPr lang="it-IT">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egnaposto immagine diapositiva 1"/>
          <p:cNvSpPr>
            <a:spLocks noGrp="1" noRot="1" noChangeAspect="1"/>
          </p:cNvSpPr>
          <p:nvPr>
            <p:ph type="sldImg"/>
          </p:nvPr>
        </p:nvSpPr>
        <p:spPr bwMode="auto">
          <a:noFill/>
          <a:ln>
            <a:solidFill>
              <a:srgbClr val="000000"/>
            </a:solidFill>
            <a:miter lim="800000"/>
            <a:headEnd/>
            <a:tailEnd/>
          </a:ln>
        </p:spPr>
      </p:sp>
      <p:sp>
        <p:nvSpPr>
          <p:cNvPr id="24578"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24579"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964A57-F3A7-40EA-937F-50B9C5E5B1AE}" type="slidenum">
              <a:rPr lang="it-IT">
                <a:cs typeface="Arial" charset="0"/>
              </a:rPr>
              <a:pPr fontAlgn="base">
                <a:spcBef>
                  <a:spcPct val="0"/>
                </a:spcBef>
                <a:spcAft>
                  <a:spcPct val="0"/>
                </a:spcAft>
              </a:pPr>
              <a:t>8</a:t>
            </a:fld>
            <a:endParaRPr lang="it-IT">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egnaposto immagine diapositiva 1"/>
          <p:cNvSpPr>
            <a:spLocks noGrp="1" noRot="1" noChangeAspect="1"/>
          </p:cNvSpPr>
          <p:nvPr>
            <p:ph type="sldImg"/>
          </p:nvPr>
        </p:nvSpPr>
        <p:spPr bwMode="auto">
          <a:noFill/>
          <a:ln>
            <a:solidFill>
              <a:srgbClr val="000000"/>
            </a:solidFill>
            <a:miter lim="800000"/>
            <a:headEnd/>
            <a:tailEnd/>
          </a:ln>
        </p:spPr>
      </p:sp>
      <p:sp>
        <p:nvSpPr>
          <p:cNvPr id="32770"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32771"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FAA9C2-3220-4C0C-A3C4-907DDB053438}" type="slidenum">
              <a:rPr lang="it-IT">
                <a:cs typeface="Arial" charset="0"/>
              </a:rPr>
              <a:pPr fontAlgn="base">
                <a:spcBef>
                  <a:spcPct val="0"/>
                </a:spcBef>
                <a:spcAft>
                  <a:spcPct val="0"/>
                </a:spcAft>
              </a:pPr>
              <a:t>15</a:t>
            </a:fld>
            <a:endParaRPr lang="it-IT">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2">
        <a:schemeClr val="bg2"/>
      </p:bgRef>
    </p:bg>
    <p:spTree>
      <p:nvGrpSpPr>
        <p:cNvPr id="1" name=""/>
        <p:cNvGrpSpPr/>
        <p:nvPr/>
      </p:nvGrpSpPr>
      <p:grpSpPr>
        <a:xfrm>
          <a:off x="0" y="0"/>
          <a:ext cx="0" cy="0"/>
          <a:chOff x="0" y="0"/>
          <a:chExt cx="0" cy="0"/>
        </a:xfrm>
      </p:grpSpPr>
      <p:sp>
        <p:nvSpPr>
          <p:cNvPr id="4" name="Figura a mano libera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cs typeface="+mn-cs"/>
            </a:endParaRPr>
          </a:p>
        </p:txBody>
      </p:sp>
      <p:sp>
        <p:nvSpPr>
          <p:cNvPr id="5" name="Figura a mano libera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cs typeface="+mn-cs"/>
            </a:endParaRPr>
          </a:p>
        </p:txBody>
      </p:sp>
      <p:sp>
        <p:nvSpPr>
          <p:cNvPr id="9" name="Titolo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it-IT" smtClean="0"/>
              <a:t>Fare clic per modificare lo stile del titolo</a:t>
            </a:r>
            <a:endParaRPr lang="en-US"/>
          </a:p>
        </p:txBody>
      </p:sp>
      <p:sp>
        <p:nvSpPr>
          <p:cNvPr id="17" name="Sottotitolo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a:p>
        </p:txBody>
      </p:sp>
      <p:sp>
        <p:nvSpPr>
          <p:cNvPr id="6" name="Segnaposto data 29"/>
          <p:cNvSpPr>
            <a:spLocks noGrp="1"/>
          </p:cNvSpPr>
          <p:nvPr>
            <p:ph type="dt" sz="half" idx="10"/>
          </p:nvPr>
        </p:nvSpPr>
        <p:spPr/>
        <p:txBody>
          <a:bodyPr/>
          <a:lstStyle>
            <a:lvl1pPr>
              <a:defRPr/>
            </a:lvl1pPr>
          </a:lstStyle>
          <a:p>
            <a:pPr>
              <a:defRPr/>
            </a:pPr>
            <a:fld id="{FEE0213E-1485-43F7-B425-90AC889A36E3}" type="datetimeFigureOut">
              <a:rPr lang="it-IT"/>
              <a:pPr>
                <a:defRPr/>
              </a:pPr>
              <a:t>24/06/2015</a:t>
            </a:fld>
            <a:endParaRPr lang="it-IT" dirty="0"/>
          </a:p>
        </p:txBody>
      </p:sp>
      <p:sp>
        <p:nvSpPr>
          <p:cNvPr id="7" name="Segnaposto piè di pagina 18"/>
          <p:cNvSpPr>
            <a:spLocks noGrp="1"/>
          </p:cNvSpPr>
          <p:nvPr>
            <p:ph type="ftr" sz="quarter" idx="11"/>
          </p:nvPr>
        </p:nvSpPr>
        <p:spPr/>
        <p:txBody>
          <a:bodyPr/>
          <a:lstStyle>
            <a:lvl1pPr>
              <a:defRPr/>
            </a:lvl1pPr>
          </a:lstStyle>
          <a:p>
            <a:pPr>
              <a:defRPr/>
            </a:pPr>
            <a:endParaRPr lang="it-IT"/>
          </a:p>
        </p:txBody>
      </p:sp>
      <p:sp>
        <p:nvSpPr>
          <p:cNvPr id="8" name="Segnaposto numero diapositiva 26"/>
          <p:cNvSpPr>
            <a:spLocks noGrp="1"/>
          </p:cNvSpPr>
          <p:nvPr>
            <p:ph type="sldNum" sz="quarter" idx="12"/>
          </p:nvPr>
        </p:nvSpPr>
        <p:spPr/>
        <p:txBody>
          <a:bodyPr/>
          <a:lstStyle>
            <a:lvl1pPr>
              <a:defRPr/>
            </a:lvl1pPr>
          </a:lstStyle>
          <a:p>
            <a:pPr>
              <a:defRPr/>
            </a:pPr>
            <a:fld id="{4745DE76-3AB6-4EA6-BFE1-DF5AFBA9DDEB}" type="slidenum">
              <a:rPr lang="it-IT"/>
              <a:pPr>
                <a:defRPr/>
              </a:pPr>
              <a:t>‹N›</a:t>
            </a:fld>
            <a:endParaRPr lang="it-IT"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98E9041F-7F78-474B-AAB7-D0E16255AA2E}" type="datetimeFigureOut">
              <a:rPr lang="it-IT"/>
              <a:pPr>
                <a:defRPr/>
              </a:pPr>
              <a:t>24/06/2015</a:t>
            </a:fld>
            <a:endParaRPr lang="it-IT" dirty="0"/>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D0E40D2B-F4A4-4BA7-ADB3-30E30DC71C4A}" type="slidenum">
              <a:rPr lang="it-IT"/>
              <a:pPr>
                <a:defRPr/>
              </a:pPr>
              <a:t>‹N›</a:t>
            </a:fld>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F48CD6ED-01A1-4D90-81D3-9715AD00F01D}" type="datetimeFigureOut">
              <a:rPr lang="it-IT"/>
              <a:pPr>
                <a:defRPr/>
              </a:pPr>
              <a:t>24/06/2015</a:t>
            </a:fld>
            <a:endParaRPr lang="it-IT" dirty="0"/>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F12F885C-7C22-45A2-978A-6AB7BF1ABCAE}" type="slidenum">
              <a:rPr lang="it-IT"/>
              <a:pPr>
                <a:defRPr/>
              </a:pPr>
              <a:t>‹N›</a:t>
            </a:fld>
            <a:endParaRPr lang="it-I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lgn="l">
              <a:defRPr/>
            </a:lvl1p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270F7644-210F-4CBE-8F6B-C1609848881D}" type="datetimeFigureOut">
              <a:rPr lang="it-IT"/>
              <a:pPr>
                <a:defRPr/>
              </a:pPr>
              <a:t>24/06/2015</a:t>
            </a:fld>
            <a:endParaRPr lang="it-IT" dirty="0"/>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BCC2EFF9-E7FA-43C6-90F3-A220B56663BA}" type="slidenum">
              <a:rPr lang="it-IT"/>
              <a:pPr>
                <a:defRPr/>
              </a:pPr>
              <a:t>‹N›</a:t>
            </a:fld>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2">
        <a:schemeClr val="bg2"/>
      </p:bgRef>
    </p:bg>
    <p:spTree>
      <p:nvGrpSpPr>
        <p:cNvPr id="1" name=""/>
        <p:cNvGrpSpPr/>
        <p:nvPr/>
      </p:nvGrpSpPr>
      <p:grpSpPr>
        <a:xfrm>
          <a:off x="0" y="0"/>
          <a:ext cx="0" cy="0"/>
          <a:chOff x="0" y="0"/>
          <a:chExt cx="0" cy="0"/>
        </a:xfrm>
      </p:grpSpPr>
      <p:sp>
        <p:nvSpPr>
          <p:cNvPr id="4" name="Figura a mano libera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cs typeface="+mn-cs"/>
            </a:endParaRPr>
          </a:p>
        </p:txBody>
      </p:sp>
      <p:sp>
        <p:nvSpPr>
          <p:cNvPr id="5" name="Figura a mano libera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cs typeface="+mn-cs"/>
            </a:endParaRPr>
          </a:p>
        </p:txBody>
      </p:sp>
      <p:sp>
        <p:nvSpPr>
          <p:cNvPr id="2" name="Titolo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smtClean="0"/>
              <a:t>Fare clic per modificare stili del testo dello schema</a:t>
            </a:r>
          </a:p>
        </p:txBody>
      </p:sp>
      <p:sp>
        <p:nvSpPr>
          <p:cNvPr id="6" name="Segnaposto data 3"/>
          <p:cNvSpPr>
            <a:spLocks noGrp="1"/>
          </p:cNvSpPr>
          <p:nvPr>
            <p:ph type="dt" sz="half" idx="10"/>
          </p:nvPr>
        </p:nvSpPr>
        <p:spPr/>
        <p:txBody>
          <a:bodyPr/>
          <a:lstStyle>
            <a:lvl1pPr>
              <a:defRPr/>
            </a:lvl1pPr>
          </a:lstStyle>
          <a:p>
            <a:pPr>
              <a:defRPr/>
            </a:pPr>
            <a:fld id="{C3EB0A17-253A-4E7E-89EF-40A8FDDFE2C8}" type="datetimeFigureOut">
              <a:rPr lang="it-IT"/>
              <a:pPr>
                <a:defRPr/>
              </a:pPr>
              <a:t>24/06/2015</a:t>
            </a:fld>
            <a:endParaRPr lang="it-IT" dirty="0"/>
          </a:p>
        </p:txBody>
      </p:sp>
      <p:sp>
        <p:nvSpPr>
          <p:cNvPr id="7" name="Segnaposto piè di pagina 4"/>
          <p:cNvSpPr>
            <a:spLocks noGrp="1"/>
          </p:cNvSpPr>
          <p:nvPr>
            <p:ph type="ftr" sz="quarter" idx="11"/>
          </p:nvPr>
        </p:nvSpPr>
        <p:spPr/>
        <p:txBody>
          <a:bodyPr/>
          <a:lstStyle>
            <a:lvl1pPr>
              <a:defRPr/>
            </a:lvl1pPr>
          </a:lstStyle>
          <a:p>
            <a:pPr>
              <a:defRPr/>
            </a:pPr>
            <a:endParaRPr lang="it-IT"/>
          </a:p>
        </p:txBody>
      </p:sp>
      <p:sp>
        <p:nvSpPr>
          <p:cNvPr id="8" name="Segnaposto numero diapositiva 5"/>
          <p:cNvSpPr>
            <a:spLocks noGrp="1"/>
          </p:cNvSpPr>
          <p:nvPr>
            <p:ph type="sldNum" sz="quarter" idx="12"/>
          </p:nvPr>
        </p:nvSpPr>
        <p:spPr/>
        <p:txBody>
          <a:bodyPr/>
          <a:lstStyle>
            <a:lvl1pPr>
              <a:defRPr/>
            </a:lvl1pPr>
          </a:lstStyle>
          <a:p>
            <a:pPr>
              <a:defRPr/>
            </a:pPr>
            <a:fld id="{9353200A-71AD-4825-A731-D0FF04CFA72F}" type="slidenum">
              <a:rPr lang="it-IT"/>
              <a:pPr>
                <a:defRPr/>
              </a:pPr>
              <a:t>‹N›</a:t>
            </a:fld>
            <a:endParaRPr lang="it-IT"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7467600" cy="1143000"/>
          </a:xfrm>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9"/>
          <p:cNvSpPr>
            <a:spLocks noGrp="1"/>
          </p:cNvSpPr>
          <p:nvPr>
            <p:ph type="dt" sz="half" idx="10"/>
          </p:nvPr>
        </p:nvSpPr>
        <p:spPr/>
        <p:txBody>
          <a:bodyPr/>
          <a:lstStyle>
            <a:lvl1pPr>
              <a:defRPr/>
            </a:lvl1pPr>
          </a:lstStyle>
          <a:p>
            <a:pPr>
              <a:defRPr/>
            </a:pPr>
            <a:fld id="{391FC5A6-A1DE-4942-8118-1076BB3375FC}" type="datetimeFigureOut">
              <a:rPr lang="it-IT"/>
              <a:pPr>
                <a:defRPr/>
              </a:pPr>
              <a:t>24/06/2015</a:t>
            </a:fld>
            <a:endParaRPr lang="it-IT" dirty="0"/>
          </a:p>
        </p:txBody>
      </p:sp>
      <p:sp>
        <p:nvSpPr>
          <p:cNvPr id="6" name="Segnaposto piè di pagina 21"/>
          <p:cNvSpPr>
            <a:spLocks noGrp="1"/>
          </p:cNvSpPr>
          <p:nvPr>
            <p:ph type="ftr" sz="quarter" idx="11"/>
          </p:nvPr>
        </p:nvSpPr>
        <p:spPr/>
        <p:txBody>
          <a:bodyPr/>
          <a:lstStyle>
            <a:lvl1pPr>
              <a:defRPr/>
            </a:lvl1pPr>
          </a:lstStyle>
          <a:p>
            <a:pPr>
              <a:defRPr/>
            </a:pPr>
            <a:endParaRPr lang="it-IT"/>
          </a:p>
        </p:txBody>
      </p:sp>
      <p:sp>
        <p:nvSpPr>
          <p:cNvPr id="7" name="Segnaposto numero diapositiva 17"/>
          <p:cNvSpPr>
            <a:spLocks noGrp="1"/>
          </p:cNvSpPr>
          <p:nvPr>
            <p:ph type="sldNum" sz="quarter" idx="12"/>
          </p:nvPr>
        </p:nvSpPr>
        <p:spPr/>
        <p:txBody>
          <a:bodyPr/>
          <a:lstStyle>
            <a:lvl1pPr>
              <a:defRPr/>
            </a:lvl1pPr>
          </a:lstStyle>
          <a:p>
            <a:pPr>
              <a:defRPr/>
            </a:pPr>
            <a:fld id="{975494AB-4A78-4FF2-9FBD-BEFD181093F7}" type="slidenum">
              <a:rPr lang="it-IT"/>
              <a:pPr>
                <a:defRPr/>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4" name="Segnaposto testo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5" name="Segnaposto contenuto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lstStyle>
          <a:p>
            <a:pPr>
              <a:defRPr/>
            </a:pPr>
            <a:fld id="{58114359-348E-4BDC-9BEA-30B70646B5C8}" type="datetimeFigureOut">
              <a:rPr lang="it-IT"/>
              <a:pPr>
                <a:defRPr/>
              </a:pPr>
              <a:t>24/06/2015</a:t>
            </a:fld>
            <a:endParaRPr lang="it-IT" dirty="0"/>
          </a:p>
        </p:txBody>
      </p:sp>
      <p:sp>
        <p:nvSpPr>
          <p:cNvPr id="8" name="Segnaposto piè di pagina 7"/>
          <p:cNvSpPr>
            <a:spLocks noGrp="1"/>
          </p:cNvSpPr>
          <p:nvPr>
            <p:ph type="ftr" sz="quarter" idx="11"/>
          </p:nvPr>
        </p:nvSpPr>
        <p:spPr/>
        <p:txBody>
          <a:bodyPr/>
          <a:lstStyle>
            <a:lvl1pPr>
              <a:defRPr/>
            </a:lvl1pPr>
          </a:lstStyle>
          <a:p>
            <a:pPr>
              <a:defRPr/>
            </a:pPr>
            <a:endParaRPr lang="it-IT"/>
          </a:p>
        </p:txBody>
      </p:sp>
      <p:sp>
        <p:nvSpPr>
          <p:cNvPr id="9" name="Segnaposto numero diapositiva 8"/>
          <p:cNvSpPr>
            <a:spLocks noGrp="1"/>
          </p:cNvSpPr>
          <p:nvPr>
            <p:ph type="sldNum" sz="quarter" idx="12"/>
          </p:nvPr>
        </p:nvSpPr>
        <p:spPr/>
        <p:txBody>
          <a:bodyPr/>
          <a:lstStyle>
            <a:lvl1pPr>
              <a:defRPr/>
            </a:lvl1pPr>
          </a:lstStyle>
          <a:p>
            <a:pPr>
              <a:defRPr/>
            </a:pPr>
            <a:fld id="{302DC050-2044-43C9-8193-82E28723787C}" type="slidenum">
              <a:rPr lang="it-IT"/>
              <a:pPr>
                <a:defRPr/>
              </a:pPr>
              <a:t>‹N›</a:t>
            </a:fld>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320"/>
            <a:ext cx="7470648" cy="1143000"/>
          </a:xfrm>
        </p:spPr>
        <p:txBody>
          <a:bodyPr/>
          <a:lstStyle>
            <a:lvl1pPr algn="l">
              <a:defRPr sz="4600"/>
            </a:lvl1pPr>
          </a:lstStyle>
          <a:p>
            <a:r>
              <a:rPr lang="it-IT" smtClean="0"/>
              <a:t>Fare clic per modificare lo stile del titolo</a:t>
            </a:r>
            <a:endParaRPr lang="en-US"/>
          </a:p>
        </p:txBody>
      </p:sp>
      <p:sp>
        <p:nvSpPr>
          <p:cNvPr id="3" name="Segnaposto data 9"/>
          <p:cNvSpPr>
            <a:spLocks noGrp="1"/>
          </p:cNvSpPr>
          <p:nvPr>
            <p:ph type="dt" sz="half" idx="10"/>
          </p:nvPr>
        </p:nvSpPr>
        <p:spPr/>
        <p:txBody>
          <a:bodyPr/>
          <a:lstStyle>
            <a:lvl1pPr>
              <a:defRPr/>
            </a:lvl1pPr>
          </a:lstStyle>
          <a:p>
            <a:pPr>
              <a:defRPr/>
            </a:pPr>
            <a:fld id="{CF67453E-91E5-4ED2-B824-1AD9E3E3DFED}" type="datetimeFigureOut">
              <a:rPr lang="it-IT"/>
              <a:pPr>
                <a:defRPr/>
              </a:pPr>
              <a:t>24/06/2015</a:t>
            </a:fld>
            <a:endParaRPr lang="it-IT" dirty="0"/>
          </a:p>
        </p:txBody>
      </p:sp>
      <p:sp>
        <p:nvSpPr>
          <p:cNvPr id="4" name="Segnaposto piè di pagina 21"/>
          <p:cNvSpPr>
            <a:spLocks noGrp="1"/>
          </p:cNvSpPr>
          <p:nvPr>
            <p:ph type="ftr" sz="quarter" idx="11"/>
          </p:nvPr>
        </p:nvSpPr>
        <p:spPr/>
        <p:txBody>
          <a:bodyPr/>
          <a:lstStyle>
            <a:lvl1pPr>
              <a:defRPr/>
            </a:lvl1pPr>
          </a:lstStyle>
          <a:p>
            <a:pPr>
              <a:defRPr/>
            </a:pPr>
            <a:endParaRPr lang="it-IT"/>
          </a:p>
        </p:txBody>
      </p:sp>
      <p:sp>
        <p:nvSpPr>
          <p:cNvPr id="5" name="Segnaposto numero diapositiva 17"/>
          <p:cNvSpPr>
            <a:spLocks noGrp="1"/>
          </p:cNvSpPr>
          <p:nvPr>
            <p:ph type="sldNum" sz="quarter" idx="12"/>
          </p:nvPr>
        </p:nvSpPr>
        <p:spPr/>
        <p:txBody>
          <a:bodyPr/>
          <a:lstStyle>
            <a:lvl1pPr>
              <a:defRPr/>
            </a:lvl1pPr>
          </a:lstStyle>
          <a:p>
            <a:pPr>
              <a:defRPr/>
            </a:pPr>
            <a:fld id="{A805BC91-5B53-4B08-8F19-8A222CF7BDC9}" type="slidenum">
              <a:rPr lang="it-IT"/>
              <a:pPr>
                <a:defRPr/>
              </a:pPr>
              <a:t>‹N›</a:t>
            </a:fld>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9"/>
          <p:cNvSpPr>
            <a:spLocks noGrp="1"/>
          </p:cNvSpPr>
          <p:nvPr>
            <p:ph type="dt" sz="half" idx="10"/>
          </p:nvPr>
        </p:nvSpPr>
        <p:spPr/>
        <p:txBody>
          <a:bodyPr/>
          <a:lstStyle>
            <a:lvl1pPr>
              <a:defRPr/>
            </a:lvl1pPr>
          </a:lstStyle>
          <a:p>
            <a:pPr>
              <a:defRPr/>
            </a:pPr>
            <a:fld id="{86F24C25-4B94-4244-B956-FA25864EE150}" type="datetimeFigureOut">
              <a:rPr lang="it-IT"/>
              <a:pPr>
                <a:defRPr/>
              </a:pPr>
              <a:t>24/06/2015</a:t>
            </a:fld>
            <a:endParaRPr lang="it-IT" dirty="0"/>
          </a:p>
        </p:txBody>
      </p:sp>
      <p:sp>
        <p:nvSpPr>
          <p:cNvPr id="3" name="Segnaposto piè di pagina 21"/>
          <p:cNvSpPr>
            <a:spLocks noGrp="1"/>
          </p:cNvSpPr>
          <p:nvPr>
            <p:ph type="ftr" sz="quarter" idx="11"/>
          </p:nvPr>
        </p:nvSpPr>
        <p:spPr/>
        <p:txBody>
          <a:bodyPr/>
          <a:lstStyle>
            <a:lvl1pPr>
              <a:defRPr/>
            </a:lvl1pPr>
          </a:lstStyle>
          <a:p>
            <a:pPr>
              <a:defRPr/>
            </a:pPr>
            <a:endParaRPr lang="it-IT"/>
          </a:p>
        </p:txBody>
      </p:sp>
      <p:sp>
        <p:nvSpPr>
          <p:cNvPr id="4" name="Segnaposto numero diapositiva 17"/>
          <p:cNvSpPr>
            <a:spLocks noGrp="1"/>
          </p:cNvSpPr>
          <p:nvPr>
            <p:ph type="sldNum" sz="quarter" idx="12"/>
          </p:nvPr>
        </p:nvSpPr>
        <p:spPr/>
        <p:txBody>
          <a:bodyPr/>
          <a:lstStyle>
            <a:lvl1pPr>
              <a:defRPr/>
            </a:lvl1pPr>
          </a:lstStyle>
          <a:p>
            <a:pPr>
              <a:defRPr/>
            </a:pPr>
            <a:fld id="{3FC6C93F-DC02-4D8B-A35D-57451F9902C0}" type="slidenum">
              <a:rPr lang="it-IT"/>
              <a:pPr>
                <a:defRPr/>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it-IT" smtClean="0"/>
              <a:t>Fare clic per modificare lo stile del titolo</a:t>
            </a:r>
            <a:endParaRPr lang="en-US"/>
          </a:p>
        </p:txBody>
      </p:sp>
      <p:sp>
        <p:nvSpPr>
          <p:cNvPr id="3" name="Segnaposto testo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it-IT" smtClean="0"/>
              <a:t>Fare clic per modificare stili del testo dello schema</a:t>
            </a:r>
          </a:p>
        </p:txBody>
      </p:sp>
      <p:sp>
        <p:nvSpPr>
          <p:cNvPr id="4" name="Segnaposto contenuto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lstStyle>
          <a:p>
            <a:pPr>
              <a:defRPr/>
            </a:pPr>
            <a:fld id="{992A5145-E8E9-4EDF-A4D5-B712EC6A8750}" type="datetimeFigureOut">
              <a:rPr lang="it-IT"/>
              <a:pPr>
                <a:defRPr/>
              </a:pPr>
              <a:t>24/06/2015</a:t>
            </a:fld>
            <a:endParaRPr lang="it-IT" dirty="0"/>
          </a:p>
        </p:txBody>
      </p:sp>
      <p:sp>
        <p:nvSpPr>
          <p:cNvPr id="6" name="Segnaposto piè di pagina 5"/>
          <p:cNvSpPr>
            <a:spLocks noGrp="1"/>
          </p:cNvSpPr>
          <p:nvPr>
            <p:ph type="ftr" sz="quarter" idx="11"/>
          </p:nvPr>
        </p:nvSpPr>
        <p:spPr/>
        <p:txBody>
          <a:bodyPr/>
          <a:lstStyle>
            <a:lvl1pPr>
              <a:defRPr/>
            </a:lvl1pPr>
          </a:lstStyle>
          <a:p>
            <a:pPr>
              <a:defRPr/>
            </a:pPr>
            <a:endParaRPr lang="it-IT"/>
          </a:p>
        </p:txBody>
      </p:sp>
      <p:sp>
        <p:nvSpPr>
          <p:cNvPr id="7" name="Segnaposto numero diapositiva 6"/>
          <p:cNvSpPr>
            <a:spLocks noGrp="1"/>
          </p:cNvSpPr>
          <p:nvPr>
            <p:ph type="sldNum" sz="quarter" idx="12"/>
          </p:nvPr>
        </p:nvSpPr>
        <p:spPr>
          <a:xfrm>
            <a:off x="8156575" y="6421438"/>
            <a:ext cx="762000" cy="365125"/>
          </a:xfrm>
        </p:spPr>
        <p:txBody>
          <a:bodyPr/>
          <a:lstStyle>
            <a:lvl1pPr>
              <a:defRPr/>
            </a:lvl1pPr>
          </a:lstStyle>
          <a:p>
            <a:pPr>
              <a:defRPr/>
            </a:pPr>
            <a:fld id="{384D412D-40F3-4277-B17A-7C8EB0E951C1}" type="slidenum">
              <a:rPr lang="it-IT"/>
              <a:pPr>
                <a:defRPr/>
              </a:pPr>
              <a:t>‹N›</a:t>
            </a:fld>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it-IT" smtClean="0"/>
              <a:t>Fare clic per modificare lo stile del titolo</a:t>
            </a:r>
            <a:endParaRPr lang="en-US"/>
          </a:p>
        </p:txBody>
      </p:sp>
      <p:sp>
        <p:nvSpPr>
          <p:cNvPr id="3" name="Segnaposto immagin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it-IT" noProof="0" dirty="0" smtClean="0"/>
              <a:t>Fare clic sull'icona per inserire un'immagine</a:t>
            </a:r>
            <a:endParaRPr lang="en-US" noProof="0" dirty="0"/>
          </a:p>
        </p:txBody>
      </p:sp>
      <p:sp>
        <p:nvSpPr>
          <p:cNvPr id="4" name="Segnaposto testo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pPr>
              <a:defRPr/>
            </a:pPr>
            <a:fld id="{9168DE7F-3D99-416F-87EE-AF2ADEC6A642}" type="datetimeFigureOut">
              <a:rPr lang="it-IT"/>
              <a:pPr>
                <a:defRPr/>
              </a:pPr>
              <a:t>24/06/2015</a:t>
            </a:fld>
            <a:endParaRPr lang="it-IT" dirty="0"/>
          </a:p>
        </p:txBody>
      </p:sp>
      <p:sp>
        <p:nvSpPr>
          <p:cNvPr id="6" name="Segnaposto piè di pagina 5"/>
          <p:cNvSpPr>
            <a:spLocks noGrp="1"/>
          </p:cNvSpPr>
          <p:nvPr>
            <p:ph type="ftr" sz="quarter" idx="11"/>
          </p:nvPr>
        </p:nvSpPr>
        <p:spPr/>
        <p:txBody>
          <a:bodyPr/>
          <a:lstStyle>
            <a:lvl1pPr>
              <a:defRPr/>
            </a:lvl1pPr>
          </a:lstStyle>
          <a:p>
            <a:pPr>
              <a:defRPr/>
            </a:pPr>
            <a:endParaRPr lang="it-IT"/>
          </a:p>
        </p:txBody>
      </p:sp>
      <p:sp>
        <p:nvSpPr>
          <p:cNvPr id="7" name="Segnaposto numero diapositiva 6"/>
          <p:cNvSpPr>
            <a:spLocks noGrp="1"/>
          </p:cNvSpPr>
          <p:nvPr>
            <p:ph type="sldNum" sz="quarter" idx="12"/>
          </p:nvPr>
        </p:nvSpPr>
        <p:spPr/>
        <p:txBody>
          <a:bodyPr/>
          <a:lstStyle>
            <a:lvl1pPr>
              <a:defRPr/>
            </a:lvl1pPr>
          </a:lstStyle>
          <a:p>
            <a:pPr>
              <a:defRPr/>
            </a:pPr>
            <a:fld id="{20F5CC61-64E2-42A9-B1B7-F164CC1FB431}" type="slidenum">
              <a:rPr lang="it-IT"/>
              <a:pPr>
                <a:defRPr/>
              </a:pPr>
              <a:t>‹N›</a:t>
            </a:fld>
            <a:endParaRPr lang="it-I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igura a mano libera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cs typeface="+mn-cs"/>
            </a:endParaRPr>
          </a:p>
        </p:txBody>
      </p:sp>
      <p:sp>
        <p:nvSpPr>
          <p:cNvPr id="16" name="Figura a mano libera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cs typeface="+mn-cs"/>
            </a:endParaRPr>
          </a:p>
        </p:txBody>
      </p:sp>
      <p:sp>
        <p:nvSpPr>
          <p:cNvPr id="1028" name="Segnaposto titolo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it-IT" smtClean="0"/>
              <a:t>Fare clic per modificare lo stile del titolo</a:t>
            </a:r>
            <a:endParaRPr lang="en-US" smtClean="0"/>
          </a:p>
        </p:txBody>
      </p:sp>
      <p:sp>
        <p:nvSpPr>
          <p:cNvPr id="1029" name="Segnaposto testo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10" name="Segnaposto data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019F1A03-D1F6-43E0-A6E7-B38D74478100}" type="datetimeFigureOut">
              <a:rPr lang="it-IT"/>
              <a:pPr>
                <a:defRPr/>
              </a:pPr>
              <a:t>24/06/2015</a:t>
            </a:fld>
            <a:endParaRPr lang="it-IT" dirty="0"/>
          </a:p>
        </p:txBody>
      </p:sp>
      <p:sp>
        <p:nvSpPr>
          <p:cNvPr id="22" name="Segnaposto piè di pagina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dirty="0">
                <a:solidFill>
                  <a:schemeClr val="tx2">
                    <a:shade val="50000"/>
                  </a:schemeClr>
                </a:solidFill>
                <a:latin typeface="+mn-lt"/>
                <a:cs typeface="+mn-cs"/>
              </a:defRPr>
            </a:lvl1pPr>
          </a:lstStyle>
          <a:p>
            <a:pPr>
              <a:defRPr/>
            </a:pPr>
            <a:endParaRPr lang="it-IT"/>
          </a:p>
        </p:txBody>
      </p:sp>
      <p:sp>
        <p:nvSpPr>
          <p:cNvPr id="18" name="Segnaposto numero diapositiva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27A92AE0-D9EF-4715-A89F-BA8D3923BD49}" type="slidenum">
              <a:rPr lang="it-IT"/>
              <a:pPr>
                <a:defRPr/>
              </a:pPr>
              <a:t>‹N›</a:t>
            </a:fld>
            <a:endParaRPr lang="it-IT" dirty="0"/>
          </a:p>
        </p:txBody>
      </p:sp>
    </p:spTree>
  </p:cSld>
  <p:clrMap bg1="dk1" tx1="lt1" bg2="dk2" tx2="lt2" accent1="accent1" accent2="accent2" accent3="accent3" accent4="accent4" accent5="accent5" accent6="accent6" hlink="hlink" folHlink="folHlink"/>
  <p:sldLayoutIdLst>
    <p:sldLayoutId id="2147483792" r:id="rId1"/>
    <p:sldLayoutId id="2147483786" r:id="rId2"/>
    <p:sldLayoutId id="2147483793" r:id="rId3"/>
    <p:sldLayoutId id="2147483787" r:id="rId4"/>
    <p:sldLayoutId id="2147483794" r:id="rId5"/>
    <p:sldLayoutId id="2147483788" r:id="rId6"/>
    <p:sldLayoutId id="2147483789" r:id="rId7"/>
    <p:sldLayoutId id="2147483795" r:id="rId8"/>
    <p:sldLayoutId id="2147483796" r:id="rId9"/>
    <p:sldLayoutId id="2147483790" r:id="rId10"/>
    <p:sldLayoutId id="2147483791" r:id="rId11"/>
  </p:sldLayoutIdLst>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9BBB59"/>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8064A2"/>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google.it/imgres?imgurl=http://1-ps.googleusercontent.com/hk/lDB3tSYJMvNfpFyv3u5TkrqLjd/www.reset-italia.net/wp-content/uploads/2015/01/640x480xPinoDaniele01_0238_f_640x480.jpg.pagespeed.ic.Ah_-7KVOvZzJSmcHQaDL.jpg&amp;imgrefurl=http://www.reset-italia.net/2015/01/05/pino-daniele/&amp;h=480&amp;w=640&amp;tbnid=XdNuPsma8tQJoM:&amp;zoom=1&amp;docid=KuDibb9qtz3B2M&amp;ei=X7rQVNeOENivae_ngcAI&amp;tbm=isch&amp;ved=0CIgBEDMoSTBJ" TargetMode="External"/><Relationship Id="rId13" Type="http://schemas.openxmlformats.org/officeDocument/2006/relationships/image" Target="../media/image6.jpeg"/><Relationship Id="rId18" Type="http://schemas.openxmlformats.org/officeDocument/2006/relationships/hyperlink" Target="http://www.google.it/imgres?imgurl=http://www.businesspeople.it/var/ezwebin_site/storage/images/societa/attualita/quirinale-chi-e-sergio-mattarella_74472/975974-1-ita-IT/Quirinale-chi-e-Sergio-Mattarella.jpg&amp;imgrefurl=http://www.businesspeople.it/Societa/Attualita/Quirinale-chi-e-Sergio-Mattarella_74472&amp;h=346&amp;w=250&amp;tbnid=R96xTIqRG0lmSM:&amp;zoom=1&amp;docid=wORAQwhVdlD_oM&amp;ei=qVvvVKeBH4b7UNG2gLAD&amp;tbm=isch&amp;ved=0CDsQMygNMA0" TargetMode="External"/><Relationship Id="rId3" Type="http://schemas.openxmlformats.org/officeDocument/2006/relationships/image" Target="../media/image1.jpeg"/><Relationship Id="rId21" Type="http://schemas.openxmlformats.org/officeDocument/2006/relationships/image" Target="../media/image10.jpeg"/><Relationship Id="rId7" Type="http://schemas.openxmlformats.org/officeDocument/2006/relationships/image" Target="../media/image3.jpeg"/><Relationship Id="rId12" Type="http://schemas.openxmlformats.org/officeDocument/2006/relationships/hyperlink" Target="http://www.google.it/imgres?imgurl=http://www.ilgiornale.it/sites/default/files/foto/2014/09/15/1410791967-oriana-fallaci-2.jpg&amp;imgrefurl=http://www.ilgiornale.it/news/politica/otto-anni-fa-moriva-oriana-fallaci-suo-insegnamento-ancora-1051957.html&amp;h=3131&amp;w=5079&amp;tbnid=NnBmyzg4BT5svM:&amp;zoom=1&amp;docid=ywyMyzcsEW5ghM&amp;ei=V4z8VM_TD8zzarecgfAP&amp;tbm=isch&amp;ved=0CFMQMygUMBQ" TargetMode="External"/><Relationship Id="rId17" Type="http://schemas.openxmlformats.org/officeDocument/2006/relationships/image" Target="../media/image8.jpeg"/><Relationship Id="rId2" Type="http://schemas.openxmlformats.org/officeDocument/2006/relationships/slideLayout" Target="../slideLayouts/slideLayout1.xml"/><Relationship Id="rId16" Type="http://schemas.openxmlformats.org/officeDocument/2006/relationships/hyperlink" Target="http://www.google.it/imgres?imgurl=http://1.bp.blogspot.com/-vrVtBQXvtbQ/VHGR2D6XDrI/AAAAAAAAZF8/Nr0wYqbIyRs/s1600/sam+portrait+in+sokhol.jpg&amp;imgrefurl=http://attivissimo.blogspot.it/2014/11/come-seguire-il-viaggio-spaziale-di.html&amp;h=600&amp;w=462&amp;tbnid=Scx_QlbzReUkmM:&amp;zoom=1&amp;docid=L9khMJvATfrZ0M&amp;ei=Q1vvVPX_LIHyUKrgAw&amp;tbm=isch&amp;ved=0CG4QMygyMDI" TargetMode="External"/><Relationship Id="rId20" Type="http://schemas.openxmlformats.org/officeDocument/2006/relationships/hyperlink" Target="http://www.google.it/imgres?imgurl=http://img1.cedscdn.it/MsgrNews/MED/20141129_isis-arrestato.jpg&amp;imgrefurl=http://www.ilgazzettino.it/NORDEST/VERONA/verona_isis_denunciato/notizie/1039920.shtml&amp;h=334&amp;w=620&amp;tbnid=YW_dDK5T0_XAxM:&amp;zoom=1&amp;docid=-BEkppjZpLDh3M&amp;ei=9lvvVK6pB4WqU7OIgNgM&amp;tbm=isch&amp;ved=0CCwQMygNMA0" TargetMode="External"/><Relationship Id="rId1" Type="http://schemas.openxmlformats.org/officeDocument/2006/relationships/video" Target="NULL" TargetMode="External"/><Relationship Id="rId6" Type="http://schemas.openxmlformats.org/officeDocument/2006/relationships/hyperlink" Target="http://www.google.it/imgres?imgurl=http://www.isissmotta.it/podcastcinquea/italiano-scritto/malala-yousafzai-courage.jpg&amp;imgrefurl=http://www.isissmotta.it/podcastcinquea/italiano-scritto/malala-yousafzai/malala-yousafzai.htm&amp;h=749&amp;w=577&amp;tbnid=5Issv-qqVWp29M:&amp;zoom=1&amp;docid=-EevmqM32kQvrM&amp;ei=3LnQVPOAJpfcavusguAH&amp;tbm=isch&amp;ved=0CG8QMygwMDA" TargetMode="External"/><Relationship Id="rId11" Type="http://schemas.openxmlformats.org/officeDocument/2006/relationships/image" Target="../media/image5.jpeg"/><Relationship Id="rId5" Type="http://schemas.openxmlformats.org/officeDocument/2006/relationships/image" Target="../media/image2.jpeg"/><Relationship Id="rId15" Type="http://schemas.openxmlformats.org/officeDocument/2006/relationships/image" Target="../media/image7.jpeg"/><Relationship Id="rId10" Type="http://schemas.openxmlformats.org/officeDocument/2006/relationships/hyperlink" Target="http://www.google.it/imgres?imgurl=http://www.cinemavistodame.com/wp-content/uploads/2012/10/0_22_101305_child_soldier31.jpg&amp;imgrefurl=http://www.cinemavistodame.com/2012/10/10/kidogo-un-bambino-soldato-di-angelo-longoni/&amp;h=400&amp;w=311&amp;tbnid=XDEZmEVfCLYJQM:&amp;zoom=1&amp;docid=5n-nVKRfRb6hyM&amp;ei=i7vQVKf6AYTxaJ3SgKgB&amp;tbm=isch&amp;ved=0CEEQMygNMA0" TargetMode="External"/><Relationship Id="rId19" Type="http://schemas.openxmlformats.org/officeDocument/2006/relationships/image" Target="../media/image9.jpeg"/><Relationship Id="rId4" Type="http://schemas.openxmlformats.org/officeDocument/2006/relationships/hyperlink" Target="http://www.google.it/imgres?imgurl=http://www.ravennanotizie.it/immagini/je-suis-charlie.jpg&amp;imgrefurl=http://www.ravennanotizie.it/articoli/2015/01/08/continuano-le-reazioni-politiche-allattentato-di-parigi.html&amp;h=308&amp;w=685&amp;tbnid=Kok10zmIviCZ8M:&amp;zoom=1&amp;docid=oevNQX5LijGZ0M&amp;ei=obnQVKKnJtLWatrJgcgO&amp;tbm=isch&amp;ved=0CDIQMygTMBM" TargetMode="External"/><Relationship Id="rId9" Type="http://schemas.openxmlformats.org/officeDocument/2006/relationships/image" Target="../media/image4.jpeg"/><Relationship Id="rId14" Type="http://schemas.openxmlformats.org/officeDocument/2006/relationships/hyperlink" Target="http://www.google.it/imgres?imgurl=http://www.daringtodo.com/wp-content/themes/daring3/tf_cache/2010/11/31920-400-629-1-100-Carmen-Einfinger-My-head-2009-acrilico-su-tela-cm-96x236.jpg&amp;imgrefurl=http://www.daringtodo.com/lang/it/2010/11/16/doppia-mostra-alla-galleria-d%E2%80%99arte-moderna-e-contemporanea-di-san-marino/&amp;h=210&amp;w=504&amp;tbnid=H5pP6aKjPdnOCM:&amp;zoom=1&amp;docid=peTftzDLa28g9M&amp;ei=SrzQVJncIsfhaKujgIgN&amp;tbm=isch&amp;ved=0CFMQMygUMBQ" TargetMode="External"/><Relationship Id="rId22" Type="http://schemas.openxmlformats.org/officeDocument/2006/relationships/image" Target="../media/image11.png"/></Relationships>
</file>

<file path=ppt/slides/_rels/slide10.xml.rels><?xml version="1.0" encoding="UTF-8" standalone="yes"?>
<Relationships xmlns="http://schemas.openxmlformats.org/package/2006/relationships"><Relationship Id="rId8" Type="http://schemas.openxmlformats.org/officeDocument/2006/relationships/hyperlink" Target="http://it.wikipedia.org/wiki/Lingua_francese" TargetMode="External"/><Relationship Id="rId3" Type="http://schemas.openxmlformats.org/officeDocument/2006/relationships/image" Target="../media/image28.jpeg"/><Relationship Id="rId7" Type="http://schemas.openxmlformats.org/officeDocument/2006/relationships/hyperlink" Target="http://it.wikipedia.org/wiki/Lingua_inglese" TargetMode="External"/><Relationship Id="rId2" Type="http://schemas.openxmlformats.org/officeDocument/2006/relationships/slideLayout" Target="../slideLayouts/slideLayout7.xml"/><Relationship Id="rId1" Type="http://schemas.openxmlformats.org/officeDocument/2006/relationships/video" Target="NULL" TargetMode="External"/><Relationship Id="rId6" Type="http://schemas.openxmlformats.org/officeDocument/2006/relationships/hyperlink" Target="http://it.wikipedia.org/wiki/Medio_Oriente" TargetMode="External"/><Relationship Id="rId11" Type="http://schemas.openxmlformats.org/officeDocument/2006/relationships/image" Target="../media/image27.png"/><Relationship Id="rId5" Type="http://schemas.openxmlformats.org/officeDocument/2006/relationships/hyperlink" Target="http://it.wikipedia.org/wiki/Europa" TargetMode="External"/><Relationship Id="rId10" Type="http://schemas.openxmlformats.org/officeDocument/2006/relationships/hyperlink" Target="http://it.wikipedia.org/wiki/Lingua_ufficiale" TargetMode="External"/><Relationship Id="rId4" Type="http://schemas.openxmlformats.org/officeDocument/2006/relationships/hyperlink" Target="http://it.wikipedia.org/wiki/Culla_dell'umanit%C3%A0" TargetMode="External"/><Relationship Id="rId9" Type="http://schemas.openxmlformats.org/officeDocument/2006/relationships/hyperlink" Target="http://it.wikipedia.org/wiki/Lingua_portoghes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it/imgres?imgurl=http://www.cinemavistodame.com/wp-content/uploads/2012/10/0_22_101305_child_soldier31.jpg&amp;imgrefurl=http://www.cinemavistodame.com/2012/10/10/kidogo-un-bambino-soldato-di-angelo-longoni/&amp;h=400&amp;w=311&amp;tbnid=XDEZmEVfCLYJQM:&amp;zoom=1&amp;docid=5n-nVKRfRb6hyM&amp;ei=i7vQVKf6AYTxaJ3SgKgB&amp;tbm=isch&amp;ved=0CEEQMygNMA0" TargetMode="Externa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hyperlink" Target="http://it.wikipedia.org/wiki/1917" TargetMode="External"/><Relationship Id="rId7" Type="http://schemas.openxmlformats.org/officeDocument/2006/relationships/hyperlink" Target="http://www.google.it/imgres?imgurl=http://www.foto-gratis.org/wp-content/uploads/2013/05/arte-contemporanea-archivio18.jpg&amp;imgrefurl=http://www.foto-gratis.org/foto-immagini/archivio-immagini-arte-contemporanea-migliori-foto-darte-contemporanea/attachment/arte-contemporanea-archivio18/&amp;h=680&amp;w=1247&amp;tbnid=xVwSay32UtqpGM:&amp;zoom=1&amp;docid=yfd3t9BKuubV7M&amp;ei=9MkaVbrhJMutU6SXg_AC&amp;tbm=isch&amp;ved=0CFsQMygcMBw" TargetMode="External"/><Relationship Id="rId12" Type="http://schemas.openxmlformats.org/officeDocument/2006/relationships/image" Target="../media/image38.png"/><Relationship Id="rId2" Type="http://schemas.openxmlformats.org/officeDocument/2006/relationships/hyperlink" Target="http://it.wikipedia.org/wiki/1915" TargetMode="External"/><Relationship Id="rId1" Type="http://schemas.openxmlformats.org/officeDocument/2006/relationships/slideLayout" Target="../slideLayouts/slideLayout2.xml"/><Relationship Id="rId6" Type="http://schemas.openxmlformats.org/officeDocument/2006/relationships/hyperlink" Target="http://it.wikipedia.org/wiki/Pittura_metafisica" TargetMode="External"/><Relationship Id="rId11" Type="http://schemas.openxmlformats.org/officeDocument/2006/relationships/image" Target="../media/image37.png"/><Relationship Id="rId5" Type="http://schemas.openxmlformats.org/officeDocument/2006/relationships/hyperlink" Target="http://it.wikipedia.org/wiki/Filippo_De_Pisis" TargetMode="External"/><Relationship Id="rId10" Type="http://schemas.openxmlformats.org/officeDocument/2006/relationships/image" Target="../media/image36.png"/><Relationship Id="rId4" Type="http://schemas.openxmlformats.org/officeDocument/2006/relationships/hyperlink" Target="http://it.wikipedia.org/wiki/Giorgio_De_Chirico" TargetMode="External"/><Relationship Id="rId9" Type="http://schemas.openxmlformats.org/officeDocument/2006/relationships/image" Target="../media/image35.png"/></Relationships>
</file>

<file path=ppt/slides/_rels/slide14.xml.rels><?xml version="1.0" encoding="UTF-8" standalone="yes"?>
<Relationships xmlns="http://schemas.openxmlformats.org/package/2006/relationships"><Relationship Id="rId8" Type="http://schemas.openxmlformats.org/officeDocument/2006/relationships/hyperlink" Target="http://it.wikipedia.org/wiki/Jazz" TargetMode="External"/><Relationship Id="rId13" Type="http://schemas.openxmlformats.org/officeDocument/2006/relationships/image" Target="../media/image40.png"/><Relationship Id="rId3" Type="http://schemas.openxmlformats.org/officeDocument/2006/relationships/hyperlink" Target="http://it.wikipedia.org/wiki/Cantautore" TargetMode="External"/><Relationship Id="rId7" Type="http://schemas.openxmlformats.org/officeDocument/2006/relationships/hyperlink" Target="http://it.wikipedia.org/wiki/Musica_rock" TargetMode="External"/><Relationship Id="rId12"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hyperlink" Target="http://it.wikipedia.org/wiki/Blues" TargetMode="External"/><Relationship Id="rId11" Type="http://schemas.openxmlformats.org/officeDocument/2006/relationships/hyperlink" Target="http://it.wikipedia.org/wiki/Tarantella" TargetMode="External"/><Relationship Id="rId5" Type="http://schemas.openxmlformats.org/officeDocument/2006/relationships/hyperlink" Target="http://it.wikipedia.org/wiki/Italia" TargetMode="External"/><Relationship Id="rId10" Type="http://schemas.openxmlformats.org/officeDocument/2006/relationships/hyperlink" Target="http://it.wikipedia.org/wiki/George_Benson" TargetMode="External"/><Relationship Id="rId4" Type="http://schemas.openxmlformats.org/officeDocument/2006/relationships/hyperlink" Target="http://it.wikipedia.org/wiki/Chitarra" TargetMode="External"/><Relationship Id="rId9" Type="http://schemas.openxmlformats.org/officeDocument/2006/relationships/hyperlink" Target="http://it.wikipedia.org/wiki/Louis_Armstro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video" Target="NUL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t.wikipedia.org/wiki/File:Oriana_Fallaci_3.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xml"/><Relationship Id="rId7"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14.jpeg"/><Relationship Id="rId5" Type="http://schemas.openxmlformats.org/officeDocument/2006/relationships/image" Target="../media/image10.jpeg"/><Relationship Id="rId4" Type="http://schemas.openxmlformats.org/officeDocument/2006/relationships/hyperlink" Target="http://www.google.it/imgres?imgurl=http://img1.cedscdn.it/MsgrNews/MED/20141129_isis-arrestato.jpg&amp;imgrefurl=http://www.ilgazzettino.it/NORDEST/VERONA/verona_isis_denunciato/notizie/1039920.shtml&amp;h=334&amp;w=620&amp;tbnid=YW_dDK5T0_XAxM:&amp;zoom=1&amp;docid=-BEkppjZpLDh3M&amp;ei=9lvvVK6pB4WqU7OIgNgM&amp;tbm=isch&amp;ved=0CCwQMygNMA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ideo" Target="NULL" TargetMode="External"/><Relationship Id="rId5" Type="http://schemas.openxmlformats.org/officeDocument/2006/relationships/image" Target="../media/image19.pn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it.wikipedia.org/wiki/File:Malala_Yousafzai_at_Girl_Summit_2014.jpg"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13" Type="http://schemas.openxmlformats.org/officeDocument/2006/relationships/hyperlink" Target="http://it.wikipedia.org/wiki/Foresta_pluviale" TargetMode="External"/><Relationship Id="rId18" Type="http://schemas.openxmlformats.org/officeDocument/2006/relationships/hyperlink" Target="http://it.wikipedia.org/wiki/Deserto_del_Sahara" TargetMode="External"/><Relationship Id="rId26" Type="http://schemas.openxmlformats.org/officeDocument/2006/relationships/hyperlink" Target="http://it.wikipedia.org/wiki/Orange_(fiume)" TargetMode="External"/><Relationship Id="rId39" Type="http://schemas.openxmlformats.org/officeDocument/2006/relationships/hyperlink" Target="http://it.wikipedia.org/wiki/Giraffa_camelopardalis" TargetMode="External"/><Relationship Id="rId3" Type="http://schemas.openxmlformats.org/officeDocument/2006/relationships/hyperlink" Target="http://it.wikipedia.org/wiki/Mar_Mediterraneo" TargetMode="External"/><Relationship Id="rId21" Type="http://schemas.openxmlformats.org/officeDocument/2006/relationships/hyperlink" Target="http://it.wikipedia.org/wiki/Tanzania" TargetMode="External"/><Relationship Id="rId34" Type="http://schemas.openxmlformats.org/officeDocument/2006/relationships/hyperlink" Target="http://it.wikipedia.org/wiki/Panthera_pardus" TargetMode="External"/><Relationship Id="rId42" Type="http://schemas.openxmlformats.org/officeDocument/2006/relationships/hyperlink" Target="http://it.wikipedia.org/wiki/Syncerus_caffer" TargetMode="External"/><Relationship Id="rId47" Type="http://schemas.openxmlformats.org/officeDocument/2006/relationships/hyperlink" Target="http://it.wikipedia.org/wiki/Crocodylia" TargetMode="External"/><Relationship Id="rId50" Type="http://schemas.openxmlformats.org/officeDocument/2006/relationships/image" Target="../media/image26.png"/><Relationship Id="rId7" Type="http://schemas.openxmlformats.org/officeDocument/2006/relationships/hyperlink" Target="http://it.wikipedia.org/wiki/Equatore" TargetMode="External"/><Relationship Id="rId12" Type="http://schemas.openxmlformats.org/officeDocument/2006/relationships/hyperlink" Target="http://it.wikipedia.org/wiki/Savana" TargetMode="External"/><Relationship Id="rId17" Type="http://schemas.openxmlformats.org/officeDocument/2006/relationships/hyperlink" Target="http://it.wikipedia.org/wiki/Ghiacciaio" TargetMode="External"/><Relationship Id="rId25" Type="http://schemas.openxmlformats.org/officeDocument/2006/relationships/hyperlink" Target="http://it.wikipedia.org/wiki/Fiume_Congo" TargetMode="External"/><Relationship Id="rId33" Type="http://schemas.openxmlformats.org/officeDocument/2006/relationships/hyperlink" Target="http://it.wikipedia.org/wiki/Panthera_leo" TargetMode="External"/><Relationship Id="rId38" Type="http://schemas.openxmlformats.org/officeDocument/2006/relationships/hyperlink" Target="http://it.wikipedia.org/wiki/Gorilla_gorilla" TargetMode="External"/><Relationship Id="rId46" Type="http://schemas.openxmlformats.org/officeDocument/2006/relationships/hyperlink" Target="http://it.wikipedia.org/wiki/Hippopotamus_amphibius" TargetMode="External"/><Relationship Id="rId2" Type="http://schemas.openxmlformats.org/officeDocument/2006/relationships/slideLayout" Target="../slideLayouts/slideLayout2.xml"/><Relationship Id="rId16" Type="http://schemas.openxmlformats.org/officeDocument/2006/relationships/hyperlink" Target="http://it.wikipedia.org/wiki/Vulcano" TargetMode="External"/><Relationship Id="rId20" Type="http://schemas.openxmlformats.org/officeDocument/2006/relationships/hyperlink" Target="http://it.wikipedia.org/wiki/Egitto" TargetMode="External"/><Relationship Id="rId29" Type="http://schemas.openxmlformats.org/officeDocument/2006/relationships/hyperlink" Target="http://it.wikipedia.org/wiki/Cascate_Vittoria" TargetMode="External"/><Relationship Id="rId41" Type="http://schemas.openxmlformats.org/officeDocument/2006/relationships/hyperlink" Target="http://it.wikipedia.org/wiki/Rhinocerotidae" TargetMode="External"/><Relationship Id="rId1" Type="http://schemas.openxmlformats.org/officeDocument/2006/relationships/video" Target="NULL" TargetMode="External"/><Relationship Id="rId6" Type="http://schemas.openxmlformats.org/officeDocument/2006/relationships/hyperlink" Target="http://it.wikipedia.org/wiki/Oceano_Atlantico" TargetMode="External"/><Relationship Id="rId11" Type="http://schemas.openxmlformats.org/officeDocument/2006/relationships/hyperlink" Target="http://it.wikipedia.org/wiki/Deserto" TargetMode="External"/><Relationship Id="rId24" Type="http://schemas.openxmlformats.org/officeDocument/2006/relationships/hyperlink" Target="http://it.wikipedia.org/wiki/Fiume_Niger" TargetMode="External"/><Relationship Id="rId32" Type="http://schemas.openxmlformats.org/officeDocument/2006/relationships/hyperlink" Target="http://it.wikipedia.org/wiki/Felini" TargetMode="External"/><Relationship Id="rId37" Type="http://schemas.openxmlformats.org/officeDocument/2006/relationships/hyperlink" Target="http://it.wikipedia.org/wiki/Pan_troglodytes" TargetMode="External"/><Relationship Id="rId40" Type="http://schemas.openxmlformats.org/officeDocument/2006/relationships/hyperlink" Target="http://it.wikipedia.org/wiki/Elephantidae" TargetMode="External"/><Relationship Id="rId45" Type="http://schemas.openxmlformats.org/officeDocument/2006/relationships/hyperlink" Target="http://it.wikipedia.org/wiki/Antilope" TargetMode="External"/><Relationship Id="rId5" Type="http://schemas.openxmlformats.org/officeDocument/2006/relationships/hyperlink" Target="http://it.wikipedia.org/wiki/Oceano_Indiano" TargetMode="External"/><Relationship Id="rId15" Type="http://schemas.openxmlformats.org/officeDocument/2006/relationships/hyperlink" Target="http://it.wikipedia.org/wiki/Catena_del_Ruwenzori" TargetMode="External"/><Relationship Id="rId23" Type="http://schemas.openxmlformats.org/officeDocument/2006/relationships/hyperlink" Target="http://it.wikipedia.org/wiki/Zanzibar" TargetMode="External"/><Relationship Id="rId28" Type="http://schemas.openxmlformats.org/officeDocument/2006/relationships/hyperlink" Target="http://it.wikipedia.org/wiki/Zambesi" TargetMode="External"/><Relationship Id="rId36" Type="http://schemas.openxmlformats.org/officeDocument/2006/relationships/hyperlink" Target="http://it.wikipedia.org/wiki/Hominidae" TargetMode="External"/><Relationship Id="rId49" Type="http://schemas.openxmlformats.org/officeDocument/2006/relationships/hyperlink" Target="http://it.wikipedia.org/wiki/File:Africa_(orthographic_projection).svg" TargetMode="External"/><Relationship Id="rId10" Type="http://schemas.openxmlformats.org/officeDocument/2006/relationships/hyperlink" Target="http://it.wikipedia.org/wiki/Clima" TargetMode="External"/><Relationship Id="rId19" Type="http://schemas.openxmlformats.org/officeDocument/2006/relationships/hyperlink" Target="http://it.wikipedia.org/wiki/Libia" TargetMode="External"/><Relationship Id="rId31" Type="http://schemas.openxmlformats.org/officeDocument/2006/relationships/hyperlink" Target="http://it.wikipedia.org/wiki/Foce_a_delta" TargetMode="External"/><Relationship Id="rId44" Type="http://schemas.openxmlformats.org/officeDocument/2006/relationships/hyperlink" Target="http://it.wikipedia.org/wiki/Gazzella" TargetMode="External"/><Relationship Id="rId4" Type="http://schemas.openxmlformats.org/officeDocument/2006/relationships/hyperlink" Target="http://it.wikipedia.org/wiki/Mar_Rosso" TargetMode="External"/><Relationship Id="rId9" Type="http://schemas.openxmlformats.org/officeDocument/2006/relationships/hyperlink" Target="http://it.wikipedia.org/wiki/Tropico_del_Capricorno" TargetMode="External"/><Relationship Id="rId14" Type="http://schemas.openxmlformats.org/officeDocument/2006/relationships/hyperlink" Target="http://it.wikipedia.org/wiki/Kilimangiaro" TargetMode="External"/><Relationship Id="rId22" Type="http://schemas.openxmlformats.org/officeDocument/2006/relationships/hyperlink" Target="http://it.wikipedia.org/wiki/Isola" TargetMode="External"/><Relationship Id="rId27" Type="http://schemas.openxmlformats.org/officeDocument/2006/relationships/hyperlink" Target="http://it.wikipedia.org/wiki/Limpopo" TargetMode="External"/><Relationship Id="rId30" Type="http://schemas.openxmlformats.org/officeDocument/2006/relationships/hyperlink" Target="http://it.wikipedia.org/wiki/Nilo" TargetMode="External"/><Relationship Id="rId35" Type="http://schemas.openxmlformats.org/officeDocument/2006/relationships/hyperlink" Target="http://it.wikipedia.org/wiki/Acinonyx_jubatus" TargetMode="External"/><Relationship Id="rId43" Type="http://schemas.openxmlformats.org/officeDocument/2006/relationships/hyperlink" Target="http://it.wikipedia.org/wiki/Zebra" TargetMode="External"/><Relationship Id="rId48" Type="http://schemas.openxmlformats.org/officeDocument/2006/relationships/hyperlink" Target="http://it.wikipedia.org/wiki/Madagascar" TargetMode="External"/><Relationship Id="rId8" Type="http://schemas.openxmlformats.org/officeDocument/2006/relationships/hyperlink" Target="http://it.wikipedia.org/wiki/Tropico_del_Cancro" TargetMode="External"/><Relationship Id="rId51"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pPr fontAlgn="auto">
              <a:spcAft>
                <a:spcPts val="0"/>
              </a:spcAft>
              <a:defRPr/>
            </a:pPr>
            <a:r>
              <a:rPr lang="it-IT" sz="3600" smtClean="0">
                <a:latin typeface="Comic Sans MS" pitchFamily="66" charset="0"/>
              </a:rPr>
              <a:t>Viaggio nel presente</a:t>
            </a:r>
            <a:endParaRPr lang="it-IT" sz="3600">
              <a:latin typeface="Comic Sans MS" pitchFamily="66" charset="0"/>
            </a:endParaRPr>
          </a:p>
        </p:txBody>
      </p:sp>
      <p:sp>
        <p:nvSpPr>
          <p:cNvPr id="3" name="Sottotitolo 2"/>
          <p:cNvSpPr>
            <a:spLocks noGrp="1"/>
          </p:cNvSpPr>
          <p:nvPr>
            <p:ph type="subTitle" idx="1"/>
          </p:nvPr>
        </p:nvSpPr>
        <p:spPr>
          <a:xfrm>
            <a:off x="433388" y="1544638"/>
            <a:ext cx="6480175" cy="1752600"/>
          </a:xfrm>
        </p:spPr>
        <p:txBody>
          <a:bodyPr>
            <a:normAutofit fontScale="92500" lnSpcReduction="10000"/>
          </a:bodyPr>
          <a:lstStyle/>
          <a:p>
            <a:pPr algn="l" fontAlgn="auto">
              <a:spcAft>
                <a:spcPts val="0"/>
              </a:spcAft>
              <a:buFont typeface="Wingdings 2"/>
              <a:buNone/>
              <a:defRPr/>
            </a:pPr>
            <a:endParaRPr lang="it-IT" dirty="0">
              <a:solidFill>
                <a:schemeClr val="bg1"/>
              </a:solidFill>
              <a:latin typeface="Comic Sans MS" pitchFamily="66" charset="0"/>
            </a:endParaRPr>
          </a:p>
          <a:p>
            <a:pPr algn="l" fontAlgn="auto">
              <a:spcAft>
                <a:spcPts val="0"/>
              </a:spcAft>
              <a:buFont typeface="Wingdings 2"/>
              <a:buNone/>
              <a:defRPr/>
            </a:pPr>
            <a:r>
              <a:rPr lang="it-IT" dirty="0" smtClean="0">
                <a:solidFill>
                  <a:schemeClr val="bg1"/>
                </a:solidFill>
                <a:latin typeface="Comic Sans MS" pitchFamily="66" charset="0"/>
              </a:rPr>
              <a:t>«Abbiamo imparato a volare come gli uccelli, a nuotare come i pesci ma non abbiamo imparato l’arte di vivere come fratelli» </a:t>
            </a:r>
            <a:r>
              <a:rPr lang="it-IT" b="1" dirty="0" smtClean="0">
                <a:solidFill>
                  <a:schemeClr val="bg1"/>
                </a:solidFill>
                <a:latin typeface="Comic Sans MS" pitchFamily="66" charset="0"/>
              </a:rPr>
              <a:t>cit. M. Luther King</a:t>
            </a:r>
          </a:p>
          <a:p>
            <a:pPr algn="l" fontAlgn="auto">
              <a:spcAft>
                <a:spcPts val="0"/>
              </a:spcAft>
              <a:buFont typeface="Wingdings 2"/>
              <a:buNone/>
              <a:defRPr/>
            </a:pPr>
            <a:r>
              <a:rPr lang="it-IT" b="1" u="sng" dirty="0" smtClean="0">
                <a:solidFill>
                  <a:schemeClr val="bg1"/>
                </a:solidFill>
                <a:latin typeface="Comic Sans MS" pitchFamily="66" charset="0"/>
              </a:rPr>
              <a:t>Alunno</a:t>
            </a:r>
            <a:r>
              <a:rPr lang="it-IT" b="1" dirty="0" smtClean="0">
                <a:solidFill>
                  <a:schemeClr val="bg1"/>
                </a:solidFill>
                <a:latin typeface="Comic Sans MS" pitchFamily="66" charset="0"/>
              </a:rPr>
              <a:t>: </a:t>
            </a:r>
            <a:r>
              <a:rPr lang="it-IT" dirty="0" smtClean="0">
                <a:solidFill>
                  <a:schemeClr val="bg1"/>
                </a:solidFill>
                <a:latin typeface="Comic Sans MS" pitchFamily="66" charset="0"/>
              </a:rPr>
              <a:t>Pasquale Alessandro</a:t>
            </a:r>
          </a:p>
          <a:p>
            <a:pPr algn="l" fontAlgn="auto">
              <a:spcAft>
                <a:spcPts val="0"/>
              </a:spcAft>
              <a:buFont typeface="Wingdings 2"/>
              <a:buNone/>
              <a:defRPr/>
            </a:pPr>
            <a:r>
              <a:rPr lang="it-IT" b="1" u="sng" dirty="0" smtClean="0">
                <a:solidFill>
                  <a:schemeClr val="bg1"/>
                </a:solidFill>
                <a:latin typeface="Comic Sans MS" pitchFamily="66" charset="0"/>
              </a:rPr>
              <a:t>Classe</a:t>
            </a:r>
            <a:r>
              <a:rPr lang="it-IT" dirty="0" smtClean="0">
                <a:solidFill>
                  <a:schemeClr val="bg1"/>
                </a:solidFill>
                <a:latin typeface="Comic Sans MS" pitchFamily="66" charset="0"/>
              </a:rPr>
              <a:t>:3^A</a:t>
            </a:r>
          </a:p>
          <a:p>
            <a:pPr algn="l" fontAlgn="auto">
              <a:spcAft>
                <a:spcPts val="0"/>
              </a:spcAft>
              <a:buFont typeface="Wingdings 2"/>
              <a:buNone/>
              <a:defRPr/>
            </a:pPr>
            <a:endParaRPr lang="it-IT" dirty="0">
              <a:solidFill>
                <a:schemeClr val="bg1"/>
              </a:solidFill>
              <a:latin typeface="Comic Sans MS" pitchFamily="66" charset="0"/>
            </a:endParaRPr>
          </a:p>
        </p:txBody>
      </p:sp>
      <p:pic>
        <p:nvPicPr>
          <p:cNvPr id="4" name="Immagine 3" descr="https://encrypted-tbn1.gstatic.com/images?q=tbn:ANd9GcQYovVfnejFJeY-1Xl-boZtJIy94sXQoUw-ER7ucmRyvLMtHkaP">
            <a:hlinkClick r:id="rId4"/>
          </p:cNvPr>
          <p:cNvPicPr/>
          <p:nvPr/>
        </p:nvPicPr>
        <p:blipFill>
          <a:blip r:embed="rId5"/>
          <a:srcRect/>
          <a:stretch>
            <a:fillRect/>
          </a:stretch>
        </p:blipFill>
        <p:spPr bwMode="auto">
          <a:xfrm>
            <a:off x="142844" y="142852"/>
            <a:ext cx="500066" cy="4606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magine 4" descr="https://encrypted-tbn0.gstatic.com/images?q=tbn:ANd9GcSogDzwNrWoaWNVLdujY3H0tI_lV-n4jVMX8OmgwreclCR_VRv2">
            <a:hlinkClick r:id="rId6"/>
          </p:cNvPr>
          <p:cNvPicPr/>
          <p:nvPr/>
        </p:nvPicPr>
        <p:blipFill>
          <a:blip r:embed="rId7" cstate="print"/>
          <a:srcRect/>
          <a:stretch>
            <a:fillRect/>
          </a:stretch>
        </p:blipFill>
        <p:spPr bwMode="auto">
          <a:xfrm>
            <a:off x="714348" y="142852"/>
            <a:ext cx="428628" cy="5000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magine 5" descr="https://encrypted-tbn2.gstatic.com/images?q=tbn:ANd9GcSxFnQWLKIfDgAAnv7cZTDo8TVQCKHOBLetUuN3W4fRaaflUtHMqA">
            <a:hlinkClick r:id="rId8"/>
          </p:cNvPr>
          <p:cNvPicPr/>
          <p:nvPr/>
        </p:nvPicPr>
        <p:blipFill>
          <a:blip r:embed="rId9"/>
          <a:srcRect/>
          <a:stretch>
            <a:fillRect/>
          </a:stretch>
        </p:blipFill>
        <p:spPr bwMode="auto">
          <a:xfrm>
            <a:off x="1214414" y="142853"/>
            <a:ext cx="642942" cy="5000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magine 6" descr="https://encrypted-tbn1.gstatic.com/images?q=tbn:ANd9GcSe0MtW1Dnm8SG5PgB2N-Ub81GGWOvn5Ow1bHEYJTBAA2OjHp1qmA">
            <a:hlinkClick r:id="rId10"/>
          </p:cNvPr>
          <p:cNvPicPr/>
          <p:nvPr/>
        </p:nvPicPr>
        <p:blipFill>
          <a:blip r:embed="rId11" cstate="print"/>
          <a:srcRect/>
          <a:stretch>
            <a:fillRect/>
          </a:stretch>
        </p:blipFill>
        <p:spPr bwMode="auto">
          <a:xfrm>
            <a:off x="1928795" y="142853"/>
            <a:ext cx="428628" cy="500066"/>
          </a:xfrm>
          <a:prstGeom prst="roundRect">
            <a:avLst>
              <a:gd name="adj" fmla="val 8594"/>
            </a:avLst>
          </a:prstGeom>
          <a:solidFill>
            <a:srgbClr val="FFFFFF">
              <a:shade val="85000"/>
            </a:srgbClr>
          </a:solidFill>
          <a:ln>
            <a:noFill/>
          </a:ln>
          <a:effectLst>
            <a:glow rad="228600">
              <a:schemeClr val="accent6">
                <a:satMod val="175000"/>
                <a:alpha val="40000"/>
              </a:schemeClr>
            </a:glow>
            <a:reflection blurRad="12700" stA="38000" endPos="28000" dist="5000" dir="5400000" sy="-100000" algn="bl" rotWithShape="0"/>
          </a:effectLst>
        </p:spPr>
      </p:pic>
      <p:pic>
        <p:nvPicPr>
          <p:cNvPr id="8" name="Immagine 7" descr="Risultati immagini per oriana fallaci">
            <a:hlinkClick r:id="rId12"/>
          </p:cNvPr>
          <p:cNvPicPr/>
          <p:nvPr/>
        </p:nvPicPr>
        <p:blipFill>
          <a:blip r:embed="rId13"/>
          <a:srcRect/>
          <a:stretch>
            <a:fillRect/>
          </a:stretch>
        </p:blipFill>
        <p:spPr bwMode="auto">
          <a:xfrm>
            <a:off x="2428860" y="142852"/>
            <a:ext cx="668478" cy="5449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magine 8" descr="https://encrypted-tbn3.gstatic.com/images?q=tbn:ANd9GcSBEFx3NeWFWe05R0W-uT_EQV5BFuc9ilaSrEoC0AmifHVsSN_otA">
            <a:hlinkClick r:id="rId14"/>
          </p:cNvPr>
          <p:cNvPicPr/>
          <p:nvPr/>
        </p:nvPicPr>
        <p:blipFill>
          <a:blip r:embed="rId15" cstate="print"/>
          <a:srcRect/>
          <a:stretch>
            <a:fillRect/>
          </a:stretch>
        </p:blipFill>
        <p:spPr bwMode="auto">
          <a:xfrm>
            <a:off x="3214678" y="142852"/>
            <a:ext cx="642942" cy="545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Immagine 9" descr="Risultati immagini per cristoforetti">
            <a:hlinkClick r:id="rId16"/>
          </p:cNvPr>
          <p:cNvPicPr/>
          <p:nvPr/>
        </p:nvPicPr>
        <p:blipFill>
          <a:blip r:embed="rId17"/>
          <a:srcRect/>
          <a:stretch>
            <a:fillRect/>
          </a:stretch>
        </p:blipFill>
        <p:spPr bwMode="auto">
          <a:xfrm>
            <a:off x="3929058" y="142852"/>
            <a:ext cx="500065" cy="5715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magine 10" descr="Risultati immagini per mattarella">
            <a:hlinkClick r:id="rId18"/>
          </p:cNvPr>
          <p:cNvPicPr/>
          <p:nvPr/>
        </p:nvPicPr>
        <p:blipFill>
          <a:blip r:embed="rId19"/>
          <a:srcRect/>
          <a:stretch>
            <a:fillRect/>
          </a:stretch>
        </p:blipFill>
        <p:spPr bwMode="auto">
          <a:xfrm>
            <a:off x="4500562" y="142852"/>
            <a:ext cx="500066" cy="571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Immagine 13" descr="Risultati immagini per isis simbolo">
            <a:hlinkClick r:id="rId20"/>
          </p:cNvPr>
          <p:cNvPicPr/>
          <p:nvPr/>
        </p:nvPicPr>
        <p:blipFill>
          <a:blip r:embed="rId21"/>
          <a:srcRect/>
          <a:stretch>
            <a:fillRect/>
          </a:stretch>
        </p:blipFill>
        <p:spPr bwMode="auto">
          <a:xfrm>
            <a:off x="5072066" y="142852"/>
            <a:ext cx="1143008" cy="571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Shape">
            <a:hlinkClick r:id="" action="ppaction://media"/>
          </p:cNvPr>
          <p:cNvPicPr>
            <a:picLocks noChangeAspect="1"/>
          </p:cNvPicPr>
          <p:nvPr>
            <a:videoFile r:link="rId1"/>
          </p:nvPr>
        </p:nvPicPr>
        <p:blipFill>
          <a:blip r:embed="rId22"/>
          <a:srcRect/>
          <a:stretch>
            <a:fillRect/>
          </a:stretch>
        </p:blipFill>
        <p:spPr bwMode="auto">
          <a:xfrm>
            <a:off x="8358188" y="214313"/>
            <a:ext cx="360362" cy="360362"/>
          </a:xfrm>
          <a:prstGeom prst="rect">
            <a:avLst/>
          </a:prstGeom>
          <a:noFill/>
          <a:ln w="9525">
            <a:noFill/>
            <a:miter lim="800000"/>
            <a:headEnd/>
            <a:tailEnd/>
          </a:ln>
        </p:spPr>
      </p:pic>
    </p:spTree>
  </p:cSld>
  <p:clrMapOvr>
    <a:masterClrMapping/>
  </p:clrMapOvr>
  <p:transition spd="slow" advClick="0" advTm="36000">
    <p:newsflash/>
  </p:transition>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683" fill="hold"/>
                                        <p:tgtEl>
                                          <p:spTgt spid="12"/>
                                        </p:tgtEl>
                                      </p:cBhvr>
                                    </p:cmd>
                                  </p:childTnLst>
                                </p:cTn>
                              </p:par>
                            </p:childTnLst>
                          </p:cTn>
                        </p:par>
                      </p:childTnLst>
                    </p:cTn>
                  </p:par>
                </p:childTnLst>
              </p:cTn>
              <p:nextCondLst>
                <p:cond evt="onClick" delay="0">
                  <p:tgtEl>
                    <p:spTgt spid="12"/>
                  </p:tgtEl>
                </p:cond>
              </p:nextCondLst>
            </p:seq>
            <p:video>
              <p:cMediaNode vol="80000">
                <p:cTn id="7" fill="hold" display="0">
                  <p:stCondLst>
                    <p:cond delay="indefinite"/>
                  </p:stCondLst>
                  <p:endCondLst>
                    <p:cond evt="onStopAudio" delay="0">
                      <p:tgtEl>
                        <p:sldTgt/>
                      </p:tgtEl>
                    </p:cond>
                  </p:endCondLst>
                </p:cTn>
                <p:tgtEl>
                  <p:spTgt spid="12"/>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6626" name="Segnaposto contenuto 2"/>
          <p:cNvSpPr>
            <a:spLocks noGrp="1"/>
          </p:cNvSpPr>
          <p:nvPr>
            <p:ph idx="4294967295"/>
          </p:nvPr>
        </p:nvSpPr>
        <p:spPr>
          <a:xfrm>
            <a:off x="-76200" y="1557338"/>
            <a:ext cx="7467600" cy="4525962"/>
          </a:xfrm>
        </p:spPr>
        <p:txBody>
          <a:bodyPr/>
          <a:lstStyle/>
          <a:p>
            <a:pPr>
              <a:buFont typeface="Wingdings 2" pitchFamily="18" charset="2"/>
              <a:buNone/>
            </a:pPr>
            <a:endParaRPr lang="it-IT" sz="3200" smtClean="0">
              <a:solidFill>
                <a:schemeClr val="bg1"/>
              </a:solidFill>
            </a:endParaRPr>
          </a:p>
          <a:p>
            <a:endParaRPr lang="it-IT" smtClean="0"/>
          </a:p>
        </p:txBody>
      </p:sp>
      <p:pic>
        <p:nvPicPr>
          <p:cNvPr id="10" name="Immagine 9"/>
          <p:cNvPicPr>
            <a:picLocks noChangeAspect="1"/>
          </p:cNvPicPr>
          <p:nvPr/>
        </p:nvPicPr>
        <p:blipFill>
          <a:blip r:embed="rId3"/>
          <a:srcRect/>
          <a:stretch>
            <a:fillRect/>
          </a:stretch>
        </p:blipFill>
        <p:spPr bwMode="auto">
          <a:xfrm>
            <a:off x="0" y="233363"/>
            <a:ext cx="4675188" cy="5849937"/>
          </a:xfrm>
          <a:prstGeom prst="rect">
            <a:avLst/>
          </a:prstGeom>
          <a:noFill/>
          <a:ln w="9525">
            <a:noFill/>
            <a:miter lim="800000"/>
            <a:headEnd/>
            <a:tailEnd/>
          </a:ln>
        </p:spPr>
      </p:pic>
      <p:sp>
        <p:nvSpPr>
          <p:cNvPr id="26628" name="Rettangolo 10"/>
          <p:cNvSpPr>
            <a:spLocks noChangeArrowheads="1"/>
          </p:cNvSpPr>
          <p:nvPr/>
        </p:nvSpPr>
        <p:spPr bwMode="auto">
          <a:xfrm>
            <a:off x="4654550" y="115888"/>
            <a:ext cx="4572000" cy="5972175"/>
          </a:xfrm>
          <a:prstGeom prst="rect">
            <a:avLst/>
          </a:prstGeom>
          <a:noFill/>
          <a:ln w="9525">
            <a:noFill/>
            <a:miter lim="800000"/>
            <a:headEnd/>
            <a:tailEnd/>
          </a:ln>
        </p:spPr>
        <p:txBody>
          <a:bodyPr>
            <a:spAutoFit/>
          </a:bodyPr>
          <a:lstStyle/>
          <a:p>
            <a:pPr>
              <a:lnSpc>
                <a:spcPct val="115000"/>
              </a:lnSpc>
              <a:spcAft>
                <a:spcPts val="1000"/>
              </a:spcAft>
            </a:pPr>
            <a:endParaRPr lang="it-IT" sz="1100" b="1">
              <a:solidFill>
                <a:schemeClr val="bg1"/>
              </a:solidFill>
              <a:latin typeface="Comic Sans MS" pitchFamily="66" charset="0"/>
              <a:cs typeface="Times New Roman" pitchFamily="18" charset="0"/>
            </a:endParaRPr>
          </a:p>
          <a:p>
            <a:pPr>
              <a:lnSpc>
                <a:spcPct val="115000"/>
              </a:lnSpc>
              <a:spcAft>
                <a:spcPts val="1000"/>
              </a:spcAft>
            </a:pPr>
            <a:r>
              <a:rPr lang="it-IT" sz="1100" b="1">
                <a:solidFill>
                  <a:schemeClr val="bg1"/>
                </a:solidFill>
                <a:latin typeface="Comic Sans MS" pitchFamily="66" charset="0"/>
                <a:cs typeface="Times New Roman" pitchFamily="18" charset="0"/>
              </a:rPr>
              <a:t>Storia</a:t>
            </a:r>
            <a:endParaRPr lang="it-IT" sz="1100">
              <a:solidFill>
                <a:schemeClr val="bg1"/>
              </a:solidFill>
              <a:latin typeface="Comic Sans MS" pitchFamily="66" charset="0"/>
              <a:cs typeface="Times New Roman" pitchFamily="18" charset="0"/>
            </a:endParaRPr>
          </a:p>
          <a:p>
            <a:pPr>
              <a:lnSpc>
                <a:spcPct val="115000"/>
              </a:lnSpc>
              <a:spcAft>
                <a:spcPts val="1000"/>
              </a:spcAft>
            </a:pPr>
            <a:r>
              <a:rPr lang="it-IT" sz="1100">
                <a:solidFill>
                  <a:schemeClr val="bg1"/>
                </a:solidFill>
                <a:latin typeface="Comic Sans MS" pitchFamily="66" charset="0"/>
                <a:cs typeface="Times New Roman" pitchFamily="18" charset="0"/>
              </a:rPr>
              <a:t>L'Africa è considerata la </a:t>
            </a:r>
            <a:r>
              <a:rPr lang="it-IT" sz="1100">
                <a:solidFill>
                  <a:schemeClr val="bg1"/>
                </a:solidFill>
                <a:latin typeface="Comic Sans MS" pitchFamily="66" charset="0"/>
                <a:cs typeface="Times New Roman" pitchFamily="18" charset="0"/>
                <a:hlinkClick r:id="rId4" tooltip="Culla dell'umanità"/>
              </a:rPr>
              <a:t>culla dell'umanità</a:t>
            </a:r>
            <a:r>
              <a:rPr lang="it-IT" sz="1100">
                <a:solidFill>
                  <a:schemeClr val="bg1"/>
                </a:solidFill>
                <a:latin typeface="Comic Sans MS" pitchFamily="66" charset="0"/>
                <a:cs typeface="Times New Roman" pitchFamily="18" charset="0"/>
              </a:rPr>
              <a:t>. I più antichi reperti umani sono stati ritrovati nell'Africa subsahariana. Dai porti Occidentali per diversi secoli salparono le navi negriere che si dirigevano verso le Americhe, dove lavorarono duramente nelle piantagioni. La fase di colonizzazione più intensa si ebbe però nell'Ottocento e fino alla seconda guerra mondiale. L'epoca coloniale ha lasciato molte tracce ed ha influito sull'economia.</a:t>
            </a:r>
          </a:p>
          <a:p>
            <a:pPr>
              <a:lnSpc>
                <a:spcPct val="115000"/>
              </a:lnSpc>
              <a:spcAft>
                <a:spcPts val="1000"/>
              </a:spcAft>
            </a:pPr>
            <a:r>
              <a:rPr lang="it-IT" sz="1100" b="1">
                <a:solidFill>
                  <a:schemeClr val="bg1"/>
                </a:solidFill>
                <a:latin typeface="Comic Sans MS" pitchFamily="66" charset="0"/>
                <a:cs typeface="Times New Roman" pitchFamily="18" charset="0"/>
              </a:rPr>
              <a:t>Popolazione</a:t>
            </a:r>
            <a:endParaRPr lang="it-IT" sz="1100">
              <a:solidFill>
                <a:schemeClr val="bg1"/>
              </a:solidFill>
              <a:latin typeface="Comic Sans MS" pitchFamily="66" charset="0"/>
              <a:cs typeface="Times New Roman" pitchFamily="18" charset="0"/>
            </a:endParaRPr>
          </a:p>
          <a:p>
            <a:pPr>
              <a:lnSpc>
                <a:spcPct val="115000"/>
              </a:lnSpc>
              <a:spcAft>
                <a:spcPts val="1000"/>
              </a:spcAft>
            </a:pPr>
            <a:r>
              <a:rPr lang="it-IT" sz="1100">
                <a:solidFill>
                  <a:schemeClr val="bg1"/>
                </a:solidFill>
                <a:latin typeface="Comic Sans MS" pitchFamily="66" charset="0"/>
                <a:cs typeface="Times New Roman" pitchFamily="18" charset="0"/>
              </a:rPr>
              <a:t>L'impenetrabilità del Sahara la divide naturalmente e culturalmente in due entità assai diverse: Africa bianca e Africa nera. </a:t>
            </a:r>
          </a:p>
          <a:p>
            <a:pPr>
              <a:lnSpc>
                <a:spcPct val="115000"/>
              </a:lnSpc>
              <a:spcAft>
                <a:spcPts val="1000"/>
              </a:spcAft>
            </a:pPr>
            <a:r>
              <a:rPr lang="it-IT" sz="1100" b="1">
                <a:solidFill>
                  <a:schemeClr val="bg1"/>
                </a:solidFill>
                <a:latin typeface="Comic Sans MS" pitchFamily="66" charset="0"/>
                <a:cs typeface="Times New Roman" pitchFamily="18" charset="0"/>
              </a:rPr>
              <a:t>Lingue</a:t>
            </a:r>
            <a:endParaRPr lang="it-IT" sz="1100">
              <a:solidFill>
                <a:schemeClr val="bg1"/>
              </a:solidFill>
              <a:latin typeface="Comic Sans MS" pitchFamily="66" charset="0"/>
              <a:cs typeface="Times New Roman" pitchFamily="18" charset="0"/>
            </a:endParaRPr>
          </a:p>
          <a:p>
            <a:pPr>
              <a:lnSpc>
                <a:spcPct val="115000"/>
              </a:lnSpc>
              <a:spcAft>
                <a:spcPts val="1000"/>
              </a:spcAft>
            </a:pPr>
            <a:r>
              <a:rPr lang="it-IT" sz="1100">
                <a:solidFill>
                  <a:schemeClr val="bg1"/>
                </a:solidFill>
                <a:latin typeface="Comic Sans MS" pitchFamily="66" charset="0"/>
                <a:cs typeface="Times New Roman" pitchFamily="18" charset="0"/>
              </a:rPr>
              <a:t>Nel continente africano, venivano parlate più di 2.000  lingue, la maggior parte indigene, mentre quelle </a:t>
            </a:r>
            <a:r>
              <a:rPr lang="it-IT" sz="1100">
                <a:solidFill>
                  <a:schemeClr val="bg1"/>
                </a:solidFill>
                <a:latin typeface="Comic Sans MS" pitchFamily="66" charset="0"/>
                <a:cs typeface="Times New Roman" pitchFamily="18" charset="0"/>
                <a:hlinkClick r:id="rId5" tooltip="Europa"/>
              </a:rPr>
              <a:t>europee</a:t>
            </a:r>
            <a:r>
              <a:rPr lang="it-IT" sz="1100">
                <a:solidFill>
                  <a:schemeClr val="bg1"/>
                </a:solidFill>
                <a:latin typeface="Comic Sans MS" pitchFamily="66" charset="0"/>
                <a:cs typeface="Times New Roman" pitchFamily="18" charset="0"/>
              </a:rPr>
              <a:t> o </a:t>
            </a:r>
            <a:r>
              <a:rPr lang="it-IT" sz="1100">
                <a:solidFill>
                  <a:schemeClr val="bg1"/>
                </a:solidFill>
                <a:latin typeface="Comic Sans MS" pitchFamily="66" charset="0"/>
                <a:cs typeface="Times New Roman" pitchFamily="18" charset="0"/>
                <a:hlinkClick r:id="rId6" tooltip="Medio Oriente"/>
              </a:rPr>
              <a:t>mediorientali</a:t>
            </a:r>
            <a:r>
              <a:rPr lang="it-IT" sz="1100">
                <a:solidFill>
                  <a:schemeClr val="bg1"/>
                </a:solidFill>
                <a:latin typeface="Comic Sans MS" pitchFamily="66" charset="0"/>
                <a:cs typeface="Times New Roman" pitchFamily="18" charset="0"/>
              </a:rPr>
              <a:t>, sono state portate nel corso degli ultimi 500 anni dai colonizzatori europei: </a:t>
            </a:r>
            <a:r>
              <a:rPr lang="it-IT" sz="1100">
                <a:solidFill>
                  <a:schemeClr val="bg1"/>
                </a:solidFill>
                <a:latin typeface="Comic Sans MS" pitchFamily="66" charset="0"/>
                <a:cs typeface="Times New Roman" pitchFamily="18" charset="0"/>
                <a:hlinkClick r:id="rId7" tooltip="Lingua inglese"/>
              </a:rPr>
              <a:t>inglese</a:t>
            </a:r>
            <a:r>
              <a:rPr lang="it-IT" sz="1100">
                <a:solidFill>
                  <a:schemeClr val="bg1"/>
                </a:solidFill>
                <a:latin typeface="Comic Sans MS" pitchFamily="66" charset="0"/>
                <a:cs typeface="Times New Roman" pitchFamily="18" charset="0"/>
              </a:rPr>
              <a:t>, </a:t>
            </a:r>
            <a:r>
              <a:rPr lang="it-IT" sz="1100">
                <a:solidFill>
                  <a:schemeClr val="bg1"/>
                </a:solidFill>
                <a:latin typeface="Comic Sans MS" pitchFamily="66" charset="0"/>
                <a:cs typeface="Times New Roman" pitchFamily="18" charset="0"/>
                <a:hlinkClick r:id="rId8" tooltip="Lingua francese"/>
              </a:rPr>
              <a:t>francese</a:t>
            </a:r>
            <a:r>
              <a:rPr lang="it-IT" sz="1100">
                <a:solidFill>
                  <a:schemeClr val="bg1"/>
                </a:solidFill>
                <a:latin typeface="Comic Sans MS" pitchFamily="66" charset="0"/>
                <a:cs typeface="Times New Roman" pitchFamily="18" charset="0"/>
              </a:rPr>
              <a:t> e </a:t>
            </a:r>
            <a:r>
              <a:rPr lang="it-IT" sz="1100">
                <a:solidFill>
                  <a:schemeClr val="bg1"/>
                </a:solidFill>
                <a:latin typeface="Comic Sans MS" pitchFamily="66" charset="0"/>
                <a:cs typeface="Times New Roman" pitchFamily="18" charset="0"/>
                <a:hlinkClick r:id="rId9" tooltip="Lingua portoghese"/>
              </a:rPr>
              <a:t>portoghese</a:t>
            </a:r>
            <a:r>
              <a:rPr lang="it-IT" sz="1100">
                <a:solidFill>
                  <a:schemeClr val="bg1"/>
                </a:solidFill>
                <a:latin typeface="Comic Sans MS" pitchFamily="66" charset="0"/>
                <a:cs typeface="Times New Roman" pitchFamily="18" charset="0"/>
              </a:rPr>
              <a:t>, le quali sono state  sempre adottate come </a:t>
            </a:r>
            <a:r>
              <a:rPr lang="it-IT" sz="1100">
                <a:solidFill>
                  <a:schemeClr val="bg1"/>
                </a:solidFill>
                <a:latin typeface="Comic Sans MS" pitchFamily="66" charset="0"/>
                <a:cs typeface="Times New Roman" pitchFamily="18" charset="0"/>
                <a:hlinkClick r:id="rId10" tooltip="Lingua ufficiale"/>
              </a:rPr>
              <a:t>lingua ufficiale</a:t>
            </a:r>
            <a:r>
              <a:rPr lang="it-IT" sz="1100">
                <a:solidFill>
                  <a:schemeClr val="bg1"/>
                </a:solidFill>
                <a:latin typeface="Comic Sans MS" pitchFamily="66" charset="0"/>
                <a:cs typeface="Times New Roman" pitchFamily="18" charset="0"/>
              </a:rPr>
              <a:t>, spesso sovrapponendosi e imponendosi alle lingue indigene. </a:t>
            </a:r>
          </a:p>
          <a:p>
            <a:pPr>
              <a:lnSpc>
                <a:spcPct val="115000"/>
              </a:lnSpc>
              <a:spcAft>
                <a:spcPts val="1000"/>
              </a:spcAft>
            </a:pPr>
            <a:r>
              <a:rPr lang="it-IT" sz="1100" b="1">
                <a:solidFill>
                  <a:schemeClr val="bg1"/>
                </a:solidFill>
                <a:latin typeface="Comic Sans MS" pitchFamily="66" charset="0"/>
                <a:cs typeface="Times New Roman" pitchFamily="18" charset="0"/>
              </a:rPr>
              <a:t>Religione</a:t>
            </a:r>
            <a:endParaRPr lang="it-IT" sz="1100">
              <a:solidFill>
                <a:schemeClr val="bg1"/>
              </a:solidFill>
              <a:latin typeface="Comic Sans MS" pitchFamily="66" charset="0"/>
              <a:cs typeface="Times New Roman" pitchFamily="18" charset="0"/>
            </a:endParaRPr>
          </a:p>
          <a:p>
            <a:pPr>
              <a:lnSpc>
                <a:spcPct val="115000"/>
              </a:lnSpc>
              <a:spcAft>
                <a:spcPts val="1000"/>
              </a:spcAft>
            </a:pPr>
            <a:r>
              <a:rPr lang="it-IT" sz="1100">
                <a:solidFill>
                  <a:schemeClr val="bg1"/>
                </a:solidFill>
                <a:latin typeface="Comic Sans MS" pitchFamily="66" charset="0"/>
                <a:cs typeface="Times New Roman" pitchFamily="18" charset="0"/>
              </a:rPr>
              <a:t>L'islam sunnita e l'arabo sono la religione e la lingua più diffuse nel Nord Africa. Nell'Africa centrale e meridionale è diffusa la religione cattolica e protestante, con presenze di minoranze islamiche.</a:t>
            </a:r>
          </a:p>
        </p:txBody>
      </p:sp>
      <p:pic>
        <p:nvPicPr>
          <p:cNvPr id="2" name="Shape">
            <a:hlinkClick r:id="" action="ppaction://media"/>
          </p:cNvPr>
          <p:cNvPicPr>
            <a:picLocks noChangeAspect="1"/>
          </p:cNvPicPr>
          <p:nvPr>
            <a:videoFile r:link="rId1"/>
          </p:nvPr>
        </p:nvPicPr>
        <p:blipFill>
          <a:blip r:embed="rId11"/>
          <a:srcRect/>
          <a:stretch>
            <a:fillRect/>
          </a:stretch>
        </p:blipFill>
        <p:spPr bwMode="auto">
          <a:xfrm>
            <a:off x="8316913" y="115888"/>
            <a:ext cx="431800" cy="43338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20245" fill="hold"/>
                                        <p:tgtEl>
                                          <p:spTgt spid="2"/>
                                        </p:tgtEl>
                                      </p:cBhvr>
                                    </p:cmd>
                                  </p:childTnLst>
                                </p:cTn>
                              </p:par>
                            </p:childTnLst>
                          </p:cTn>
                        </p:par>
                      </p:childTnLst>
                    </p:cTn>
                  </p:par>
                </p:childTnLst>
              </p:cTn>
              <p:nextCondLst>
                <p:cond evt="onClick" delay="0">
                  <p:tgtEl>
                    <p:spTgt spid="2"/>
                  </p:tgtEl>
                </p:cond>
              </p:nextCondLst>
            </p:seq>
            <p:video>
              <p:cMediaNode vol="80000">
                <p:cTn id="13" fill="hold" display="0">
                  <p:stCondLst>
                    <p:cond delay="indefinite"/>
                  </p:stCondLst>
                  <p:endCondLst>
                    <p:cond evt="onStopAudio" delay="0">
                      <p:tgtEl>
                        <p:sldTgt/>
                      </p:tgtEl>
                    </p:cond>
                  </p:end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7650" name="Titolo 1"/>
          <p:cNvSpPr>
            <a:spLocks noGrp="1"/>
          </p:cNvSpPr>
          <p:nvPr>
            <p:ph type="title"/>
          </p:nvPr>
        </p:nvSpPr>
        <p:spPr/>
        <p:txBody>
          <a:bodyPr/>
          <a:lstStyle/>
          <a:p>
            <a:r>
              <a:rPr lang="it-IT" sz="3600" b="1" smtClean="0">
                <a:solidFill>
                  <a:srgbClr val="0070C0"/>
                </a:solidFill>
                <a:latin typeface="Comic Sans MS" pitchFamily="66" charset="0"/>
              </a:rPr>
              <a:t>I bambini soldato</a:t>
            </a:r>
          </a:p>
        </p:txBody>
      </p:sp>
      <p:sp>
        <p:nvSpPr>
          <p:cNvPr id="3" name="Segnaposto contenuto 2"/>
          <p:cNvSpPr>
            <a:spLocks noGrp="1"/>
          </p:cNvSpPr>
          <p:nvPr>
            <p:ph idx="1"/>
          </p:nvPr>
        </p:nvSpPr>
        <p:spPr>
          <a:xfrm>
            <a:off x="357188" y="1000125"/>
            <a:ext cx="8329612" cy="5126038"/>
          </a:xfrm>
        </p:spPr>
        <p:txBody>
          <a:bodyPr>
            <a:normAutofit fontScale="55000" lnSpcReduction="20000"/>
          </a:bodyPr>
          <a:lstStyle/>
          <a:p>
            <a:pPr marL="420624" indent="-384048" fontAlgn="auto">
              <a:spcAft>
                <a:spcPts val="0"/>
              </a:spcAft>
              <a:buFont typeface="Wingdings 2"/>
              <a:buNone/>
              <a:defRPr/>
            </a:pPr>
            <a:r>
              <a:rPr lang="it-IT" sz="2500" dirty="0">
                <a:latin typeface="Comic Sans MS" pitchFamily="66" charset="0"/>
              </a:rPr>
              <a:t> </a:t>
            </a:r>
            <a:r>
              <a:rPr lang="it-IT" sz="2500" dirty="0" smtClean="0">
                <a:latin typeface="Comic Sans MS" pitchFamily="66" charset="0"/>
              </a:rPr>
              <a:t>      </a:t>
            </a:r>
          </a:p>
          <a:p>
            <a:pPr marL="420624" indent="-384048" fontAlgn="auto">
              <a:spcAft>
                <a:spcPts val="0"/>
              </a:spcAft>
              <a:buFont typeface="Wingdings 2"/>
              <a:buNone/>
              <a:defRPr/>
            </a:pPr>
            <a:r>
              <a:rPr lang="it-IT" sz="2500" dirty="0" smtClean="0">
                <a:latin typeface="Comic Sans MS" pitchFamily="66" charset="0"/>
              </a:rPr>
              <a:t>       </a:t>
            </a:r>
            <a:r>
              <a:rPr lang="it-IT" sz="2500" dirty="0" smtClean="0">
                <a:solidFill>
                  <a:schemeClr val="bg1"/>
                </a:solidFill>
                <a:latin typeface="Comic Sans MS" pitchFamily="66" charset="0"/>
              </a:rPr>
              <a:t>Sono </a:t>
            </a:r>
            <a:r>
              <a:rPr lang="it-IT" sz="2500" dirty="0">
                <a:solidFill>
                  <a:schemeClr val="bg1"/>
                </a:solidFill>
                <a:latin typeface="Comic Sans MS" pitchFamily="66" charset="0"/>
              </a:rPr>
              <a:t>più di 300.000 i minori di 18 anni attualmente impegnati in conflitti nel mondo. </a:t>
            </a:r>
            <a:br>
              <a:rPr lang="it-IT" sz="2500" dirty="0">
                <a:solidFill>
                  <a:schemeClr val="bg1"/>
                </a:solidFill>
                <a:latin typeface="Comic Sans MS" pitchFamily="66" charset="0"/>
              </a:rPr>
            </a:br>
            <a:r>
              <a:rPr lang="it-IT" sz="2500" dirty="0">
                <a:solidFill>
                  <a:schemeClr val="bg1"/>
                </a:solidFill>
                <a:latin typeface="Comic Sans MS" pitchFamily="66" charset="0"/>
              </a:rPr>
              <a:t>Centinaia di migliaia hanno combattuto nell'ultimo decennio, alcuni negli eserciti governativi, altri nelle armate di opposizione. La maggioranza di questi hanno da 15 a 18 anni ma ci sono reclute anche di 10 anni e la tendenza che si nota è verso un abbassamento dell'età. Decine di migliaia corrono ancora il rischio di diventare </a:t>
            </a:r>
            <a:r>
              <a:rPr lang="it-IT" sz="2500" dirty="0" smtClean="0">
                <a:solidFill>
                  <a:schemeClr val="bg1"/>
                </a:solidFill>
                <a:latin typeface="Comic Sans MS" pitchFamily="66" charset="0"/>
              </a:rPr>
              <a:t>soldati.</a:t>
            </a:r>
          </a:p>
          <a:p>
            <a:pPr marL="420624" indent="-384048" fontAlgn="auto">
              <a:spcAft>
                <a:spcPts val="0"/>
              </a:spcAft>
              <a:buFont typeface="Wingdings 2"/>
              <a:buNone/>
              <a:defRPr/>
            </a:pPr>
            <a:r>
              <a:rPr lang="it-IT" sz="2500" dirty="0" smtClean="0">
                <a:solidFill>
                  <a:schemeClr val="bg1"/>
                </a:solidFill>
                <a:latin typeface="Comic Sans MS" pitchFamily="66" charset="0"/>
              </a:rPr>
              <a:t>         Il problema è più grave in Africa e in Asia ma anche in America e Europa parecchi stati reclutano minori nelle loro forze armate. </a:t>
            </a:r>
          </a:p>
          <a:p>
            <a:pPr marL="420624" indent="-384048" fontAlgn="auto">
              <a:spcAft>
                <a:spcPts val="0"/>
              </a:spcAft>
              <a:buFont typeface="Wingdings 2"/>
              <a:buNone/>
              <a:defRPr/>
            </a:pPr>
            <a:r>
              <a:rPr lang="it-IT" sz="2500" dirty="0" smtClean="0">
                <a:solidFill>
                  <a:schemeClr val="bg1"/>
                </a:solidFill>
                <a:latin typeface="Comic Sans MS" pitchFamily="66" charset="0"/>
              </a:rPr>
              <a:t>         Negli ultimi 10 anni è documentata la partecipazione a conflitti armati di bambini dai 10 ai 16 anni in 25 Paesi. Alcuni sono soldati a tutti gli effetti, altri sono usati come "portatori" di munizioni, vettovaglie ecc. e la loro vita non è meno dura e a rischio dei primi. </a:t>
            </a:r>
            <a:br>
              <a:rPr lang="it-IT" sz="2500" dirty="0" smtClean="0">
                <a:solidFill>
                  <a:schemeClr val="bg1"/>
                </a:solidFill>
                <a:latin typeface="Comic Sans MS" pitchFamily="66" charset="0"/>
              </a:rPr>
            </a:br>
            <a:r>
              <a:rPr lang="it-IT" sz="2500" dirty="0" smtClean="0">
                <a:solidFill>
                  <a:schemeClr val="bg1"/>
                </a:solidFill>
                <a:latin typeface="Comic Sans MS" pitchFamily="66" charset="0"/>
              </a:rPr>
              <a:t>Alcuni sono regolarmente reclutati nelle forze armate del loro stato, altri fanno parte di armate di opposizione ai governi. Una tentata diserzione può portare agli arresti e, in qualche caso, ad una esecuzione sommaria.</a:t>
            </a:r>
            <a:br>
              <a:rPr lang="it-IT" sz="2500" dirty="0" smtClean="0">
                <a:solidFill>
                  <a:schemeClr val="bg1"/>
                </a:solidFill>
                <a:latin typeface="Comic Sans MS" pitchFamily="66" charset="0"/>
              </a:rPr>
            </a:br>
            <a:r>
              <a:rPr lang="it-IT" sz="2500" dirty="0" smtClean="0">
                <a:solidFill>
                  <a:schemeClr val="bg1"/>
                </a:solidFill>
                <a:latin typeface="Comic Sans MS" pitchFamily="66" charset="0"/>
              </a:rPr>
              <a:t>Oggi costituiscono il 90%.  </a:t>
            </a:r>
          </a:p>
          <a:p>
            <a:pPr marL="420624" indent="-384048" fontAlgn="auto">
              <a:spcAft>
                <a:spcPts val="0"/>
              </a:spcAft>
              <a:buFont typeface="Wingdings 2"/>
              <a:buNone/>
              <a:defRPr/>
            </a:pPr>
            <a:r>
              <a:rPr lang="it-IT" sz="2500" b="1" dirty="0">
                <a:solidFill>
                  <a:schemeClr val="bg1"/>
                </a:solidFill>
                <a:latin typeface="Comic Sans MS" pitchFamily="66" charset="0"/>
              </a:rPr>
              <a:t> </a:t>
            </a:r>
            <a:r>
              <a:rPr lang="it-IT" sz="2500" b="1" dirty="0" smtClean="0">
                <a:solidFill>
                  <a:schemeClr val="bg1"/>
                </a:solidFill>
                <a:latin typeface="Comic Sans MS" pitchFamily="66" charset="0"/>
              </a:rPr>
              <a:t>        Una </a:t>
            </a:r>
            <a:r>
              <a:rPr lang="it-IT" sz="2500" b="1" dirty="0">
                <a:solidFill>
                  <a:schemeClr val="bg1"/>
                </a:solidFill>
                <a:latin typeface="Comic Sans MS" pitchFamily="66" charset="0"/>
              </a:rPr>
              <a:t>forma di sfruttamento </a:t>
            </a:r>
            <a:endParaRPr lang="it-IT" sz="2500" dirty="0">
              <a:solidFill>
                <a:schemeClr val="bg1"/>
              </a:solidFill>
              <a:latin typeface="Comic Sans MS" pitchFamily="66" charset="0"/>
            </a:endParaRPr>
          </a:p>
          <a:p>
            <a:pPr marL="420624" indent="-384048" fontAlgn="auto">
              <a:spcAft>
                <a:spcPts val="0"/>
              </a:spcAft>
              <a:buFont typeface="Wingdings 2"/>
              <a:buNone/>
              <a:defRPr/>
            </a:pPr>
            <a:r>
              <a:rPr lang="it-IT" sz="2500" dirty="0" smtClean="0">
                <a:solidFill>
                  <a:schemeClr val="bg1"/>
                </a:solidFill>
                <a:latin typeface="Comic Sans MS" pitchFamily="66" charset="0"/>
              </a:rPr>
              <a:t>         Per </a:t>
            </a:r>
            <a:r>
              <a:rPr lang="it-IT" sz="2500" dirty="0">
                <a:solidFill>
                  <a:schemeClr val="bg1"/>
                </a:solidFill>
                <a:latin typeface="Comic Sans MS" pitchFamily="66" charset="0"/>
              </a:rPr>
              <a:t>i ragazzi che sopravvivono alla guerra e non hanno riportato ferite o mutilazioni, le conseguenze sul piano fisico sono comunque gravi: stati di denutrizione, malattie della pelle, patologie respiratorie e dell'apparato sessuale, incluso l'AIDS. </a:t>
            </a:r>
          </a:p>
          <a:p>
            <a:pPr marL="420624" indent="-384048" fontAlgn="auto">
              <a:spcAft>
                <a:spcPts val="0"/>
              </a:spcAft>
              <a:buFont typeface="Wingdings 2"/>
              <a:buNone/>
              <a:defRPr/>
            </a:pPr>
            <a:r>
              <a:rPr lang="it-IT" sz="2500" dirty="0" smtClean="0">
                <a:solidFill>
                  <a:schemeClr val="bg1"/>
                </a:solidFill>
                <a:latin typeface="Comic Sans MS" pitchFamily="66" charset="0"/>
              </a:rPr>
              <a:t>        L'uso </a:t>
            </a:r>
            <a:r>
              <a:rPr lang="it-IT" sz="2500" dirty="0">
                <a:solidFill>
                  <a:schemeClr val="bg1"/>
                </a:solidFill>
                <a:latin typeface="Comic Sans MS" pitchFamily="66" charset="0"/>
              </a:rPr>
              <a:t>dei bambini soldato ha ripercussioni anche su gli altri ragazzi che rimangono nell'area del conflitto, perché tutti diventano sospettabili in quanto potenzialmente nemici. Il rischio è che vengano uccisi, interrogati, fatti prigionieri. </a:t>
            </a:r>
          </a:p>
          <a:p>
            <a:pPr marL="420624" indent="-384048" fontAlgn="auto">
              <a:spcAft>
                <a:spcPts val="0"/>
              </a:spcAft>
              <a:buFont typeface="Wingdings 2"/>
              <a:buNone/>
              <a:defRPr/>
            </a:pPr>
            <a:endParaRPr lang="it-IT" dirty="0"/>
          </a:p>
        </p:txBody>
      </p:sp>
      <p:pic>
        <p:nvPicPr>
          <p:cNvPr id="4" name="Immagine 3" descr="https://encrypted-tbn1.gstatic.com/images?q=tbn:ANd9GcSe0MtW1Dnm8SG5PgB2N-Ub81GGWOvn5Ow1bHEYJTBAA2OjHp1qmA">
            <a:hlinkClick r:id="rId2"/>
          </p:cNvPr>
          <p:cNvPicPr/>
          <p:nvPr/>
        </p:nvPicPr>
        <p:blipFill>
          <a:blip r:embed="rId3"/>
          <a:srcRect/>
          <a:stretch>
            <a:fillRect/>
          </a:stretch>
        </p:blipFill>
        <p:spPr bwMode="auto">
          <a:xfrm>
            <a:off x="714348" y="5214950"/>
            <a:ext cx="1173645" cy="1510158"/>
          </a:xfrm>
          <a:prstGeom prst="rect">
            <a:avLst/>
          </a:prstGeom>
          <a:ln>
            <a:noFill/>
          </a:ln>
          <a:effectLst>
            <a:softEdge rad="112500"/>
          </a:effectLst>
        </p:spPr>
      </p:pic>
      <p:pic>
        <p:nvPicPr>
          <p:cNvPr id="90114" name="Picture 2" descr="Risultati immagini per bambini soldato"/>
          <p:cNvPicPr>
            <a:picLocks noChangeAspect="1" noChangeArrowheads="1"/>
          </p:cNvPicPr>
          <p:nvPr/>
        </p:nvPicPr>
        <p:blipFill>
          <a:blip r:embed="rId4"/>
          <a:srcRect/>
          <a:stretch>
            <a:fillRect/>
          </a:stretch>
        </p:blipFill>
        <p:spPr bwMode="auto">
          <a:xfrm>
            <a:off x="2500298" y="5214950"/>
            <a:ext cx="1928826" cy="1517141"/>
          </a:xfrm>
          <a:prstGeom prst="rect">
            <a:avLst/>
          </a:prstGeom>
          <a:ln>
            <a:noFill/>
          </a:ln>
          <a:effectLst>
            <a:softEdge rad="112500"/>
          </a:effectLst>
        </p:spPr>
      </p:pic>
      <p:pic>
        <p:nvPicPr>
          <p:cNvPr id="90116" name="Picture 4" descr="Risultati immagini per bambini soldato"/>
          <p:cNvPicPr>
            <a:picLocks noChangeAspect="1" noChangeArrowheads="1"/>
          </p:cNvPicPr>
          <p:nvPr/>
        </p:nvPicPr>
        <p:blipFill>
          <a:blip r:embed="rId5"/>
          <a:srcRect/>
          <a:stretch>
            <a:fillRect/>
          </a:stretch>
        </p:blipFill>
        <p:spPr bwMode="auto">
          <a:xfrm>
            <a:off x="5000628" y="5214950"/>
            <a:ext cx="2286016" cy="1507446"/>
          </a:xfrm>
          <a:prstGeom prst="rect">
            <a:avLst/>
          </a:prstGeom>
          <a:ln>
            <a:noFill/>
          </a:ln>
          <a:effectLst>
            <a:softEdge rad="11250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90114"/>
                                        </p:tgtEl>
                                        <p:attrNameLst>
                                          <p:attrName>style.visibility</p:attrName>
                                        </p:attrNameLst>
                                      </p:cBhvr>
                                      <p:to>
                                        <p:strVal val="visible"/>
                                      </p:to>
                                    </p:set>
                                    <p:animEffect transition="in" filter="fade">
                                      <p:cBhvr>
                                        <p:cTn id="14" dur="2000"/>
                                        <p:tgtEl>
                                          <p:spTgt spid="90114"/>
                                        </p:tgtEl>
                                      </p:cBhvr>
                                    </p:animEffect>
                                    <p:anim calcmode="lin" valueType="num">
                                      <p:cBhvr>
                                        <p:cTn id="15" dur="2000" fill="hold"/>
                                        <p:tgtEl>
                                          <p:spTgt spid="90114"/>
                                        </p:tgtEl>
                                        <p:attrNameLst>
                                          <p:attrName>ppt_w</p:attrName>
                                        </p:attrNameLst>
                                      </p:cBhvr>
                                      <p:tavLst>
                                        <p:tav tm="0" fmla="#ppt_w*sin(2.5*pi*$)">
                                          <p:val>
                                            <p:fltVal val="0"/>
                                          </p:val>
                                        </p:tav>
                                        <p:tav tm="100000">
                                          <p:val>
                                            <p:fltVal val="1"/>
                                          </p:val>
                                        </p:tav>
                                      </p:tavLst>
                                    </p:anim>
                                    <p:anim calcmode="lin" valueType="num">
                                      <p:cBhvr>
                                        <p:cTn id="16" dur="2000" fill="hold"/>
                                        <p:tgtEl>
                                          <p:spTgt spid="90114"/>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90116"/>
                                        </p:tgtEl>
                                        <p:attrNameLst>
                                          <p:attrName>style.visibility</p:attrName>
                                        </p:attrNameLst>
                                      </p:cBhvr>
                                      <p:to>
                                        <p:strVal val="visible"/>
                                      </p:to>
                                    </p:set>
                                    <p:animEffect transition="in" filter="fade">
                                      <p:cBhvr>
                                        <p:cTn id="21" dur="2000"/>
                                        <p:tgtEl>
                                          <p:spTgt spid="90116"/>
                                        </p:tgtEl>
                                      </p:cBhvr>
                                    </p:animEffect>
                                    <p:anim calcmode="lin" valueType="num">
                                      <p:cBhvr>
                                        <p:cTn id="22" dur="2000" fill="hold"/>
                                        <p:tgtEl>
                                          <p:spTgt spid="90116"/>
                                        </p:tgtEl>
                                        <p:attrNameLst>
                                          <p:attrName>ppt_w</p:attrName>
                                        </p:attrNameLst>
                                      </p:cBhvr>
                                      <p:tavLst>
                                        <p:tav tm="0" fmla="#ppt_w*sin(2.5*pi*$)">
                                          <p:val>
                                            <p:fltVal val="0"/>
                                          </p:val>
                                        </p:tav>
                                        <p:tav tm="100000">
                                          <p:val>
                                            <p:fltVal val="1"/>
                                          </p:val>
                                        </p:tav>
                                      </p:tavLst>
                                    </p:anim>
                                    <p:anim calcmode="lin" valueType="num">
                                      <p:cBhvr>
                                        <p:cTn id="23" dur="2000" fill="hold"/>
                                        <p:tgtEl>
                                          <p:spTgt spid="901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fontAlgn="auto">
              <a:spcAft>
                <a:spcPts val="0"/>
              </a:spcAft>
              <a:defRPr/>
            </a:pPr>
            <a:r>
              <a:rPr lang="it-IT" dirty="0" smtClean="0">
                <a:solidFill>
                  <a:srgbClr val="0070C0"/>
                </a:solidFill>
                <a:latin typeface="Comic Sans MS" panose="030F0702030302020204" pitchFamily="66" charset="0"/>
              </a:rPr>
              <a:t>Scienze</a:t>
            </a:r>
            <a:r>
              <a:rPr lang="it-IT" dirty="0" smtClean="0">
                <a:latin typeface="Comic Sans MS" panose="030F0702030302020204" pitchFamily="66" charset="0"/>
              </a:rPr>
              <a:t/>
            </a:r>
            <a:br>
              <a:rPr lang="it-IT" dirty="0" smtClean="0">
                <a:latin typeface="Comic Sans MS" panose="030F0702030302020204" pitchFamily="66" charset="0"/>
              </a:rPr>
            </a:br>
            <a:r>
              <a:rPr lang="it-IT" sz="3100" dirty="0" smtClean="0">
                <a:latin typeface="Comic Sans MS" panose="030F0702030302020204" pitchFamily="66" charset="0"/>
              </a:rPr>
              <a:t>Ebola</a:t>
            </a:r>
            <a:endParaRPr lang="it-IT" sz="3100" dirty="0">
              <a:latin typeface="Comic Sans MS" panose="030F0702030302020204" pitchFamily="66" charset="0"/>
            </a:endParaRPr>
          </a:p>
        </p:txBody>
      </p:sp>
      <p:sp>
        <p:nvSpPr>
          <p:cNvPr id="3" name="Segnaposto contenuto 2"/>
          <p:cNvSpPr>
            <a:spLocks noGrp="1"/>
          </p:cNvSpPr>
          <p:nvPr>
            <p:ph idx="1"/>
          </p:nvPr>
        </p:nvSpPr>
        <p:spPr/>
        <p:txBody>
          <a:bodyPr>
            <a:normAutofit lnSpcReduction="10000"/>
          </a:bodyPr>
          <a:lstStyle/>
          <a:p>
            <a:pPr marL="420624" indent="-384048" fontAlgn="auto">
              <a:spcAft>
                <a:spcPts val="0"/>
              </a:spcAft>
              <a:buFont typeface="Wingdings 2"/>
              <a:buNone/>
              <a:defRPr/>
            </a:pPr>
            <a:r>
              <a:rPr lang="it-IT" sz="1200" dirty="0" smtClean="0">
                <a:solidFill>
                  <a:schemeClr val="bg1"/>
                </a:solidFill>
                <a:latin typeface="Comic Sans MS" pitchFamily="66" charset="0"/>
              </a:rPr>
              <a:t>        La peggiore epidemia del virus Ebola, da quando è stato scoperto il virus, nel 1976, è iniziata attorno al mese di aprile 2014. A ottobre la situazione è grave e sempre più preoccupante. La diffusione preoccupa le autorità sanitarie mondiali, che ancora oggi non riescono a capire se e quando si fermerà.</a:t>
            </a:r>
          </a:p>
          <a:p>
            <a:pPr marL="420624" indent="-384048" fontAlgn="auto">
              <a:spcAft>
                <a:spcPts val="0"/>
              </a:spcAft>
              <a:buFont typeface="Wingdings 2"/>
              <a:buNone/>
              <a:defRPr/>
            </a:pPr>
            <a:r>
              <a:rPr lang="it-IT" sz="1200" dirty="0" smtClean="0">
                <a:solidFill>
                  <a:schemeClr val="bg1"/>
                </a:solidFill>
                <a:latin typeface="Comic Sans MS" pitchFamily="66" charset="0"/>
              </a:rPr>
              <a:t>        È </a:t>
            </a:r>
            <a:r>
              <a:rPr lang="it-IT" sz="1200" dirty="0">
                <a:solidFill>
                  <a:schemeClr val="bg1"/>
                </a:solidFill>
                <a:latin typeface="Comic Sans MS" panose="030F0702030302020204" pitchFamily="66" charset="0"/>
              </a:rPr>
              <a:t>un virus molto aggressivo che colpisce i vasi sanguigni e il fegato, appartenente alla famiglia dei </a:t>
            </a:r>
            <a:r>
              <a:rPr lang="it-IT" sz="1200" b="1" i="1" dirty="0">
                <a:solidFill>
                  <a:schemeClr val="bg1"/>
                </a:solidFill>
                <a:latin typeface="Comic Sans MS" panose="030F0702030302020204" pitchFamily="66" charset="0"/>
              </a:rPr>
              <a:t>Filoviridae</a:t>
            </a:r>
            <a:r>
              <a:rPr lang="it-IT" sz="1200" dirty="0">
                <a:solidFill>
                  <a:schemeClr val="bg1"/>
                </a:solidFill>
                <a:latin typeface="Comic Sans MS" panose="030F0702030302020204" pitchFamily="66" charset="0"/>
              </a:rPr>
              <a:t>. Nello specifico</a:t>
            </a:r>
            <a:r>
              <a:rPr lang="it-IT" sz="1200" b="1" dirty="0">
                <a:solidFill>
                  <a:schemeClr val="bg1"/>
                </a:solidFill>
                <a:latin typeface="Comic Sans MS" panose="030F0702030302020204" pitchFamily="66" charset="0"/>
              </a:rPr>
              <a:t> i sintomi </a:t>
            </a:r>
            <a:r>
              <a:rPr lang="it-IT" sz="1200" dirty="0">
                <a:solidFill>
                  <a:schemeClr val="bg1"/>
                </a:solidFill>
                <a:latin typeface="Comic Sans MS" panose="030F0702030302020204" pitchFamily="66" charset="0"/>
              </a:rPr>
              <a:t>sono: febbre, forte mal di testa, dolore muscolare, diarrea, vomito, dolori addominali ed emorragie inspiegabili</a:t>
            </a:r>
            <a:r>
              <a:rPr lang="it-IT" sz="1200" dirty="0" smtClean="0">
                <a:solidFill>
                  <a:schemeClr val="bg1"/>
                </a:solidFill>
                <a:latin typeface="Comic Sans MS" pitchFamily="66" charset="0"/>
              </a:rPr>
              <a:t>. Il </a:t>
            </a:r>
            <a:r>
              <a:rPr lang="it-IT" sz="1200" b="1" dirty="0" smtClean="0">
                <a:solidFill>
                  <a:schemeClr val="bg1"/>
                </a:solidFill>
                <a:latin typeface="Comic Sans MS" pitchFamily="66" charset="0"/>
              </a:rPr>
              <a:t>periodo di incubazione</a:t>
            </a:r>
            <a:r>
              <a:rPr lang="it-IT" sz="1200" dirty="0" smtClean="0">
                <a:solidFill>
                  <a:schemeClr val="bg1"/>
                </a:solidFill>
                <a:latin typeface="Comic Sans MS" pitchFamily="66" charset="0"/>
              </a:rPr>
              <a:t> (dal momento del contagio all'insorgenza dei primi sintomi) va da 2 a 21 giorni. La morte è fulminante e sopraggiunge nello stesso periodo (2-21 giorni). Il materiale genetico è </a:t>
            </a:r>
            <a:r>
              <a:rPr lang="it-IT" sz="1200" b="1" dirty="0" smtClean="0">
                <a:solidFill>
                  <a:schemeClr val="bg1"/>
                </a:solidFill>
                <a:latin typeface="Comic Sans MS" pitchFamily="66" charset="0"/>
              </a:rPr>
              <a:t>RNA</a:t>
            </a:r>
            <a:r>
              <a:rPr lang="it-IT" sz="1200" dirty="0" smtClean="0">
                <a:solidFill>
                  <a:schemeClr val="bg1"/>
                </a:solidFill>
                <a:latin typeface="Comic Sans MS" pitchFamily="66" charset="0"/>
              </a:rPr>
              <a:t>, che va incontro a mutazioni non particolarmente rapide e contiene solo sette geni. Sono stati isolati finora cinque ceppi diversi del virus, di cui quattro sono letali per l'uomo. </a:t>
            </a:r>
          </a:p>
          <a:p>
            <a:pPr marL="420624" indent="-384048" fontAlgn="auto">
              <a:spcAft>
                <a:spcPts val="0"/>
              </a:spcAft>
              <a:buFont typeface="Wingdings 2"/>
              <a:buNone/>
              <a:defRPr/>
            </a:pPr>
            <a:r>
              <a:rPr lang="it-IT" sz="1200" dirty="0">
                <a:solidFill>
                  <a:schemeClr val="bg1"/>
                </a:solidFill>
                <a:latin typeface="Comic Sans MS" panose="030F0702030302020204" pitchFamily="66" charset="0"/>
              </a:rPr>
              <a:t> </a:t>
            </a:r>
            <a:r>
              <a:rPr lang="it-IT" sz="1200" dirty="0" smtClean="0">
                <a:solidFill>
                  <a:schemeClr val="bg1"/>
                </a:solidFill>
                <a:latin typeface="Comic Sans MS" panose="030F0702030302020204" pitchFamily="66" charset="0"/>
              </a:rPr>
              <a:t>       La </a:t>
            </a:r>
            <a:r>
              <a:rPr lang="it-IT" sz="1200" dirty="0">
                <a:solidFill>
                  <a:schemeClr val="bg1"/>
                </a:solidFill>
                <a:latin typeface="Comic Sans MS" panose="030F0702030302020204" pitchFamily="66" charset="0"/>
              </a:rPr>
              <a:t>prima scoperta del virus risale al 1976, in Congo e Sud Sudan. Di solito il virus è molto infettivo e virulento, e quindi se colpisce una o due persone di un villaggio si diffonde con estrema rapidità e "consuma" tutte le persone che colpisce.</a:t>
            </a:r>
          </a:p>
          <a:p>
            <a:pPr marL="420624" indent="-384048" fontAlgn="auto">
              <a:spcAft>
                <a:spcPts val="0"/>
              </a:spcAft>
              <a:buFont typeface="Wingdings 2"/>
              <a:buNone/>
              <a:defRPr/>
            </a:pPr>
            <a:r>
              <a:rPr lang="it-IT" sz="1200" dirty="0" smtClean="0">
                <a:solidFill>
                  <a:schemeClr val="bg1"/>
                </a:solidFill>
                <a:latin typeface="Comic Sans MS" panose="030F0702030302020204" pitchFamily="66" charset="0"/>
              </a:rPr>
              <a:t>        Per </a:t>
            </a:r>
            <a:r>
              <a:rPr lang="it-IT" sz="1200" dirty="0">
                <a:solidFill>
                  <a:schemeClr val="bg1"/>
                </a:solidFill>
                <a:latin typeface="Comic Sans MS" panose="030F0702030302020204" pitchFamily="66" charset="0"/>
              </a:rPr>
              <a:t>arrivare all'uomo il virus potrebbe essere passato dalle volpi </a:t>
            </a:r>
            <a:r>
              <a:rPr lang="it-IT" sz="1200" dirty="0" smtClean="0">
                <a:solidFill>
                  <a:schemeClr val="bg1"/>
                </a:solidFill>
                <a:latin typeface="Comic Sans MS" panose="030F0702030302020204" pitchFamily="66" charset="0"/>
              </a:rPr>
              <a:t>volanti, </a:t>
            </a:r>
            <a:r>
              <a:rPr lang="it-IT" sz="1200" dirty="0">
                <a:solidFill>
                  <a:schemeClr val="bg1"/>
                </a:solidFill>
                <a:latin typeface="Comic Sans MS" panose="030F0702030302020204" pitchFamily="66" charset="0"/>
              </a:rPr>
              <a:t>alle scimmie, o altri animali della foresta, e infine all'uomo attraverso il fenomeno del </a:t>
            </a:r>
            <a:r>
              <a:rPr lang="it-IT" sz="1200" b="1" i="1" dirty="0" smtClean="0">
                <a:solidFill>
                  <a:schemeClr val="bg1"/>
                </a:solidFill>
                <a:latin typeface="Comic Sans MS" panose="030F0702030302020204" pitchFamily="66" charset="0"/>
              </a:rPr>
              <a:t>bush - meat</a:t>
            </a:r>
            <a:r>
              <a:rPr lang="it-IT" sz="1200" dirty="0">
                <a:solidFill>
                  <a:schemeClr val="bg1"/>
                </a:solidFill>
                <a:latin typeface="Comic Sans MS" panose="030F0702030302020204" pitchFamily="66" charset="0"/>
              </a:rPr>
              <a:t>, cioè la carne ricavata da animali </a:t>
            </a:r>
            <a:r>
              <a:rPr lang="it-IT" sz="1200" dirty="0" smtClean="0">
                <a:solidFill>
                  <a:schemeClr val="bg1"/>
                </a:solidFill>
                <a:latin typeface="Comic Sans MS" panose="030F0702030302020204" pitchFamily="66" charset="0"/>
              </a:rPr>
              <a:t>selvatici. </a:t>
            </a:r>
            <a:r>
              <a:rPr lang="it-IT" sz="1200" dirty="0">
                <a:solidFill>
                  <a:schemeClr val="bg1"/>
                </a:solidFill>
                <a:latin typeface="Comic Sans MS" panose="030F0702030302020204" pitchFamily="66" charset="0"/>
              </a:rPr>
              <a:t>Il fenomeno si è aggravato da quando compagnie occidentali e cinesi sono penetrate nella giungla per il disboscamento e la ricerca di fonti di minerali. Mangiando la carne di questi animali gli uomini possono essere rapidamente contagiati</a:t>
            </a:r>
            <a:r>
              <a:rPr lang="it-IT" sz="1200" dirty="0" smtClean="0">
                <a:solidFill>
                  <a:schemeClr val="bg1"/>
                </a:solidFill>
                <a:latin typeface="Comic Sans MS" panose="030F0702030302020204" pitchFamily="66" charset="0"/>
              </a:rPr>
              <a:t>.</a:t>
            </a:r>
            <a:r>
              <a:rPr lang="it-IT" sz="1200" dirty="0" smtClean="0"/>
              <a:t> </a:t>
            </a:r>
            <a:r>
              <a:rPr lang="it-IT" sz="1200" dirty="0" smtClean="0">
                <a:solidFill>
                  <a:schemeClr val="bg1"/>
                </a:solidFill>
                <a:latin typeface="Comic Sans MS" pitchFamily="66" charset="0"/>
              </a:rPr>
              <a:t>Contro il virus non esistono cure o vaccini, anche se ci sono stati tentativi con la trasfusione di individui colpiti, ma sopravvissuti. Sono alla studio metodi estremamente avanzati, come la cosiddetta tecnologia antisenso o il farmaco sperimentale Zmapp, ma non si hanno ancora risultati clinici.</a:t>
            </a:r>
          </a:p>
          <a:p>
            <a:pPr marL="420624" indent="-384048" fontAlgn="auto">
              <a:spcAft>
                <a:spcPts val="0"/>
              </a:spcAft>
              <a:buFont typeface="Wingdings 2"/>
              <a:buNone/>
              <a:defRPr/>
            </a:pPr>
            <a:r>
              <a:rPr lang="it-IT" sz="1200" dirty="0" smtClean="0"/>
              <a:t/>
            </a:r>
            <a:br>
              <a:rPr lang="it-IT" sz="1200" dirty="0" smtClean="0"/>
            </a:br>
            <a:endParaRPr lang="it-IT" sz="1200" dirty="0">
              <a:solidFill>
                <a:schemeClr val="bg1"/>
              </a:solidFill>
              <a:latin typeface="Comic Sans MS" panose="030F0702030302020204" pitchFamily="66" charset="0"/>
            </a:endParaRPr>
          </a:p>
          <a:p>
            <a:pPr marL="420624" indent="-384048" fontAlgn="auto">
              <a:spcAft>
                <a:spcPts val="0"/>
              </a:spcAft>
              <a:buFont typeface="Wingdings 2"/>
              <a:buChar char=""/>
              <a:defRPr/>
            </a:pPr>
            <a:endParaRPr lang="it-IT" dirty="0"/>
          </a:p>
        </p:txBody>
      </p:sp>
      <p:pic>
        <p:nvPicPr>
          <p:cNvPr id="4" name="Immagine 3"/>
          <p:cNvPicPr>
            <a:picLocks noChangeAspect="1"/>
          </p:cNvPicPr>
          <p:nvPr/>
        </p:nvPicPr>
        <p:blipFill>
          <a:blip r:embed="rId2">
            <a:extLst>
              <a:ext uri="{28A0092B-C50C-407E-A947-70E740481C1C}"/>
            </a:extLst>
          </a:blip>
          <a:stretch>
            <a:fillRect/>
          </a:stretch>
        </p:blipFill>
        <p:spPr>
          <a:xfrm>
            <a:off x="2783210" y="398463"/>
            <a:ext cx="1428750" cy="8953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magine 4"/>
          <p:cNvPicPr>
            <a:picLocks noChangeAspect="1"/>
          </p:cNvPicPr>
          <p:nvPr/>
        </p:nvPicPr>
        <p:blipFill>
          <a:blip r:embed="rId3">
            <a:extLst>
              <a:ext uri="{28A0092B-C50C-407E-A947-70E740481C1C}"/>
            </a:extLst>
          </a:blip>
          <a:stretch>
            <a:fillRect/>
          </a:stretch>
        </p:blipFill>
        <p:spPr>
          <a:xfrm>
            <a:off x="4357686" y="428604"/>
            <a:ext cx="1618393" cy="906300"/>
          </a:xfrm>
          <a:prstGeom prst="roundRect">
            <a:avLst>
              <a:gd name="adj" fmla="val 12859"/>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9698" name="Titolo 1"/>
          <p:cNvSpPr>
            <a:spLocks noGrp="1"/>
          </p:cNvSpPr>
          <p:nvPr>
            <p:ph type="title"/>
          </p:nvPr>
        </p:nvSpPr>
        <p:spPr>
          <a:xfrm>
            <a:off x="214313" y="214313"/>
            <a:ext cx="7467600" cy="1143000"/>
          </a:xfrm>
        </p:spPr>
        <p:txBody>
          <a:bodyPr/>
          <a:lstStyle/>
          <a:p>
            <a:r>
              <a:rPr lang="it-IT" sz="3600" smtClean="0">
                <a:solidFill>
                  <a:srgbClr val="0070C0"/>
                </a:solidFill>
                <a:latin typeface="Comic Sans MS" pitchFamily="66" charset="0"/>
              </a:rPr>
              <a:t>Arte e immagine</a:t>
            </a:r>
            <a:r>
              <a:rPr lang="it-IT" smtClean="0"/>
              <a:t/>
            </a:r>
            <a:br>
              <a:rPr lang="it-IT" smtClean="0"/>
            </a:br>
            <a:r>
              <a:rPr lang="it-IT" sz="2400" smtClean="0">
                <a:latin typeface="Comic Sans MS" pitchFamily="66" charset="0"/>
              </a:rPr>
              <a:t>L’ arte contemporanea </a:t>
            </a:r>
            <a:endParaRPr lang="it-IT" sz="2400" smtClean="0"/>
          </a:p>
        </p:txBody>
      </p:sp>
      <p:sp>
        <p:nvSpPr>
          <p:cNvPr id="3" name="Segnaposto contenuto 2"/>
          <p:cNvSpPr>
            <a:spLocks noGrp="1"/>
          </p:cNvSpPr>
          <p:nvPr>
            <p:ph idx="1"/>
          </p:nvPr>
        </p:nvSpPr>
        <p:spPr>
          <a:xfrm>
            <a:off x="357188" y="1357313"/>
            <a:ext cx="7467600" cy="4525962"/>
          </a:xfrm>
        </p:spPr>
        <p:txBody>
          <a:bodyPr>
            <a:noAutofit/>
          </a:bodyPr>
          <a:lstStyle/>
          <a:p>
            <a:pPr marL="420624" indent="-384048" fontAlgn="auto">
              <a:spcAft>
                <a:spcPts val="0"/>
              </a:spcAft>
              <a:buFont typeface="Wingdings 2"/>
              <a:buNone/>
              <a:defRPr/>
            </a:pPr>
            <a:r>
              <a:rPr lang="it-IT" sz="1050" dirty="0" smtClean="0">
                <a:solidFill>
                  <a:schemeClr val="bg1"/>
                </a:solidFill>
                <a:latin typeface="Comic Sans MS" pitchFamily="66" charset="0"/>
              </a:rPr>
              <a:t>          Il termine </a:t>
            </a:r>
            <a:r>
              <a:rPr lang="it-IT" sz="1050" b="1" dirty="0" smtClean="0">
                <a:solidFill>
                  <a:schemeClr val="bg1"/>
                </a:solidFill>
                <a:latin typeface="Comic Sans MS" pitchFamily="66" charset="0"/>
              </a:rPr>
              <a:t>arte contemporanea</a:t>
            </a:r>
            <a:r>
              <a:rPr lang="it-IT" sz="1050" dirty="0" smtClean="0">
                <a:solidFill>
                  <a:schemeClr val="bg1"/>
                </a:solidFill>
                <a:latin typeface="Comic Sans MS" pitchFamily="66" charset="0"/>
              </a:rPr>
              <a:t> si riferisce di regola, incontestata, a tutte le forme di arte iconografica dal periodo post-impressionista ai giorni nostri. L'uso, erroneo, dell'aggettivo generico "contemporanea" per definire l'arte dei nostri giorni è dovuto anche alla mancanza di una scuola artistica dominante o distinta riconosciuta da artisti, storici dell'arte e critici.</a:t>
            </a:r>
          </a:p>
          <a:p>
            <a:pPr marL="420624" indent="-384048" fontAlgn="auto">
              <a:spcAft>
                <a:spcPts val="0"/>
              </a:spcAft>
              <a:buFont typeface="Wingdings 2"/>
              <a:buNone/>
              <a:defRPr/>
            </a:pPr>
            <a:r>
              <a:rPr lang="it-IT" sz="1050" dirty="0" smtClean="0">
                <a:latin typeface="Comic Sans MS" pitchFamily="66" charset="0"/>
              </a:rPr>
              <a:t>        </a:t>
            </a:r>
            <a:r>
              <a:rPr lang="it-IT" sz="1050" b="1" dirty="0" smtClean="0">
                <a:latin typeface="Comic Sans MS" pitchFamily="66" charset="0"/>
              </a:rPr>
              <a:t> La pittura metafisica</a:t>
            </a:r>
          </a:p>
          <a:p>
            <a:pPr marL="420624" indent="-384048" fontAlgn="auto">
              <a:spcAft>
                <a:spcPts val="0"/>
              </a:spcAft>
              <a:buFont typeface="Wingdings 2"/>
              <a:buNone/>
              <a:defRPr/>
            </a:pPr>
            <a:r>
              <a:rPr lang="it-IT" sz="1050" dirty="0" smtClean="0">
                <a:latin typeface="Comic Sans MS" pitchFamily="66" charset="0"/>
              </a:rPr>
              <a:t>        </a:t>
            </a:r>
            <a:r>
              <a:rPr lang="it-IT" sz="1050" dirty="0" smtClean="0">
                <a:solidFill>
                  <a:schemeClr val="bg1"/>
                </a:solidFill>
                <a:latin typeface="Comic Sans MS" pitchFamily="66" charset="0"/>
              </a:rPr>
              <a:t> Metafisico è tutto ciò che va al di là della realtà e che svela misteri negli oggetti e nei luoghi del quotidiano. Questo alla pittura nel 1917 da Giorgio de Chirico, fondatore della pittura metafisica. Durante il corso del termine viene applicato per la prima volta Novecento aderiscono al nuovo movimento pittori come: Carrà, Morandi, De Pisis, Sironi, Campigli e Casorati.</a:t>
            </a:r>
          </a:p>
          <a:p>
            <a:pPr marL="420624" indent="-384048" fontAlgn="auto">
              <a:spcAft>
                <a:spcPts val="0"/>
              </a:spcAft>
              <a:buFont typeface="Wingdings 2"/>
              <a:buNone/>
              <a:defRPr/>
            </a:pPr>
            <a:r>
              <a:rPr lang="it-IT" sz="1050" dirty="0" smtClean="0">
                <a:solidFill>
                  <a:schemeClr val="bg1"/>
                </a:solidFill>
                <a:latin typeface="Comic Sans MS" pitchFamily="66" charset="0"/>
              </a:rPr>
              <a:t>          </a:t>
            </a:r>
            <a:r>
              <a:rPr lang="it-IT" sz="1050" b="1" dirty="0" smtClean="0">
                <a:latin typeface="Comic Sans MS" pitchFamily="66" charset="0"/>
              </a:rPr>
              <a:t>Carlo Carrà</a:t>
            </a:r>
          </a:p>
          <a:p>
            <a:pPr marL="420624" indent="-384048" fontAlgn="auto">
              <a:spcAft>
                <a:spcPts val="0"/>
              </a:spcAft>
              <a:buFont typeface="Wingdings 2"/>
              <a:buNone/>
              <a:defRPr/>
            </a:pPr>
            <a:r>
              <a:rPr lang="it-IT" sz="1050" b="1" dirty="0" smtClean="0">
                <a:solidFill>
                  <a:schemeClr val="bg1"/>
                </a:solidFill>
                <a:latin typeface="Comic Sans MS" pitchFamily="66" charset="0"/>
              </a:rPr>
              <a:t>       Carlo Carrà</a:t>
            </a:r>
            <a:r>
              <a:rPr lang="it-IT" sz="1050" dirty="0" smtClean="0">
                <a:solidFill>
                  <a:schemeClr val="bg1"/>
                </a:solidFill>
                <a:latin typeface="Comic Sans MS" pitchFamily="66" charset="0"/>
              </a:rPr>
              <a:t> è stato un pittore italiano che aderì al futurismo e poi alla corrente metafisica. Erede della tradizione ottocentesca prende parte a tutte le vicende del rinnovamento artistico dell'epoca nuova, dal Futurismo alla metafisica, dal Novecento ai Valori Plastici.</a:t>
            </a:r>
          </a:p>
          <a:p>
            <a:pPr marL="420624" indent="-384048" fontAlgn="auto">
              <a:spcAft>
                <a:spcPts val="0"/>
              </a:spcAft>
              <a:buFont typeface="Wingdings 2"/>
              <a:buNone/>
              <a:defRPr/>
            </a:pPr>
            <a:r>
              <a:rPr lang="it-IT" sz="1050" dirty="0" smtClean="0">
                <a:solidFill>
                  <a:schemeClr val="bg1"/>
                </a:solidFill>
                <a:latin typeface="Comic Sans MS" pitchFamily="66" charset="0"/>
              </a:rPr>
              <a:t>         A partire dal </a:t>
            </a:r>
            <a:r>
              <a:rPr lang="it-IT" sz="1050" u="sng" dirty="0" smtClean="0">
                <a:solidFill>
                  <a:schemeClr val="bg1"/>
                </a:solidFill>
                <a:latin typeface="Comic Sans MS" pitchFamily="66" charset="0"/>
                <a:hlinkClick r:id="rId2" tooltip="1915"/>
              </a:rPr>
              <a:t>1915</a:t>
            </a:r>
            <a:r>
              <a:rPr lang="it-IT" sz="1050" dirty="0" smtClean="0">
                <a:solidFill>
                  <a:schemeClr val="bg1"/>
                </a:solidFill>
                <a:latin typeface="Comic Sans MS" pitchFamily="66" charset="0"/>
              </a:rPr>
              <a:t> Carrà comincia a sentire l'esigenza di abbandonare i temi della velocità e del dinamismo, cercando un contatto più strutturato con il reale. A Ferrara, nel </a:t>
            </a:r>
            <a:r>
              <a:rPr lang="it-IT" sz="1050" u="sng" dirty="0" smtClean="0">
                <a:solidFill>
                  <a:schemeClr val="bg1"/>
                </a:solidFill>
                <a:latin typeface="Comic Sans MS" pitchFamily="66" charset="0"/>
                <a:hlinkClick r:id="rId3" tooltip="1917"/>
              </a:rPr>
              <a:t>1917</a:t>
            </a:r>
            <a:r>
              <a:rPr lang="it-IT" sz="1050" dirty="0" smtClean="0">
                <a:solidFill>
                  <a:schemeClr val="bg1"/>
                </a:solidFill>
                <a:latin typeface="Comic Sans MS" pitchFamily="66" charset="0"/>
              </a:rPr>
              <a:t>, conobbe </a:t>
            </a:r>
            <a:r>
              <a:rPr lang="it-IT" sz="1050" u="sng" dirty="0" smtClean="0">
                <a:solidFill>
                  <a:schemeClr val="bg1"/>
                </a:solidFill>
                <a:latin typeface="Comic Sans MS" pitchFamily="66" charset="0"/>
                <a:hlinkClick r:id="rId4" tooltip="Giorgio De Chirico"/>
              </a:rPr>
              <a:t>Giorgio De Chirico</a:t>
            </a:r>
            <a:r>
              <a:rPr lang="it-IT" sz="1050" dirty="0" smtClean="0">
                <a:solidFill>
                  <a:schemeClr val="bg1"/>
                </a:solidFill>
                <a:latin typeface="Comic Sans MS" pitchFamily="66" charset="0"/>
              </a:rPr>
              <a:t> e </a:t>
            </a:r>
            <a:r>
              <a:rPr lang="it-IT" sz="1050" u="sng" dirty="0" smtClean="0">
                <a:solidFill>
                  <a:schemeClr val="bg1"/>
                </a:solidFill>
                <a:latin typeface="Comic Sans MS" pitchFamily="66" charset="0"/>
                <a:hlinkClick r:id="rId5" tooltip="Filippo De Pisis"/>
              </a:rPr>
              <a:t>Filippo De Pisis</a:t>
            </a:r>
            <a:r>
              <a:rPr lang="it-IT" sz="1050" dirty="0" smtClean="0">
                <a:solidFill>
                  <a:schemeClr val="bg1"/>
                </a:solidFill>
                <a:latin typeface="Comic Sans MS" pitchFamily="66" charset="0"/>
              </a:rPr>
              <a:t> con i quali definì i principi teorici della </a:t>
            </a:r>
            <a:r>
              <a:rPr lang="it-IT" sz="1050" u="sng" dirty="0" smtClean="0">
                <a:solidFill>
                  <a:schemeClr val="bg1"/>
                </a:solidFill>
                <a:latin typeface="Comic Sans MS" pitchFamily="66" charset="0"/>
                <a:hlinkClick r:id="rId6" tooltip="Pittura metafisica"/>
              </a:rPr>
              <a:t>Metafisica</a:t>
            </a:r>
            <a:r>
              <a:rPr lang="it-IT" sz="1050" dirty="0" smtClean="0">
                <a:solidFill>
                  <a:schemeClr val="bg1"/>
                </a:solidFill>
                <a:latin typeface="Comic Sans MS" pitchFamily="66" charset="0"/>
              </a:rPr>
              <a:t>. Dopo alcune opere in stile dechirichiano, il pittore raggiunse ben presto una propria individualità artistica, per cui Carrà non rimase confinato tra le formule tipiche del movimento metafisico, nella sua arte la metafisica fu decisamente superata dalla poesia e dal senso del magico.. Le principali opere di questo periodo sono:</a:t>
            </a:r>
          </a:p>
          <a:p>
            <a:pPr marL="420624" indent="-384048" fontAlgn="auto">
              <a:spcAft>
                <a:spcPts val="0"/>
              </a:spcAft>
              <a:buFont typeface="Wingdings 2"/>
              <a:buNone/>
              <a:defRPr/>
            </a:pPr>
            <a:r>
              <a:rPr lang="it-IT" sz="1050" dirty="0" smtClean="0">
                <a:solidFill>
                  <a:schemeClr val="bg1"/>
                </a:solidFill>
                <a:latin typeface="Comic Sans MS" pitchFamily="66" charset="0"/>
              </a:rPr>
              <a:t>  </a:t>
            </a:r>
            <a:r>
              <a:rPr lang="it-IT" sz="1050" i="1" dirty="0" smtClean="0">
                <a:solidFill>
                  <a:schemeClr val="bg1"/>
                </a:solidFill>
                <a:latin typeface="Comic Sans MS" pitchFamily="66" charset="0"/>
              </a:rPr>
              <a:t>       L'idolo ermafrodito ,</a:t>
            </a:r>
            <a:r>
              <a:rPr lang="it-IT" sz="1050" dirty="0" smtClean="0">
                <a:solidFill>
                  <a:schemeClr val="bg1"/>
                </a:solidFill>
                <a:latin typeface="Comic Sans MS" pitchFamily="66" charset="0"/>
              </a:rPr>
              <a:t> Madre e figlio, Meriggio, L’ attesa.</a:t>
            </a:r>
          </a:p>
          <a:p>
            <a:pPr marL="420624" indent="-384048" fontAlgn="auto">
              <a:spcAft>
                <a:spcPts val="0"/>
              </a:spcAft>
              <a:buFont typeface="Wingdings 2"/>
              <a:buNone/>
              <a:defRPr/>
            </a:pPr>
            <a:r>
              <a:rPr lang="it-IT" sz="1050" dirty="0" smtClean="0">
                <a:solidFill>
                  <a:schemeClr val="bg1"/>
                </a:solidFill>
                <a:latin typeface="Comic Sans MS" pitchFamily="66" charset="0"/>
              </a:rPr>
              <a:t>          Nel 1922 abbandonerà la pittura metafisica spinto dal desiderio di "essere soltanto se stesso".</a:t>
            </a:r>
            <a:r>
              <a:rPr lang="it-IT" sz="1100" dirty="0" smtClean="0">
                <a:solidFill>
                  <a:schemeClr val="bg1"/>
                </a:solidFill>
                <a:latin typeface="Comic Sans MS" pitchFamily="66" charset="0"/>
              </a:rPr>
              <a:t> </a:t>
            </a: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p:txBody>
      </p:sp>
      <p:pic>
        <p:nvPicPr>
          <p:cNvPr id="4" name="Immagine 3" descr="Risultati immagini per immagini arte contemporanea">
            <a:hlinkClick r:id="rId7"/>
          </p:cNvPr>
          <p:cNvPicPr/>
          <p:nvPr/>
        </p:nvPicPr>
        <p:blipFill>
          <a:blip r:embed="rId8"/>
          <a:srcRect/>
          <a:stretch>
            <a:fillRect/>
          </a:stretch>
        </p:blipFill>
        <p:spPr bwMode="auto">
          <a:xfrm>
            <a:off x="5214942" y="214290"/>
            <a:ext cx="2000264" cy="1071570"/>
          </a:xfrm>
          <a:prstGeom prst="rect">
            <a:avLst/>
          </a:prstGeom>
          <a:ln>
            <a:noFill/>
          </a:ln>
          <a:effectLst>
            <a:softEdge rad="112500"/>
          </a:effectLst>
        </p:spPr>
      </p:pic>
      <p:pic>
        <p:nvPicPr>
          <p:cNvPr id="1027" name="Picture 3" descr="C:\Users\Pasquale Guido\Pictures\Meriggio.png"/>
          <p:cNvPicPr>
            <a:picLocks noChangeAspect="1" noChangeArrowheads="1"/>
          </p:cNvPicPr>
          <p:nvPr/>
        </p:nvPicPr>
        <p:blipFill>
          <a:blip r:embed="rId9"/>
          <a:srcRect/>
          <a:stretch>
            <a:fillRect/>
          </a:stretch>
        </p:blipFill>
        <p:spPr bwMode="auto">
          <a:xfrm>
            <a:off x="2500298" y="5214950"/>
            <a:ext cx="928694" cy="12177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descr="C:\Users\Pasquale Guido\Pictures\L' idolo ermafrodito.png"/>
          <p:cNvPicPr>
            <a:picLocks noChangeAspect="1" noChangeArrowheads="1"/>
          </p:cNvPicPr>
          <p:nvPr/>
        </p:nvPicPr>
        <p:blipFill>
          <a:blip r:embed="rId10"/>
          <a:srcRect/>
          <a:stretch>
            <a:fillRect/>
          </a:stretch>
        </p:blipFill>
        <p:spPr bwMode="auto">
          <a:xfrm>
            <a:off x="357158" y="5214950"/>
            <a:ext cx="857256" cy="12382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9703" name="AutoShape 6" descr="Risultati immagini per madre e figlio carlo carra"/>
          <p:cNvSpPr>
            <a:spLocks noChangeAspect="1" noChangeArrowheads="1"/>
          </p:cNvSpPr>
          <p:nvPr/>
        </p:nvSpPr>
        <p:spPr bwMode="auto">
          <a:xfrm>
            <a:off x="0" y="-144463"/>
            <a:ext cx="304800" cy="304801"/>
          </a:xfrm>
          <a:prstGeom prst="rect">
            <a:avLst/>
          </a:prstGeom>
          <a:noFill/>
          <a:ln w="9525">
            <a:noFill/>
            <a:miter lim="800000"/>
            <a:headEnd/>
            <a:tailEnd/>
          </a:ln>
        </p:spPr>
        <p:txBody>
          <a:bodyPr/>
          <a:lstStyle/>
          <a:p>
            <a:endParaRPr lang="it-IT"/>
          </a:p>
        </p:txBody>
      </p:sp>
      <p:pic>
        <p:nvPicPr>
          <p:cNvPr id="1032" name="Picture 8" descr="C:\Users\Pasquale Guido\Pictures\ghtjuytik.png"/>
          <p:cNvPicPr>
            <a:picLocks noChangeAspect="1" noChangeArrowheads="1"/>
          </p:cNvPicPr>
          <p:nvPr/>
        </p:nvPicPr>
        <p:blipFill>
          <a:blip r:embed="rId11"/>
          <a:srcRect/>
          <a:stretch>
            <a:fillRect/>
          </a:stretch>
        </p:blipFill>
        <p:spPr bwMode="auto">
          <a:xfrm>
            <a:off x="3643306" y="5214950"/>
            <a:ext cx="1285884" cy="12027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3" name="Picture 9" descr="C:\Users\Pasquale Guido\Pictures\untitled.png"/>
          <p:cNvPicPr>
            <a:picLocks noChangeAspect="1" noChangeArrowheads="1"/>
          </p:cNvPicPr>
          <p:nvPr/>
        </p:nvPicPr>
        <p:blipFill>
          <a:blip r:embed="rId12"/>
          <a:srcRect/>
          <a:stretch>
            <a:fillRect/>
          </a:stretch>
        </p:blipFill>
        <p:spPr bwMode="auto">
          <a:xfrm>
            <a:off x="1428728" y="5214950"/>
            <a:ext cx="832756" cy="12674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Effect transition="in" filter="wheel(1)">
                                      <p:cBhvr>
                                        <p:cTn id="25" dur="2000"/>
                                        <p:tgtEl>
                                          <p:spTgt spid="1028"/>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nodeType="clickEffect">
                                  <p:stCondLst>
                                    <p:cond delay="0"/>
                                  </p:stCondLst>
                                  <p:childTnLst>
                                    <p:set>
                                      <p:cBhvr>
                                        <p:cTn id="29" dur="1" fill="hold">
                                          <p:stCondLst>
                                            <p:cond delay="0"/>
                                          </p:stCondLst>
                                        </p:cTn>
                                        <p:tgtEl>
                                          <p:spTgt spid="1033"/>
                                        </p:tgtEl>
                                        <p:attrNameLst>
                                          <p:attrName>style.visibility</p:attrName>
                                        </p:attrNameLst>
                                      </p:cBhvr>
                                      <p:to>
                                        <p:strVal val="visible"/>
                                      </p:to>
                                    </p:set>
                                    <p:animEffect transition="in" filter="wheel(1)">
                                      <p:cBhvr>
                                        <p:cTn id="30" dur="2000"/>
                                        <p:tgtEl>
                                          <p:spTgt spid="1033"/>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nodeType="clickEffect">
                                  <p:stCondLst>
                                    <p:cond delay="0"/>
                                  </p:stCondLst>
                                  <p:childTnLst>
                                    <p:set>
                                      <p:cBhvr>
                                        <p:cTn id="34" dur="1" fill="hold">
                                          <p:stCondLst>
                                            <p:cond delay="0"/>
                                          </p:stCondLst>
                                        </p:cTn>
                                        <p:tgtEl>
                                          <p:spTgt spid="1027"/>
                                        </p:tgtEl>
                                        <p:attrNameLst>
                                          <p:attrName>style.visibility</p:attrName>
                                        </p:attrNameLst>
                                      </p:cBhvr>
                                      <p:to>
                                        <p:strVal val="visible"/>
                                      </p:to>
                                    </p:set>
                                    <p:animEffect transition="in" filter="wheel(1)">
                                      <p:cBhvr>
                                        <p:cTn id="35" dur="2000"/>
                                        <p:tgtEl>
                                          <p:spTgt spid="1027"/>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1032"/>
                                        </p:tgtEl>
                                        <p:attrNameLst>
                                          <p:attrName>style.visibility</p:attrName>
                                        </p:attrNameLst>
                                      </p:cBhvr>
                                      <p:to>
                                        <p:strVal val="visible"/>
                                      </p:to>
                                    </p:set>
                                    <p:animEffect transition="in" filter="wheel(1)">
                                      <p:cBhvr>
                                        <p:cTn id="40" dur="20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30722" name="Titolo 1"/>
          <p:cNvSpPr>
            <a:spLocks noGrp="1"/>
          </p:cNvSpPr>
          <p:nvPr>
            <p:ph type="title"/>
          </p:nvPr>
        </p:nvSpPr>
        <p:spPr/>
        <p:txBody>
          <a:bodyPr/>
          <a:lstStyle/>
          <a:p>
            <a:r>
              <a:rPr lang="it-IT" sz="3600" b="1" smtClean="0">
                <a:solidFill>
                  <a:srgbClr val="0070C0"/>
                </a:solidFill>
                <a:latin typeface="Comic Sans MS" pitchFamily="66" charset="0"/>
              </a:rPr>
              <a:t>Musica</a:t>
            </a:r>
            <a:r>
              <a:rPr lang="it-IT" sz="2700" smtClean="0">
                <a:latin typeface="Comic Sans MS" pitchFamily="66" charset="0"/>
              </a:rPr>
              <a:t> </a:t>
            </a:r>
            <a:br>
              <a:rPr lang="it-IT" sz="2700" smtClean="0">
                <a:latin typeface="Comic Sans MS" pitchFamily="66" charset="0"/>
              </a:rPr>
            </a:br>
            <a:r>
              <a:rPr lang="it-IT" sz="2400" smtClean="0">
                <a:latin typeface="Comic Sans MS" pitchFamily="66" charset="0"/>
              </a:rPr>
              <a:t>Pino Daniele</a:t>
            </a:r>
          </a:p>
        </p:txBody>
      </p:sp>
      <p:sp>
        <p:nvSpPr>
          <p:cNvPr id="3" name="Segnaposto contenuto 2"/>
          <p:cNvSpPr>
            <a:spLocks noGrp="1"/>
          </p:cNvSpPr>
          <p:nvPr>
            <p:ph idx="1"/>
          </p:nvPr>
        </p:nvSpPr>
        <p:spPr>
          <a:xfrm>
            <a:off x="428625" y="1571625"/>
            <a:ext cx="7467600" cy="4525963"/>
          </a:xfrm>
        </p:spPr>
        <p:txBody>
          <a:bodyPr>
            <a:normAutofit/>
          </a:bodyPr>
          <a:lstStyle/>
          <a:p>
            <a:pPr marL="36576" indent="0" fontAlgn="auto">
              <a:spcAft>
                <a:spcPts val="0"/>
              </a:spcAft>
              <a:buFont typeface="Wingdings 2"/>
              <a:buNone/>
              <a:defRPr/>
            </a:pPr>
            <a:r>
              <a:rPr lang="it-IT" sz="1500" b="1" dirty="0" smtClean="0">
                <a:solidFill>
                  <a:schemeClr val="bg1"/>
                </a:solidFill>
                <a:latin typeface="Comic Sans MS" panose="030F0702030302020204" pitchFamily="66" charset="0"/>
              </a:rPr>
              <a:t>Giuseppe </a:t>
            </a:r>
            <a:r>
              <a:rPr lang="it-IT" sz="1500" b="1" dirty="0">
                <a:solidFill>
                  <a:schemeClr val="bg1"/>
                </a:solidFill>
                <a:latin typeface="Comic Sans MS" panose="030F0702030302020204" pitchFamily="66" charset="0"/>
              </a:rPr>
              <a:t>Daniele</a:t>
            </a:r>
            <a:r>
              <a:rPr lang="it-IT" sz="1500" dirty="0">
                <a:solidFill>
                  <a:schemeClr val="bg1"/>
                </a:solidFill>
                <a:latin typeface="Comic Sans MS" panose="030F0702030302020204" pitchFamily="66" charset="0"/>
              </a:rPr>
              <a:t>, detto </a:t>
            </a:r>
            <a:r>
              <a:rPr lang="it-IT" sz="1500" b="1" dirty="0">
                <a:solidFill>
                  <a:schemeClr val="bg1"/>
                </a:solidFill>
                <a:latin typeface="Comic Sans MS" panose="030F0702030302020204" pitchFamily="66" charset="0"/>
              </a:rPr>
              <a:t>Pino</a:t>
            </a:r>
            <a:r>
              <a:rPr lang="it-IT" sz="1500" dirty="0">
                <a:solidFill>
                  <a:schemeClr val="bg1"/>
                </a:solidFill>
                <a:latin typeface="Comic Sans MS" panose="030F0702030302020204" pitchFamily="66" charset="0"/>
              </a:rPr>
              <a:t>, nato a Napoli il 19 marzo 1955 e morto a Roma il 4 gennaio 2015, è stato un </a:t>
            </a:r>
            <a:r>
              <a:rPr lang="it-IT" sz="1500" u="sng" dirty="0">
                <a:solidFill>
                  <a:schemeClr val="bg1"/>
                </a:solidFill>
                <a:latin typeface="Comic Sans MS" panose="030F0702030302020204" pitchFamily="66" charset="0"/>
                <a:hlinkClick r:id="rId3" tooltip="Cantautore"/>
              </a:rPr>
              <a:t>cantautore</a:t>
            </a:r>
            <a:r>
              <a:rPr lang="it-IT" sz="1500" dirty="0">
                <a:solidFill>
                  <a:schemeClr val="bg1"/>
                </a:solidFill>
                <a:latin typeface="Comic Sans MS" panose="030F0702030302020204" pitchFamily="66" charset="0"/>
              </a:rPr>
              <a:t> e </a:t>
            </a:r>
            <a:r>
              <a:rPr lang="it-IT" sz="1500" u="sng" dirty="0">
                <a:solidFill>
                  <a:schemeClr val="bg1"/>
                </a:solidFill>
                <a:latin typeface="Comic Sans MS" panose="030F0702030302020204" pitchFamily="66" charset="0"/>
                <a:hlinkClick r:id="rId4" tooltip="Chitarra"/>
              </a:rPr>
              <a:t>chitarrista</a:t>
            </a:r>
            <a:r>
              <a:rPr lang="it-IT" sz="1500" dirty="0">
                <a:solidFill>
                  <a:schemeClr val="bg1"/>
                </a:solidFill>
                <a:latin typeface="Comic Sans MS" panose="030F0702030302020204" pitchFamily="66" charset="0"/>
              </a:rPr>
              <a:t> </a:t>
            </a:r>
            <a:r>
              <a:rPr lang="it-IT" sz="1500" u="sng" dirty="0">
                <a:solidFill>
                  <a:schemeClr val="bg1"/>
                </a:solidFill>
                <a:latin typeface="Comic Sans MS" panose="030F0702030302020204" pitchFamily="66" charset="0"/>
                <a:hlinkClick r:id="rId5" tooltip="Italia"/>
              </a:rPr>
              <a:t>italiano</a:t>
            </a:r>
            <a:r>
              <a:rPr lang="it-IT" sz="1500" dirty="0">
                <a:solidFill>
                  <a:schemeClr val="bg1"/>
                </a:solidFill>
                <a:latin typeface="Comic Sans MS" panose="030F0702030302020204" pitchFamily="66" charset="0"/>
              </a:rPr>
              <a:t> di formazione </a:t>
            </a:r>
            <a:r>
              <a:rPr lang="it-IT" sz="1500" u="sng" dirty="0">
                <a:solidFill>
                  <a:schemeClr val="bg1"/>
                </a:solidFill>
                <a:latin typeface="Comic Sans MS" panose="030F0702030302020204" pitchFamily="66" charset="0"/>
                <a:hlinkClick r:id="rId6" tooltip="Blues"/>
              </a:rPr>
              <a:t>blues</a:t>
            </a:r>
            <a:r>
              <a:rPr lang="it-IT" sz="1500" dirty="0">
                <a:solidFill>
                  <a:schemeClr val="bg1"/>
                </a:solidFill>
                <a:latin typeface="Comic Sans MS" panose="030F0702030302020204" pitchFamily="66" charset="0"/>
              </a:rPr>
              <a:t>, è stato, a cavallo degli anni settanta e ottanta, uno dei musicisti più innovativi e originali tra i </a:t>
            </a:r>
            <a:r>
              <a:rPr lang="it-IT" sz="1500" u="sng" dirty="0">
                <a:solidFill>
                  <a:schemeClr val="bg1"/>
                </a:solidFill>
                <a:latin typeface="Comic Sans MS" panose="030F0702030302020204" pitchFamily="66" charset="0"/>
                <a:hlinkClick r:id="rId3" tooltip="Cantautore"/>
              </a:rPr>
              <a:t>cantaut</a:t>
            </a:r>
            <a:r>
              <a:rPr lang="it-IT" sz="1500" dirty="0">
                <a:solidFill>
                  <a:schemeClr val="bg1"/>
                </a:solidFill>
                <a:latin typeface="Comic Sans MS" panose="030F0702030302020204" pitchFamily="66" charset="0"/>
              </a:rPr>
              <a:t>ori italiani. Nella sua carriera ha collaborato con artisti di prestigio. La sua tecnica strumentale e compositiva è stata influenzata dalla </a:t>
            </a:r>
            <a:r>
              <a:rPr lang="it-IT" sz="1500" dirty="0">
                <a:solidFill>
                  <a:schemeClr val="bg1"/>
                </a:solidFill>
                <a:latin typeface="Comic Sans MS" panose="030F0702030302020204" pitchFamily="66" charset="0"/>
                <a:hlinkClick r:id="rId7" tooltip="Musica rock"/>
              </a:rPr>
              <a:t>musica rock</a:t>
            </a:r>
            <a:r>
              <a:rPr lang="it-IT" sz="1500" dirty="0">
                <a:solidFill>
                  <a:schemeClr val="bg1"/>
                </a:solidFill>
                <a:latin typeface="Comic Sans MS" panose="030F0702030302020204" pitchFamily="66" charset="0"/>
              </a:rPr>
              <a:t>, dal </a:t>
            </a:r>
            <a:r>
              <a:rPr lang="it-IT" sz="1500" u="sng" dirty="0">
                <a:solidFill>
                  <a:schemeClr val="bg1"/>
                </a:solidFill>
                <a:latin typeface="Comic Sans MS" panose="030F0702030302020204" pitchFamily="66" charset="0"/>
                <a:hlinkClick r:id="rId8" tooltip="Jazz"/>
              </a:rPr>
              <a:t>jazz</a:t>
            </a:r>
            <a:r>
              <a:rPr lang="it-IT" sz="1500" dirty="0">
                <a:solidFill>
                  <a:schemeClr val="bg1"/>
                </a:solidFill>
                <a:latin typeface="Comic Sans MS" panose="030F0702030302020204" pitchFamily="66" charset="0"/>
              </a:rPr>
              <a:t> di </a:t>
            </a:r>
            <a:r>
              <a:rPr lang="it-IT" sz="1500" u="sng" dirty="0">
                <a:solidFill>
                  <a:schemeClr val="bg1"/>
                </a:solidFill>
                <a:latin typeface="Comic Sans MS" panose="030F0702030302020204" pitchFamily="66" charset="0"/>
                <a:hlinkClick r:id="rId9" tooltip="Louis Armstrong"/>
              </a:rPr>
              <a:t>Louis Armstrong</a:t>
            </a:r>
            <a:r>
              <a:rPr lang="it-IT" sz="1500" dirty="0">
                <a:solidFill>
                  <a:schemeClr val="bg1"/>
                </a:solidFill>
                <a:latin typeface="Comic Sans MS" panose="030F0702030302020204" pitchFamily="66" charset="0"/>
              </a:rPr>
              <a:t>, dal chitarrista </a:t>
            </a:r>
            <a:r>
              <a:rPr lang="it-IT" sz="1500" u="sng" dirty="0">
                <a:solidFill>
                  <a:schemeClr val="bg1"/>
                </a:solidFill>
                <a:latin typeface="Comic Sans MS" panose="030F0702030302020204" pitchFamily="66" charset="0"/>
                <a:hlinkClick r:id="rId10" tooltip="George Benson"/>
              </a:rPr>
              <a:t>George Benson</a:t>
            </a:r>
            <a:r>
              <a:rPr lang="it-IT" sz="1500" dirty="0">
                <a:solidFill>
                  <a:schemeClr val="bg1"/>
                </a:solidFill>
                <a:latin typeface="Comic Sans MS" panose="030F0702030302020204" pitchFamily="66" charset="0"/>
              </a:rPr>
              <a:t> e  dal genere </a:t>
            </a:r>
            <a:r>
              <a:rPr lang="it-IT" sz="1500" u="sng" dirty="0">
                <a:solidFill>
                  <a:schemeClr val="bg1"/>
                </a:solidFill>
                <a:latin typeface="Comic Sans MS" panose="030F0702030302020204" pitchFamily="66" charset="0"/>
                <a:hlinkClick r:id="rId6" tooltip="Blues"/>
              </a:rPr>
              <a:t>blues</a:t>
            </a:r>
            <a:r>
              <a:rPr lang="it-IT" sz="1500" dirty="0">
                <a:solidFill>
                  <a:schemeClr val="bg1"/>
                </a:solidFill>
                <a:latin typeface="Comic Sans MS" panose="030F0702030302020204" pitchFamily="66" charset="0"/>
              </a:rPr>
              <a:t>, in una sintesi fra elementi musicali e linguistici assai differenti. La sua passione per i più svariati generi musicali ha dato origine a un nuovo stile denominato "tarumbò", a indicare la mescolanza di </a:t>
            </a:r>
            <a:r>
              <a:rPr lang="it-IT" sz="1500" u="sng" dirty="0">
                <a:solidFill>
                  <a:schemeClr val="bg1"/>
                </a:solidFill>
                <a:latin typeface="Comic Sans MS" panose="030F0702030302020204" pitchFamily="66" charset="0"/>
                <a:hlinkClick r:id="rId11" tooltip="Tarantella"/>
              </a:rPr>
              <a:t>tarantella</a:t>
            </a:r>
            <a:r>
              <a:rPr lang="it-IT" sz="1500" dirty="0">
                <a:solidFill>
                  <a:schemeClr val="bg1"/>
                </a:solidFill>
                <a:latin typeface="Comic Sans MS" panose="030F0702030302020204" pitchFamily="66" charset="0"/>
              </a:rPr>
              <a:t> e </a:t>
            </a:r>
            <a:r>
              <a:rPr lang="it-IT" sz="1500" u="sng" dirty="0">
                <a:solidFill>
                  <a:schemeClr val="bg1"/>
                </a:solidFill>
                <a:latin typeface="Comic Sans MS" panose="030F0702030302020204" pitchFamily="66" charset="0"/>
                <a:hlinkClick r:id="rId6" tooltip="Blues"/>
              </a:rPr>
              <a:t>blues</a:t>
            </a:r>
            <a:r>
              <a:rPr lang="it-IT" sz="1500" dirty="0" smtClean="0">
                <a:solidFill>
                  <a:schemeClr val="bg1"/>
                </a:solidFill>
                <a:latin typeface="Comic Sans MS" panose="030F0702030302020204" pitchFamily="66" charset="0"/>
              </a:rPr>
              <a:t>.</a:t>
            </a:r>
          </a:p>
          <a:p>
            <a:pPr marL="36576" indent="0" fontAlgn="auto">
              <a:spcAft>
                <a:spcPts val="0"/>
              </a:spcAft>
              <a:buFont typeface="Wingdings 2"/>
              <a:buNone/>
              <a:defRPr/>
            </a:pPr>
            <a:r>
              <a:rPr lang="it-IT" sz="1400" dirty="0">
                <a:solidFill>
                  <a:schemeClr val="bg1"/>
                </a:solidFill>
                <a:latin typeface="Comic Sans MS" panose="030F0702030302020204" pitchFamily="66" charset="0"/>
              </a:rPr>
              <a:t>Diplomatosi, decide di fare solo musica! Così si dedica alla sua chitarra prima da autodidatta e poi a scuola. Nel 1977 esordisce con il primo album: "Terra mia",  il disco sarà l'inizio di un percorso musicale straordinario, con la voglia di uscire allo scoperto e di protestare, in una fusione di rock, blues e jazz che ormai ha nelle vene. Nello stesso anno si sposerà. Dopo due anni pubblica l'album omonimo: "Pino Daniele", che contiene "Je sò pazzo", con il quale partecipa al festivalbar. L'anno dopo,  si avvia verso la consacrazione di pubblico e critica, pubblicando "Nero a metà" seguito nell' '81 da "Vai mò". I due album che si possono indicare come i migliori, non solo suoi, ma di tutto quel movimento di protesta musicale dell'epoca. </a:t>
            </a:r>
          </a:p>
          <a:p>
            <a:pPr marL="36576" indent="0" fontAlgn="auto">
              <a:spcAft>
                <a:spcPts val="0"/>
              </a:spcAft>
              <a:buFont typeface="Wingdings 2"/>
              <a:buNone/>
              <a:defRPr/>
            </a:pPr>
            <a:endParaRPr lang="it-IT" sz="1500" dirty="0" smtClean="0">
              <a:latin typeface="Comic Sans MS" panose="030F0702030302020204" pitchFamily="66" charset="0"/>
            </a:endParaRPr>
          </a:p>
          <a:p>
            <a:pPr marL="36576" indent="0" fontAlgn="auto">
              <a:spcAft>
                <a:spcPts val="0"/>
              </a:spcAft>
              <a:buFont typeface="Wingdings 2"/>
              <a:buNone/>
              <a:defRPr/>
            </a:pPr>
            <a:endParaRPr lang="it-IT" sz="1500" dirty="0">
              <a:latin typeface="Comic Sans MS" panose="030F0702030302020204" pitchFamily="66" charset="0"/>
            </a:endParaRPr>
          </a:p>
          <a:p>
            <a:pPr marL="420624" indent="-384048" fontAlgn="auto">
              <a:spcAft>
                <a:spcPts val="0"/>
              </a:spcAft>
              <a:buFont typeface="Wingdings 2"/>
              <a:buChar char=""/>
              <a:defRPr/>
            </a:pPr>
            <a:endParaRPr lang="it-IT" dirty="0"/>
          </a:p>
        </p:txBody>
      </p:sp>
      <p:sp>
        <p:nvSpPr>
          <p:cNvPr id="30724"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it-IT"/>
          </a:p>
        </p:txBody>
      </p:sp>
      <p:sp>
        <p:nvSpPr>
          <p:cNvPr id="30725" name="Rectangle 6"/>
          <p:cNvSpPr>
            <a:spLocks noChangeArrowheads="1"/>
          </p:cNvSpPr>
          <p:nvPr/>
        </p:nvSpPr>
        <p:spPr bwMode="auto">
          <a:xfrm>
            <a:off x="0" y="547688"/>
            <a:ext cx="252413" cy="276225"/>
          </a:xfrm>
          <a:prstGeom prst="rect">
            <a:avLst/>
          </a:prstGeom>
          <a:noFill/>
          <a:ln w="9525">
            <a:noFill/>
            <a:miter lim="800000"/>
            <a:headEnd/>
            <a:tailEnd/>
          </a:ln>
        </p:spPr>
        <p:txBody>
          <a:bodyPr wrap="none" anchor="ctr">
            <a:spAutoFit/>
          </a:bodyPr>
          <a:lstStyle/>
          <a:p>
            <a:pPr eaLnBrk="0" hangingPunct="0"/>
            <a:r>
              <a:rPr lang="it-IT" altLang="it-IT" sz="1200" b="1">
                <a:latin typeface="Comic Sans MS" pitchFamily="66" charset="0"/>
                <a:cs typeface="Times New Roman" pitchFamily="18" charset="0"/>
              </a:rPr>
              <a:t> </a:t>
            </a:r>
            <a:endParaRPr lang="it-IT" altLang="it-IT"/>
          </a:p>
        </p:txBody>
      </p:sp>
      <p:pic>
        <p:nvPicPr>
          <p:cNvPr id="8" name="Immagine 7"/>
          <p:cNvPicPr>
            <a:picLocks noChangeAspect="1"/>
          </p:cNvPicPr>
          <p:nvPr/>
        </p:nvPicPr>
        <p:blipFill>
          <a:blip r:embed="rId12" cstate="print">
            <a:extLst>
              <a:ext uri="{28A0092B-C50C-407E-A947-70E740481C1C}"/>
            </a:extLst>
          </a:blip>
          <a:stretch>
            <a:fillRect/>
          </a:stretch>
        </p:blipFill>
        <p:spPr>
          <a:xfrm>
            <a:off x="4427984" y="92186"/>
            <a:ext cx="1512168" cy="1464225"/>
          </a:xfrm>
          <a:prstGeom prst="rect">
            <a:avLst/>
          </a:prstGeom>
          <a:ln>
            <a:noFill/>
          </a:ln>
          <a:effectLst>
            <a:softEdge rad="112500"/>
          </a:effectLst>
        </p:spPr>
      </p:pic>
      <p:pic>
        <p:nvPicPr>
          <p:cNvPr id="9" name="Shape">
            <a:hlinkClick r:id="" action="ppaction://media"/>
          </p:cNvPr>
          <p:cNvPicPr>
            <a:picLocks noChangeAspect="1"/>
          </p:cNvPicPr>
          <p:nvPr>
            <a:videoFile r:link="rId1"/>
          </p:nvPr>
        </p:nvPicPr>
        <p:blipFill>
          <a:blip r:embed="rId13"/>
          <a:srcRect/>
          <a:stretch>
            <a:fillRect/>
          </a:stretch>
        </p:blipFill>
        <p:spPr bwMode="auto">
          <a:xfrm>
            <a:off x="8396288" y="228600"/>
            <a:ext cx="423862" cy="4254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196310" fill="hold"/>
                                        <p:tgtEl>
                                          <p:spTgt spid="9"/>
                                        </p:tgtEl>
                                      </p:cBhvr>
                                    </p:cmd>
                                  </p:childTnLst>
                                </p:cTn>
                              </p:par>
                            </p:childTnLst>
                          </p:cTn>
                        </p:par>
                      </p:childTnLst>
                    </p:cTn>
                  </p:par>
                </p:childTnLst>
              </p:cTn>
              <p:nextCondLst>
                <p:cond evt="onClick" delay="0">
                  <p:tgtEl>
                    <p:spTgt spid="9"/>
                  </p:tgtEl>
                </p:cond>
              </p:nextCondLst>
            </p:seq>
            <p:video>
              <p:cMediaNode vol="80000">
                <p:cTn id="14" fill="hold" display="0">
                  <p:stCondLst>
                    <p:cond delay="indefinite"/>
                  </p:stCondLst>
                  <p:endCondLst>
                    <p:cond evt="onStopAudio" delay="0">
                      <p:tgtEl>
                        <p:sldTgt/>
                      </p:tgtEl>
                    </p:cond>
                  </p:endCondLst>
                </p:cTn>
                <p:tgtEl>
                  <p:spTgt spid="9"/>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31746" name="Titolo 1"/>
          <p:cNvSpPr>
            <a:spLocks noGrp="1"/>
          </p:cNvSpPr>
          <p:nvPr>
            <p:ph type="title"/>
          </p:nvPr>
        </p:nvSpPr>
        <p:spPr/>
        <p:txBody>
          <a:bodyPr/>
          <a:lstStyle/>
          <a:p>
            <a:r>
              <a:rPr lang="it-IT" sz="4000" b="1" smtClean="0">
                <a:solidFill>
                  <a:srgbClr val="0070C0"/>
                </a:solidFill>
                <a:latin typeface="Comic Sans MS" pitchFamily="66" charset="0"/>
              </a:rPr>
              <a:t>Tecnologia</a:t>
            </a:r>
            <a:r>
              <a:rPr lang="it-IT" smtClean="0"/>
              <a:t/>
            </a:r>
            <a:br>
              <a:rPr lang="it-IT" smtClean="0"/>
            </a:br>
            <a:r>
              <a:rPr lang="it-IT" sz="2700" smtClean="0">
                <a:latin typeface="Comic Sans MS" pitchFamily="66" charset="0"/>
              </a:rPr>
              <a:t>Lo spreco delle risorse naturali</a:t>
            </a:r>
          </a:p>
        </p:txBody>
      </p:sp>
      <p:sp>
        <p:nvSpPr>
          <p:cNvPr id="31747" name="Segnaposto contenuto 2"/>
          <p:cNvSpPr>
            <a:spLocks noGrp="1"/>
          </p:cNvSpPr>
          <p:nvPr>
            <p:ph idx="1"/>
          </p:nvPr>
        </p:nvSpPr>
        <p:spPr>
          <a:xfrm>
            <a:off x="457200" y="1600200"/>
            <a:ext cx="7900988" cy="5114925"/>
          </a:xfrm>
        </p:spPr>
        <p:txBody>
          <a:bodyPr/>
          <a:lstStyle/>
          <a:p>
            <a:pPr>
              <a:buFont typeface="Wingdings 2" pitchFamily="18" charset="2"/>
              <a:buNone/>
            </a:pPr>
            <a:r>
              <a:rPr lang="it-IT" sz="1000" smtClean="0">
                <a:solidFill>
                  <a:schemeClr val="bg1"/>
                </a:solidFill>
                <a:latin typeface="Comic Sans MS" pitchFamily="66" charset="0"/>
              </a:rPr>
              <a:t>          La terra è stata considerata come un deposito di risorse naturali cui si poteva attingere senza problemi, la maggior parte delle quali sono state ritenute illimitate, mentre per le altre, si credeva che la tecnologia sarebbe stata in grado di crearne  delle nuove. Lo sfruttamento intensivo delle risorse è stato  un modello di sviluppo per tutte le economie, permettendo a una piccola parte della popolazione del Pianeta di migliorare il proprio tenore di vita. Ciò è però avvenuto a spese dell’ ambiente e a carico della maggior parte della popolazione del Pianeta ancora oggi in condizioni di sottosviluppo. Il vecchio modello di sviluppo ha causato gravissimi danni all’ambiente, ha distrutto preziose risorse naturali, ha fatto scomparire dalla faccia della terra molte specie viventi, vegetali e animali.</a:t>
            </a:r>
          </a:p>
          <a:p>
            <a:pPr>
              <a:buFont typeface="Wingdings 2" pitchFamily="18" charset="2"/>
              <a:buNone/>
            </a:pPr>
            <a:r>
              <a:rPr lang="it-IT" sz="1000" smtClean="0">
                <a:solidFill>
                  <a:schemeClr val="bg1"/>
                </a:solidFill>
                <a:latin typeface="Comic Sans MS" pitchFamily="66" charset="0"/>
              </a:rPr>
              <a:t>         </a:t>
            </a:r>
          </a:p>
          <a:p>
            <a:pPr>
              <a:buFont typeface="Wingdings 2" pitchFamily="18" charset="2"/>
              <a:buNone/>
            </a:pPr>
            <a:r>
              <a:rPr lang="it-IT" sz="1000" smtClean="0">
                <a:solidFill>
                  <a:schemeClr val="bg1"/>
                </a:solidFill>
                <a:latin typeface="Comic Sans MS" pitchFamily="66" charset="0"/>
              </a:rPr>
              <a:t>          Gli studiosi hanno pensato da tempo a un modo per offrire un nuovo modello di sviluppo. Da qui, si iniziò ad usare due parole chiave </a:t>
            </a:r>
            <a:r>
              <a:rPr lang="it-IT" sz="1000" b="1" smtClean="0">
                <a:solidFill>
                  <a:schemeClr val="bg1"/>
                </a:solidFill>
                <a:latin typeface="Comic Sans MS" pitchFamily="66" charset="0"/>
              </a:rPr>
              <a:t>ecosviluppo  e sviluppo sostenibile</a:t>
            </a:r>
            <a:r>
              <a:rPr lang="it-IT" sz="1000" smtClean="0">
                <a:solidFill>
                  <a:schemeClr val="bg1"/>
                </a:solidFill>
                <a:latin typeface="Comic Sans MS" pitchFamily="66" charset="0"/>
              </a:rPr>
              <a:t>, per sottolineare l’impostazione del nuovo modello, basato sul rispetto della natura e sulle effettive capacità del pianeta in fatto di risorse.</a:t>
            </a:r>
          </a:p>
          <a:p>
            <a:pPr>
              <a:buFont typeface="Wingdings 2" pitchFamily="18" charset="2"/>
              <a:buNone/>
            </a:pPr>
            <a:r>
              <a:rPr lang="it-IT" sz="1000" smtClean="0">
                <a:solidFill>
                  <a:schemeClr val="bg1"/>
                </a:solidFill>
                <a:latin typeface="Comic Sans MS" pitchFamily="66" charset="0"/>
              </a:rPr>
              <a:t> </a:t>
            </a:r>
          </a:p>
          <a:p>
            <a:pPr>
              <a:buFont typeface="Wingdings 2" pitchFamily="18" charset="2"/>
              <a:buNone/>
            </a:pPr>
            <a:r>
              <a:rPr lang="it-IT" sz="1000" smtClean="0">
                <a:solidFill>
                  <a:schemeClr val="bg1"/>
                </a:solidFill>
                <a:latin typeface="Comic Sans MS" pitchFamily="66" charset="0"/>
              </a:rPr>
              <a:t>          I concetti fondamentali di questo nuovo modello sono :</a:t>
            </a:r>
          </a:p>
          <a:p>
            <a:pPr>
              <a:buFont typeface="Franklin Gothic Book" pitchFamily="34" charset="0"/>
              <a:buAutoNum type="arabicPeriod"/>
            </a:pPr>
            <a:r>
              <a:rPr lang="it-IT" sz="1000" smtClean="0">
                <a:solidFill>
                  <a:schemeClr val="bg1"/>
                </a:solidFill>
                <a:latin typeface="Comic Sans MS" pitchFamily="66" charset="0"/>
              </a:rPr>
              <a:t>Lo sviluppo sostenibile ha l’obiettivo di soddisfare i bisogni e le aspirazioni delle attuali generazioni senza compromettere le possibilità delle generazioni future</a:t>
            </a:r>
          </a:p>
          <a:p>
            <a:pPr>
              <a:buFont typeface="Franklin Gothic Book" pitchFamily="34" charset="0"/>
              <a:buAutoNum type="arabicPeriod"/>
            </a:pPr>
            <a:r>
              <a:rPr lang="it-IT" sz="1000" smtClean="0">
                <a:solidFill>
                  <a:schemeClr val="bg1"/>
                </a:solidFill>
                <a:latin typeface="Comic Sans MS" pitchFamily="66" charset="0"/>
              </a:rPr>
              <a:t>Non bisogna arrestare la crescita economica, ma questa dovrà andare in larga parte a vantaggio dei paesi più poveri</a:t>
            </a:r>
          </a:p>
          <a:p>
            <a:pPr>
              <a:buFont typeface="Franklin Gothic Book" pitchFamily="34" charset="0"/>
              <a:buAutoNum type="arabicPeriod"/>
            </a:pPr>
            <a:r>
              <a:rPr lang="it-IT" sz="1000" smtClean="0">
                <a:solidFill>
                  <a:schemeClr val="bg1"/>
                </a:solidFill>
                <a:latin typeface="Comic Sans MS" pitchFamily="66" charset="0"/>
              </a:rPr>
              <a:t>Lo sviluppo dovrà tener conto della conservazione dell’ambiente.</a:t>
            </a:r>
          </a:p>
          <a:p>
            <a:pPr>
              <a:buFont typeface="Wingdings 2" pitchFamily="18" charset="2"/>
              <a:buNone/>
            </a:pPr>
            <a:r>
              <a:rPr lang="it-IT" sz="1000" smtClean="0">
                <a:solidFill>
                  <a:schemeClr val="bg1"/>
                </a:solidFill>
                <a:latin typeface="Comic Sans MS" pitchFamily="66" charset="0"/>
              </a:rPr>
              <a:t> </a:t>
            </a:r>
          </a:p>
          <a:p>
            <a:pPr>
              <a:buFont typeface="Wingdings 2" pitchFamily="18" charset="2"/>
              <a:buNone/>
            </a:pPr>
            <a:r>
              <a:rPr lang="it-IT" sz="1000" smtClean="0">
                <a:solidFill>
                  <a:schemeClr val="bg1"/>
                </a:solidFill>
                <a:latin typeface="Comic Sans MS" pitchFamily="66" charset="0"/>
              </a:rPr>
              <a:t>          L’Europa è il maggiore importatore di risorse dai Paesi poveri, destinate a mantenere il livello dei consumi; pertanto la prima cosa  da fare è ridurre il consumo di materie prime come il legno, la carta, il cotone e il pesce. Oltre al cambiamento delle filiere produttive, è molto utile anche un cambiamento di alcune abitudini quotidiane, che apparentemente innocue possono avere grosse conseguenze  sulla sostenibilità del pianeta.</a:t>
            </a:r>
            <a:br>
              <a:rPr lang="it-IT" sz="1000" smtClean="0">
                <a:solidFill>
                  <a:schemeClr val="bg1"/>
                </a:solidFill>
                <a:latin typeface="Comic Sans MS" pitchFamily="66" charset="0"/>
              </a:rPr>
            </a:br>
            <a:endParaRPr lang="it-IT" sz="1000" smtClean="0">
              <a:solidFill>
                <a:schemeClr val="bg1"/>
              </a:solidFill>
              <a:latin typeface="Comic Sans MS" pitchFamily="66" charset="0"/>
            </a:endParaRPr>
          </a:p>
          <a:p>
            <a:pPr>
              <a:buFont typeface="Wingdings 2" pitchFamily="18" charset="2"/>
              <a:buNone/>
            </a:pPr>
            <a:r>
              <a:rPr lang="it-IT" sz="1000" smtClean="0">
                <a:solidFill>
                  <a:schemeClr val="bg1"/>
                </a:solidFill>
                <a:latin typeface="Comic Sans MS" pitchFamily="66" charset="0"/>
              </a:rPr>
              <a:t>          Per renderci consapevoli di questo, il WWF ha elaborato dei  programmi interattivi con cui calcolare il peso del cibo che raggiunge le nostre tavole : si può calcolare quanto le nostre scelte alimentari siano responsabili di emissioni di gas serra e a quanto ammonti il consumo di acqua. Il programma fornisce anche suggerimenti su come ridurre il proprio impatto ambientale e scegliere un menù  a basso consumo di acqua. Il secondo programma  è “Il calcolatore dell’impronta di carbonio”, utile a capire quanto le nostre attività quotidiane contribuiscano alle emissioni di anidride carbonica che influenzano i cambiamenti climatici. Gli strumenti ci sono; la consapevolezza sta pian piano aumentando; l’auspicio è che riusciamo tutti ad “alleggerirci” ed essere più attenti e consapevoli nell’uso delle risorse naturali</a:t>
            </a:r>
            <a:r>
              <a:rPr lang="it-IT" sz="1000" smtClean="0">
                <a:solidFill>
                  <a:schemeClr val="bg1"/>
                </a:solidFill>
              </a:rPr>
              <a:t>.</a:t>
            </a:r>
          </a:p>
        </p:txBody>
      </p:sp>
      <p:pic>
        <p:nvPicPr>
          <p:cNvPr id="4" name="Immagine 3" descr="Usi e abusi delle risorse naturali"/>
          <p:cNvPicPr>
            <a:picLocks noChangeAspect="1" noChangeArrowheads="1"/>
          </p:cNvPicPr>
          <p:nvPr/>
        </p:nvPicPr>
        <p:blipFill>
          <a:blip r:embed="rId3"/>
          <a:srcRect/>
          <a:stretch>
            <a:fillRect/>
          </a:stretch>
        </p:blipFill>
        <p:spPr bwMode="auto">
          <a:xfrm>
            <a:off x="5715000" y="428625"/>
            <a:ext cx="990600" cy="8620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33794" name="Titolo 1"/>
          <p:cNvSpPr>
            <a:spLocks noGrp="1"/>
          </p:cNvSpPr>
          <p:nvPr>
            <p:ph type="title"/>
          </p:nvPr>
        </p:nvSpPr>
        <p:spPr/>
        <p:txBody>
          <a:bodyPr/>
          <a:lstStyle/>
          <a:p>
            <a:r>
              <a:rPr lang="it-IT" sz="4000" smtClean="0">
                <a:solidFill>
                  <a:srgbClr val="0070C0"/>
                </a:solidFill>
                <a:latin typeface="Comic Sans MS" pitchFamily="66" charset="0"/>
              </a:rPr>
              <a:t>Educazione fisica </a:t>
            </a:r>
            <a:r>
              <a:rPr lang="it-IT" smtClean="0"/>
              <a:t/>
            </a:r>
            <a:br>
              <a:rPr lang="it-IT" smtClean="0"/>
            </a:br>
            <a:r>
              <a:rPr lang="it-IT" sz="2400" smtClean="0">
                <a:latin typeface="Comic Sans MS" pitchFamily="66" charset="0"/>
              </a:rPr>
              <a:t>Calcio scommesse</a:t>
            </a:r>
          </a:p>
        </p:txBody>
      </p:sp>
      <p:sp>
        <p:nvSpPr>
          <p:cNvPr id="3" name="Segnaposto contenuto 2"/>
          <p:cNvSpPr>
            <a:spLocks noGrp="1"/>
          </p:cNvSpPr>
          <p:nvPr>
            <p:ph idx="1"/>
          </p:nvPr>
        </p:nvSpPr>
        <p:spPr/>
        <p:txBody>
          <a:bodyPr>
            <a:normAutofit fontScale="55000" lnSpcReduction="20000"/>
          </a:bodyPr>
          <a:lstStyle/>
          <a:p>
            <a:pPr marL="420624" indent="-384048" fontAlgn="auto">
              <a:spcAft>
                <a:spcPts val="0"/>
              </a:spcAft>
              <a:buFont typeface="Wingdings 2"/>
              <a:buNone/>
              <a:defRPr/>
            </a:pPr>
            <a:r>
              <a:rPr lang="it-IT" sz="2500" dirty="0" smtClean="0">
                <a:solidFill>
                  <a:schemeClr val="bg1"/>
                </a:solidFill>
                <a:latin typeface="Comic Sans MS" pitchFamily="66" charset="0"/>
              </a:rPr>
              <a:t>       Il problema del calcio-scommesse è, purtroppo, sempre più ricorrente nel mondo del calcio. Uno sport così bello rovinato dagli interessi, dai soldi, degli affari di chi si approfitta di una passione, per riempirsi il portafoglio con denaro sporco. Gli amanti del calcio vorrebbero che questo fenomeno sparisse del tutto, è possibile? Uno di questi tifosi è il signor </a:t>
            </a:r>
            <a:r>
              <a:rPr lang="it-IT" sz="2500" b="1" dirty="0" smtClean="0">
                <a:solidFill>
                  <a:schemeClr val="bg1"/>
                </a:solidFill>
                <a:latin typeface="Comic Sans MS" pitchFamily="66" charset="0"/>
              </a:rPr>
              <a:t>Francesco Baranca</a:t>
            </a:r>
            <a:r>
              <a:rPr lang="it-IT" sz="2500" dirty="0" smtClean="0">
                <a:solidFill>
                  <a:schemeClr val="bg1"/>
                </a:solidFill>
                <a:latin typeface="Comic Sans MS" pitchFamily="66" charset="0"/>
              </a:rPr>
              <a:t> che, stanco di restare a guardare una situazione del genere, si è rimboccato le maniche ed ha avviato un progetto per combattere il fenomeno delle scommesse legate al calcio. La Federbet, con sede a Bruxelles,è un’associazione di diritto belga, creata per tutelare i diritti di operatori e consumatori nonché con l’obbiettivo di sconfiggere il fenomeno del calcio scommesse.</a:t>
            </a:r>
          </a:p>
          <a:p>
            <a:pPr marL="420624" indent="-384048" fontAlgn="auto">
              <a:spcAft>
                <a:spcPts val="0"/>
              </a:spcAft>
              <a:buFont typeface="Wingdings 2"/>
              <a:buNone/>
              <a:defRPr/>
            </a:pPr>
            <a:r>
              <a:rPr lang="it-IT" sz="2500" dirty="0" smtClean="0">
                <a:solidFill>
                  <a:schemeClr val="bg1"/>
                </a:solidFill>
                <a:latin typeface="Comic Sans MS" pitchFamily="66" charset="0"/>
              </a:rPr>
              <a:t>       Debellare completamente il fenomeno del calcio scommesse sia utopistico, perché la corruzione è insita nel genere umano, ma sono fermamente convinti che si possa fare molto per attutire gli impatti negativi di questo “virus” devastante.</a:t>
            </a:r>
            <a:br>
              <a:rPr lang="it-IT" sz="2500" dirty="0" smtClean="0">
                <a:solidFill>
                  <a:schemeClr val="bg1"/>
                </a:solidFill>
                <a:latin typeface="Comic Sans MS" pitchFamily="66" charset="0"/>
              </a:rPr>
            </a:br>
            <a:r>
              <a:rPr lang="it-IT" sz="2500" dirty="0" smtClean="0">
                <a:solidFill>
                  <a:schemeClr val="bg1"/>
                </a:solidFill>
                <a:latin typeface="Comic Sans MS" pitchFamily="66" charset="0"/>
              </a:rPr>
              <a:t>Si può risolvere il problema, insieme alle squadre, prevenendolo, ed agendo in anticipo. Il loro protocollo è semplice, le squadre hanno mandato i collaboratori della Federbet per controllare tutti i flussi delle partite quotate e quando mai dovesse scattare un allarme sono le squadre stesse a denunciare la cosa. In più educano i giocatori e li rendono edotti del fatto che siano “controllati”, la squadra non incorre nella responsabilità oggettiva e i calciatori, consapevoli del rischio economico e “morale”, evitano di mettersi nei guai. Una partita truccata lascia una traccia indelebile, e questo è il vantaggio ex ante che hanno. </a:t>
            </a:r>
          </a:p>
          <a:p>
            <a:pPr marL="420624" indent="-384048" fontAlgn="auto">
              <a:spcAft>
                <a:spcPts val="0"/>
              </a:spcAft>
              <a:buFont typeface="Wingdings 2"/>
              <a:buNone/>
              <a:defRPr/>
            </a:pPr>
            <a:r>
              <a:rPr lang="it-IT" sz="2500" dirty="0" smtClean="0">
                <a:solidFill>
                  <a:schemeClr val="bg1"/>
                </a:solidFill>
                <a:latin typeface="Comic Sans MS" pitchFamily="66" charset="0"/>
              </a:rPr>
              <a:t>       Fino ad oggi la Federbet ha avuto ottimi risultati in Spagna e con le squadre italiane con cui sono affiliati (</a:t>
            </a:r>
            <a:r>
              <a:rPr lang="it-IT" sz="2500" b="1" dirty="0" smtClean="0">
                <a:solidFill>
                  <a:schemeClr val="bg1"/>
                </a:solidFill>
                <a:latin typeface="Comic Sans MS" pitchFamily="66" charset="0"/>
              </a:rPr>
              <a:t>Atalanta, Udinese, Varese, Novara</a:t>
            </a:r>
            <a:r>
              <a:rPr lang="it-IT" sz="2500" dirty="0" smtClean="0">
                <a:solidFill>
                  <a:schemeClr val="bg1"/>
                </a:solidFill>
                <a:latin typeface="Comic Sans MS" pitchFamily="66" charset="0"/>
              </a:rPr>
              <a:t>). Purtroppo la sfida è difficilissima, e il fenomeno sempre in espansione.</a:t>
            </a:r>
          </a:p>
          <a:p>
            <a:pPr marL="420624" indent="-384048" fontAlgn="auto">
              <a:spcAft>
                <a:spcPts val="0"/>
              </a:spcAft>
              <a:buFont typeface="Wingdings 2"/>
              <a:buChar char=""/>
              <a:defRPr/>
            </a:pPr>
            <a:endParaRPr lang="it-IT" dirty="0">
              <a:solidFill>
                <a:schemeClr val="bg1"/>
              </a:solidFill>
            </a:endParaRPr>
          </a:p>
        </p:txBody>
      </p:sp>
      <p:pic>
        <p:nvPicPr>
          <p:cNvPr id="4" name="Immagine 3" descr="E:\immagini tesina\thJ5CI7SPT.jpg"/>
          <p:cNvPicPr/>
          <p:nvPr/>
        </p:nvPicPr>
        <p:blipFill>
          <a:blip r:embed="rId3"/>
          <a:srcRect/>
          <a:stretch>
            <a:fillRect/>
          </a:stretch>
        </p:blipFill>
        <p:spPr bwMode="auto">
          <a:xfrm>
            <a:off x="4929188" y="428625"/>
            <a:ext cx="1285875" cy="928688"/>
          </a:xfrm>
          <a:prstGeom prst="rect">
            <a:avLst/>
          </a:prstGeom>
          <a:ln>
            <a:noFill/>
          </a:ln>
          <a:effectLst>
            <a:outerShdw blurRad="190500" algn="tl" rotWithShape="0">
              <a:srgbClr val="000000">
                <a:alpha val="70000"/>
              </a:srgbClr>
            </a:outerShdw>
          </a:effectLst>
        </p:spPr>
      </p:pic>
      <p:pic>
        <p:nvPicPr>
          <p:cNvPr id="5" name="Shape">
            <a:hlinkClick r:id="" action="ppaction://media"/>
          </p:cNvPr>
          <p:cNvPicPr>
            <a:picLocks noChangeAspect="1"/>
          </p:cNvPicPr>
          <p:nvPr>
            <a:videoFile r:link="rId1"/>
          </p:nvPr>
        </p:nvPicPr>
        <p:blipFill>
          <a:blip r:embed="rId4"/>
          <a:srcRect/>
          <a:stretch>
            <a:fillRect/>
          </a:stretch>
        </p:blipFill>
        <p:spPr bwMode="auto">
          <a:xfrm>
            <a:off x="8459788" y="60325"/>
            <a:ext cx="428625" cy="4286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5"/>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219812" fill="hold"/>
                                        <p:tgtEl>
                                          <p:spTgt spid="5"/>
                                        </p:tgtEl>
                                      </p:cBhvr>
                                    </p:cmd>
                                  </p:childTnLst>
                                </p:cTn>
                              </p:par>
                            </p:childTnLst>
                          </p:cTn>
                        </p:par>
                      </p:childTnLst>
                    </p:cTn>
                  </p:par>
                </p:childTnLst>
              </p:cTn>
              <p:nextCondLst>
                <p:cond evt="onClick" delay="0">
                  <p:tgtEl>
                    <p:spTgt spid="5"/>
                  </p:tgtEl>
                </p:cond>
              </p:nextCondLst>
            </p:seq>
            <p:video>
              <p:cMediaNode vol="80000">
                <p:cTn id="26" fill="hold" display="0">
                  <p:stCondLst>
                    <p:cond delay="indefinite"/>
                  </p:stCondLst>
                  <p:endCondLst>
                    <p:cond evt="onStopAudio" delay="0">
                      <p:tgtEl>
                        <p:sldTgt/>
                      </p:tgtEl>
                    </p:cond>
                  </p:endCondLst>
                </p:cTn>
                <p:tgtEl>
                  <p:spTgt spid="5"/>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15362" name="Oval 2"/>
          <p:cNvSpPr>
            <a:spLocks noChangeArrowheads="1"/>
          </p:cNvSpPr>
          <p:nvPr/>
        </p:nvSpPr>
        <p:spPr bwMode="auto">
          <a:xfrm>
            <a:off x="3244850" y="258763"/>
            <a:ext cx="1571625" cy="1246187"/>
          </a:xfrm>
          <a:prstGeom prst="ellipse">
            <a:avLst/>
          </a:prstGeom>
          <a:solidFill>
            <a:srgbClr val="FFFF00"/>
          </a:solidFill>
          <a:ln w="57150">
            <a:solidFill>
              <a:srgbClr val="DDD8C2"/>
            </a:solidFill>
            <a:round/>
            <a:headEnd/>
            <a:tailEnd/>
          </a:ln>
        </p:spPr>
        <p:txBody>
          <a:bodyPr/>
          <a:lstStyle/>
          <a:p>
            <a:pPr eaLnBrk="0" hangingPunct="0">
              <a:spcAft>
                <a:spcPts val="800"/>
              </a:spcAft>
            </a:pPr>
            <a:r>
              <a:rPr lang="it-IT" altLang="it-IT" sz="1100" b="1" u="sng">
                <a:solidFill>
                  <a:schemeClr val="bg1"/>
                </a:solidFill>
                <a:latin typeface="Calibri" pitchFamily="34" charset="0"/>
              </a:rPr>
              <a:t>LETTERATURA:</a:t>
            </a:r>
            <a:endParaRPr lang="it-IT" altLang="it-IT" sz="1100" b="1" u="sng">
              <a:solidFill>
                <a:schemeClr val="bg1"/>
              </a:solidFill>
              <a:latin typeface="Times New Roman" pitchFamily="18" charset="0"/>
            </a:endParaRPr>
          </a:p>
          <a:p>
            <a:pPr eaLnBrk="0" hangingPunct="0">
              <a:spcAft>
                <a:spcPts val="800"/>
              </a:spcAft>
            </a:pPr>
            <a:r>
              <a:rPr lang="it-IT" altLang="it-IT" sz="1100">
                <a:solidFill>
                  <a:schemeClr val="bg1"/>
                </a:solidFill>
                <a:latin typeface="Comic Sans MS" pitchFamily="66" charset="0"/>
              </a:rPr>
              <a:t>Oriana fallaci</a:t>
            </a:r>
            <a:endParaRPr lang="it-IT" altLang="it-IT">
              <a:solidFill>
                <a:schemeClr val="bg1"/>
              </a:solidFill>
            </a:endParaRPr>
          </a:p>
        </p:txBody>
      </p:sp>
      <p:sp>
        <p:nvSpPr>
          <p:cNvPr id="4" name="Oval 3"/>
          <p:cNvSpPr>
            <a:spLocks noChangeArrowheads="1"/>
          </p:cNvSpPr>
          <p:nvPr/>
        </p:nvSpPr>
        <p:spPr bwMode="auto">
          <a:xfrm>
            <a:off x="4948238" y="420688"/>
            <a:ext cx="1611312" cy="1309687"/>
          </a:xfrm>
          <a:prstGeom prst="ellipse">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a:lstStyle/>
          <a:p>
            <a:pPr eaLnBrk="0" hangingPunct="0">
              <a:spcAft>
                <a:spcPts val="800"/>
              </a:spcAft>
              <a:defRPr/>
            </a:pPr>
            <a:r>
              <a:rPr lang="it-IT" altLang="it-IT" sz="1100" b="1" u="sng" dirty="0">
                <a:solidFill>
                  <a:schemeClr val="bg1"/>
                </a:solidFill>
                <a:latin typeface="Calibri" panose="020F0502020204030204" pitchFamily="34" charset="0"/>
                <a:cs typeface="+mn-cs"/>
              </a:rPr>
              <a:t>STORIA:</a:t>
            </a:r>
          </a:p>
          <a:p>
            <a:pPr eaLnBrk="0" hangingPunct="0">
              <a:spcAft>
                <a:spcPts val="800"/>
              </a:spcAft>
              <a:defRPr/>
            </a:pPr>
            <a:r>
              <a:rPr lang="it-IT" altLang="it-IT" sz="1100" dirty="0">
                <a:solidFill>
                  <a:schemeClr val="bg1"/>
                </a:solidFill>
                <a:latin typeface="Comic Sans MS" panose="030F0702030302020204" pitchFamily="66" charset="0"/>
                <a:cs typeface="+mn-cs"/>
              </a:rPr>
              <a:t>ISIS</a:t>
            </a:r>
            <a:endParaRPr lang="it-IT" altLang="it-IT" dirty="0">
              <a:solidFill>
                <a:schemeClr val="bg1"/>
              </a:solidFill>
              <a:latin typeface="Arial" panose="020B0604020202020204" pitchFamily="34" charset="0"/>
              <a:cs typeface="+mn-cs"/>
            </a:endParaRPr>
          </a:p>
        </p:txBody>
      </p:sp>
      <p:sp>
        <p:nvSpPr>
          <p:cNvPr id="15364" name="Oval 4"/>
          <p:cNvSpPr>
            <a:spLocks noChangeArrowheads="1"/>
          </p:cNvSpPr>
          <p:nvPr/>
        </p:nvSpPr>
        <p:spPr bwMode="auto">
          <a:xfrm>
            <a:off x="6435725" y="1266825"/>
            <a:ext cx="1673225" cy="1390650"/>
          </a:xfrm>
          <a:prstGeom prst="ellipse">
            <a:avLst/>
          </a:prstGeom>
          <a:solidFill>
            <a:srgbClr val="5F497A"/>
          </a:solidFill>
          <a:ln w="57150">
            <a:solidFill>
              <a:srgbClr val="DDD8C2"/>
            </a:solidFill>
            <a:round/>
            <a:headEnd/>
            <a:tailEnd/>
          </a:ln>
        </p:spPr>
        <p:txBody>
          <a:bodyPr/>
          <a:lstStyle/>
          <a:p>
            <a:pPr eaLnBrk="0" hangingPunct="0">
              <a:spcAft>
                <a:spcPts val="800"/>
              </a:spcAft>
            </a:pPr>
            <a:r>
              <a:rPr lang="it-IT" altLang="it-IT" sz="1100" b="1" u="sng">
                <a:latin typeface="Calibri" pitchFamily="34" charset="0"/>
              </a:rPr>
              <a:t>FRANCESE:</a:t>
            </a:r>
          </a:p>
          <a:p>
            <a:pPr eaLnBrk="0" hangingPunct="0">
              <a:spcAft>
                <a:spcPts val="800"/>
              </a:spcAft>
            </a:pPr>
            <a:r>
              <a:rPr lang="it-IT" altLang="it-IT" sz="1100">
                <a:latin typeface="Comic Sans MS" pitchFamily="66" charset="0"/>
              </a:rPr>
              <a:t>Attentato a Parigi</a:t>
            </a:r>
            <a:endParaRPr lang="it-IT" altLang="it-IT"/>
          </a:p>
        </p:txBody>
      </p:sp>
      <p:sp>
        <p:nvSpPr>
          <p:cNvPr id="15365" name="Oval 5"/>
          <p:cNvSpPr>
            <a:spLocks noChangeArrowheads="1"/>
          </p:cNvSpPr>
          <p:nvPr/>
        </p:nvSpPr>
        <p:spPr bwMode="auto">
          <a:xfrm>
            <a:off x="7043738" y="2778125"/>
            <a:ext cx="1619250" cy="1381125"/>
          </a:xfrm>
          <a:prstGeom prst="ellipse">
            <a:avLst/>
          </a:prstGeom>
          <a:solidFill>
            <a:srgbClr val="0070C0"/>
          </a:solidFill>
          <a:ln w="57150">
            <a:solidFill>
              <a:srgbClr val="DDD8C2"/>
            </a:solidFill>
            <a:round/>
            <a:headEnd/>
            <a:tailEnd/>
          </a:ln>
        </p:spPr>
        <p:txBody>
          <a:bodyPr/>
          <a:lstStyle/>
          <a:p>
            <a:pPr eaLnBrk="0" hangingPunct="0">
              <a:spcAft>
                <a:spcPts val="800"/>
              </a:spcAft>
            </a:pPr>
            <a:r>
              <a:rPr lang="it-IT" altLang="it-IT" sz="1100" b="1" u="sng">
                <a:latin typeface="Calibri" pitchFamily="34" charset="0"/>
              </a:rPr>
              <a:t>INGLESE:</a:t>
            </a:r>
          </a:p>
          <a:p>
            <a:pPr eaLnBrk="0" hangingPunct="0">
              <a:spcAft>
                <a:spcPts val="800"/>
              </a:spcAft>
            </a:pPr>
            <a:r>
              <a:rPr lang="it-IT" altLang="it-IT" sz="1100">
                <a:latin typeface="Comic Sans MS" pitchFamily="66" charset="0"/>
              </a:rPr>
              <a:t>Malala</a:t>
            </a:r>
            <a:endParaRPr lang="it-IT" altLang="it-IT"/>
          </a:p>
        </p:txBody>
      </p:sp>
      <p:sp>
        <p:nvSpPr>
          <p:cNvPr id="7" name="Oval 6"/>
          <p:cNvSpPr>
            <a:spLocks noChangeArrowheads="1"/>
          </p:cNvSpPr>
          <p:nvPr/>
        </p:nvSpPr>
        <p:spPr bwMode="auto">
          <a:xfrm>
            <a:off x="6435725" y="4227513"/>
            <a:ext cx="1663700" cy="1290637"/>
          </a:xfrm>
          <a:prstGeom prst="ellipse">
            <a:avLst/>
          </a:prstGeom>
          <a:solidFill>
            <a:srgbClr val="860C00"/>
          </a:solidFill>
          <a:ln w="38100">
            <a:solidFill>
              <a:srgbClr val="E10B00"/>
            </a:solidFill>
            <a:round/>
            <a:headEnd/>
            <a:tailEnd/>
          </a:ln>
          <a:effectLst>
            <a:outerShdw dist="28398" dir="3806097" algn="ctr" rotWithShape="0">
              <a:srgbClr val="460600">
                <a:alpha val="50000"/>
              </a:srgbClr>
            </a:outerShdw>
          </a:effectLst>
        </p:spPr>
        <p:txBody>
          <a:bodyPr/>
          <a:lstStyle/>
          <a:p>
            <a:pPr eaLnBrk="0" hangingPunct="0">
              <a:spcAft>
                <a:spcPts val="800"/>
              </a:spcAft>
              <a:defRPr/>
            </a:pPr>
            <a:r>
              <a:rPr lang="it-IT" altLang="it-IT" sz="1100" b="1" u="sng">
                <a:latin typeface="Calibri" panose="020F0502020204030204" pitchFamily="34" charset="0"/>
                <a:cs typeface="+mn-cs"/>
              </a:rPr>
              <a:t>CITTADINANZA:</a:t>
            </a:r>
            <a:endParaRPr lang="it-IT" altLang="it-IT" sz="1100">
              <a:latin typeface="Comic Sans MS" panose="030F0702030302020204" pitchFamily="66" charset="0"/>
              <a:cs typeface="+mn-cs"/>
            </a:endParaRPr>
          </a:p>
          <a:p>
            <a:pPr eaLnBrk="0" hangingPunct="0">
              <a:spcAft>
                <a:spcPts val="800"/>
              </a:spcAft>
              <a:defRPr/>
            </a:pPr>
            <a:r>
              <a:rPr lang="it-IT" altLang="it-IT" sz="1100">
                <a:latin typeface="Comic Sans MS" panose="030F0702030302020204" pitchFamily="66" charset="0"/>
                <a:cs typeface="+mn-cs"/>
              </a:rPr>
              <a:t>i diritti dei minori</a:t>
            </a:r>
            <a:endParaRPr lang="it-IT" altLang="it-IT">
              <a:latin typeface="Arial" panose="020B0604020202020204" pitchFamily="34" charset="0"/>
              <a:cs typeface="+mn-cs"/>
            </a:endParaRPr>
          </a:p>
        </p:txBody>
      </p:sp>
      <p:sp>
        <p:nvSpPr>
          <p:cNvPr id="8" name="Oval 7"/>
          <p:cNvSpPr>
            <a:spLocks noChangeArrowheads="1"/>
          </p:cNvSpPr>
          <p:nvPr/>
        </p:nvSpPr>
        <p:spPr bwMode="auto">
          <a:xfrm>
            <a:off x="4983163" y="5289550"/>
            <a:ext cx="1638300" cy="1279525"/>
          </a:xfrm>
          <a:prstGeom prst="ellipse">
            <a:avLst/>
          </a:prstGeom>
          <a:solidFill>
            <a:srgbClr val="850C00"/>
          </a:solidFill>
          <a:ln w="38100">
            <a:solidFill>
              <a:srgbClr val="E10B00"/>
            </a:solidFill>
            <a:round/>
            <a:headEnd/>
            <a:tailEnd/>
          </a:ln>
          <a:effectLst>
            <a:outerShdw dist="28398" dir="3806097" algn="ctr" rotWithShape="0">
              <a:srgbClr val="450600">
                <a:alpha val="50000"/>
              </a:srgbClr>
            </a:outerShdw>
          </a:effectLst>
        </p:spPr>
        <p:txBody>
          <a:bodyPr/>
          <a:lstStyle/>
          <a:p>
            <a:pPr eaLnBrk="0" hangingPunct="0">
              <a:spcAft>
                <a:spcPts val="800"/>
              </a:spcAft>
              <a:defRPr/>
            </a:pPr>
            <a:r>
              <a:rPr lang="it-IT" altLang="it-IT" sz="1100" b="1" u="sng" dirty="0">
                <a:latin typeface="Calibri" panose="020F0502020204030204" pitchFamily="34" charset="0"/>
                <a:cs typeface="+mn-cs"/>
              </a:rPr>
              <a:t>GEOGRAFIA:</a:t>
            </a:r>
            <a:br>
              <a:rPr lang="it-IT" altLang="it-IT" sz="1100" b="1" u="sng" dirty="0">
                <a:latin typeface="Calibri" panose="020F0502020204030204" pitchFamily="34" charset="0"/>
                <a:cs typeface="+mn-cs"/>
              </a:rPr>
            </a:br>
            <a:r>
              <a:rPr lang="it-IT" altLang="it-IT" sz="1000" dirty="0">
                <a:latin typeface="Comic Sans MS" panose="030F0702030302020204" pitchFamily="66" charset="0"/>
                <a:cs typeface="+mn-cs"/>
              </a:rPr>
              <a:t>l’ Africa e i bambini soldato</a:t>
            </a:r>
            <a:endParaRPr lang="it-IT" altLang="it-IT" dirty="0">
              <a:latin typeface="Arial" panose="020B0604020202020204" pitchFamily="34" charset="0"/>
              <a:cs typeface="+mn-cs"/>
            </a:endParaRPr>
          </a:p>
        </p:txBody>
      </p:sp>
      <p:sp>
        <p:nvSpPr>
          <p:cNvPr id="15368" name="Oval 8"/>
          <p:cNvSpPr>
            <a:spLocks noChangeArrowheads="1"/>
          </p:cNvSpPr>
          <p:nvPr/>
        </p:nvSpPr>
        <p:spPr bwMode="auto">
          <a:xfrm>
            <a:off x="3117850" y="5389563"/>
            <a:ext cx="1619250" cy="1279525"/>
          </a:xfrm>
          <a:prstGeom prst="ellipse">
            <a:avLst/>
          </a:prstGeom>
          <a:solidFill>
            <a:srgbClr val="7030A0"/>
          </a:solidFill>
          <a:ln w="57150">
            <a:solidFill>
              <a:srgbClr val="DDD8C2"/>
            </a:solidFill>
            <a:round/>
            <a:headEnd/>
            <a:tailEnd/>
          </a:ln>
        </p:spPr>
        <p:txBody>
          <a:bodyPr/>
          <a:lstStyle/>
          <a:p>
            <a:pPr eaLnBrk="0" hangingPunct="0">
              <a:spcAft>
                <a:spcPts val="800"/>
              </a:spcAft>
            </a:pPr>
            <a:r>
              <a:rPr lang="it-IT" altLang="it-IT" sz="1100" b="1" u="sng">
                <a:latin typeface="Calibri" pitchFamily="34" charset="0"/>
              </a:rPr>
              <a:t>SCIENZE:</a:t>
            </a:r>
          </a:p>
          <a:p>
            <a:pPr eaLnBrk="0" hangingPunct="0">
              <a:spcAft>
                <a:spcPts val="800"/>
              </a:spcAft>
            </a:pPr>
            <a:r>
              <a:rPr lang="it-IT" altLang="it-IT" sz="1100">
                <a:latin typeface="Comic Sans MS" pitchFamily="66" charset="0"/>
              </a:rPr>
              <a:t>ebola</a:t>
            </a:r>
            <a:endParaRPr lang="it-IT" altLang="it-IT"/>
          </a:p>
        </p:txBody>
      </p:sp>
      <p:sp>
        <p:nvSpPr>
          <p:cNvPr id="15369" name="Oval 9"/>
          <p:cNvSpPr>
            <a:spLocks noChangeArrowheads="1"/>
          </p:cNvSpPr>
          <p:nvPr/>
        </p:nvSpPr>
        <p:spPr bwMode="auto">
          <a:xfrm>
            <a:off x="1439863" y="4848225"/>
            <a:ext cx="1677987" cy="1339850"/>
          </a:xfrm>
          <a:prstGeom prst="ellipse">
            <a:avLst/>
          </a:prstGeom>
          <a:solidFill>
            <a:srgbClr val="00FF99"/>
          </a:solidFill>
          <a:ln w="57150">
            <a:solidFill>
              <a:srgbClr val="4E0B00"/>
            </a:solidFill>
            <a:round/>
            <a:headEnd/>
            <a:tailEnd/>
          </a:ln>
        </p:spPr>
        <p:txBody>
          <a:bodyPr/>
          <a:lstStyle/>
          <a:p>
            <a:pPr eaLnBrk="0" hangingPunct="0">
              <a:spcAft>
                <a:spcPts val="800"/>
              </a:spcAft>
            </a:pPr>
            <a:r>
              <a:rPr lang="it-IT" altLang="it-IT" sz="1100" b="1" u="sng">
                <a:latin typeface="Calibri" pitchFamily="34" charset="0"/>
              </a:rPr>
              <a:t>ARTE:</a:t>
            </a:r>
          </a:p>
          <a:p>
            <a:pPr eaLnBrk="0" hangingPunct="0">
              <a:spcAft>
                <a:spcPts val="800"/>
              </a:spcAft>
            </a:pPr>
            <a:r>
              <a:rPr lang="it-IT" altLang="it-IT" sz="1100">
                <a:latin typeface="Comic Sans MS" pitchFamily="66" charset="0"/>
              </a:rPr>
              <a:t>arte contemporanea</a:t>
            </a:r>
          </a:p>
          <a:p>
            <a:pPr eaLnBrk="0" hangingPunct="0"/>
            <a:endParaRPr lang="it-IT" altLang="it-IT"/>
          </a:p>
        </p:txBody>
      </p:sp>
      <p:sp>
        <p:nvSpPr>
          <p:cNvPr id="11" name="Oval 10"/>
          <p:cNvSpPr>
            <a:spLocks noChangeArrowheads="1"/>
          </p:cNvSpPr>
          <p:nvPr/>
        </p:nvSpPr>
        <p:spPr bwMode="auto">
          <a:xfrm>
            <a:off x="3492500" y="2708275"/>
            <a:ext cx="2098675" cy="1519238"/>
          </a:xfrm>
          <a:prstGeom prst="ellipse">
            <a:avLst/>
          </a:prstGeom>
          <a:solidFill>
            <a:srgbClr val="F79646"/>
          </a:solidFill>
          <a:ln w="38100">
            <a:solidFill>
              <a:srgbClr val="F2F2F2"/>
            </a:solidFill>
            <a:round/>
            <a:headEnd/>
            <a:tailEnd/>
          </a:ln>
          <a:effectLst>
            <a:outerShdw dist="28398" dir="3806097" algn="ctr" rotWithShape="0">
              <a:srgbClr val="974706">
                <a:alpha val="50000"/>
              </a:srgbClr>
            </a:outerShdw>
          </a:effectLst>
        </p:spPr>
        <p:txBody>
          <a:bodyPr/>
          <a:lstStyle/>
          <a:p>
            <a:pPr algn="ctr" eaLnBrk="0" hangingPunct="0">
              <a:spcAft>
                <a:spcPts val="800"/>
              </a:spcAft>
              <a:defRPr/>
            </a:pPr>
            <a:r>
              <a:rPr lang="it-IT" altLang="it-IT" sz="2000" dirty="0">
                <a:latin typeface="Comic Sans MS" panose="030F0702030302020204" pitchFamily="66" charset="0"/>
                <a:cs typeface="+mn-cs"/>
              </a:rPr>
              <a:t>Viaggio nel presente</a:t>
            </a:r>
            <a:endParaRPr lang="it-IT" altLang="it-IT" dirty="0">
              <a:latin typeface="Arial" panose="020B0604020202020204" pitchFamily="34" charset="0"/>
              <a:cs typeface="+mn-cs"/>
            </a:endParaRPr>
          </a:p>
        </p:txBody>
      </p:sp>
      <p:sp>
        <p:nvSpPr>
          <p:cNvPr id="15371" name="Oval 11"/>
          <p:cNvSpPr>
            <a:spLocks noChangeArrowheads="1"/>
          </p:cNvSpPr>
          <p:nvPr/>
        </p:nvSpPr>
        <p:spPr bwMode="auto">
          <a:xfrm>
            <a:off x="593725" y="3546475"/>
            <a:ext cx="1698625" cy="1301750"/>
          </a:xfrm>
          <a:prstGeom prst="ellipse">
            <a:avLst/>
          </a:prstGeom>
          <a:solidFill>
            <a:srgbClr val="FF0000"/>
          </a:solidFill>
          <a:ln w="57150">
            <a:solidFill>
              <a:srgbClr val="4E0B00"/>
            </a:solidFill>
            <a:round/>
            <a:headEnd/>
            <a:tailEnd/>
          </a:ln>
        </p:spPr>
        <p:txBody>
          <a:bodyPr/>
          <a:lstStyle/>
          <a:p>
            <a:pPr eaLnBrk="0" hangingPunct="0">
              <a:spcAft>
                <a:spcPts val="800"/>
              </a:spcAft>
            </a:pPr>
            <a:r>
              <a:rPr lang="it-IT" altLang="it-IT" sz="1100" b="1" u="sng">
                <a:latin typeface="Calibri" pitchFamily="34" charset="0"/>
              </a:rPr>
              <a:t>MUSICA:</a:t>
            </a:r>
          </a:p>
          <a:p>
            <a:pPr eaLnBrk="0" hangingPunct="0">
              <a:spcAft>
                <a:spcPts val="800"/>
              </a:spcAft>
            </a:pPr>
            <a:r>
              <a:rPr lang="it-IT" altLang="it-IT" sz="1100">
                <a:latin typeface="Comic Sans MS" pitchFamily="66" charset="0"/>
              </a:rPr>
              <a:t>Pino Daniele</a:t>
            </a:r>
          </a:p>
          <a:p>
            <a:pPr eaLnBrk="0" hangingPunct="0"/>
            <a:endParaRPr lang="it-IT" altLang="it-IT"/>
          </a:p>
        </p:txBody>
      </p:sp>
      <p:sp>
        <p:nvSpPr>
          <p:cNvPr id="15372" name="Oval 12"/>
          <p:cNvSpPr>
            <a:spLocks noChangeArrowheads="1"/>
          </p:cNvSpPr>
          <p:nvPr/>
        </p:nvSpPr>
        <p:spPr bwMode="auto">
          <a:xfrm>
            <a:off x="469900" y="2095500"/>
            <a:ext cx="1768475" cy="1338263"/>
          </a:xfrm>
          <a:prstGeom prst="ellipse">
            <a:avLst/>
          </a:prstGeom>
          <a:solidFill>
            <a:srgbClr val="FF9900"/>
          </a:solidFill>
          <a:ln w="57150">
            <a:solidFill>
              <a:srgbClr val="4E0B00"/>
            </a:solidFill>
            <a:round/>
            <a:headEnd/>
            <a:tailEnd/>
          </a:ln>
        </p:spPr>
        <p:txBody>
          <a:bodyPr/>
          <a:lstStyle/>
          <a:p>
            <a:pPr eaLnBrk="0" hangingPunct="0">
              <a:spcAft>
                <a:spcPts val="800"/>
              </a:spcAft>
            </a:pPr>
            <a:r>
              <a:rPr lang="it-IT" altLang="it-IT" sz="1100" b="1" u="sng">
                <a:latin typeface="Calibri" pitchFamily="34" charset="0"/>
              </a:rPr>
              <a:t>TECNOLOGIA:</a:t>
            </a:r>
          </a:p>
          <a:p>
            <a:pPr eaLnBrk="0" hangingPunct="0">
              <a:spcAft>
                <a:spcPts val="800"/>
              </a:spcAft>
            </a:pPr>
            <a:r>
              <a:rPr lang="it-IT" altLang="it-IT" sz="1000">
                <a:latin typeface="Comic Sans MS" pitchFamily="66" charset="0"/>
              </a:rPr>
              <a:t>esaurimento delle risorse naturali</a:t>
            </a:r>
            <a:endParaRPr lang="it-IT" altLang="it-IT"/>
          </a:p>
        </p:txBody>
      </p:sp>
      <p:sp>
        <p:nvSpPr>
          <p:cNvPr id="15373" name="Oval 14"/>
          <p:cNvSpPr>
            <a:spLocks noChangeArrowheads="1"/>
          </p:cNvSpPr>
          <p:nvPr/>
        </p:nvSpPr>
        <p:spPr bwMode="auto">
          <a:xfrm>
            <a:off x="1439863" y="752475"/>
            <a:ext cx="1741487" cy="1343025"/>
          </a:xfrm>
          <a:prstGeom prst="ellipse">
            <a:avLst/>
          </a:prstGeom>
          <a:solidFill>
            <a:srgbClr val="5C6164"/>
          </a:solidFill>
          <a:ln w="57150">
            <a:solidFill>
              <a:srgbClr val="DDD8C2"/>
            </a:solidFill>
            <a:round/>
            <a:headEnd/>
            <a:tailEnd/>
          </a:ln>
        </p:spPr>
        <p:txBody>
          <a:bodyPr/>
          <a:lstStyle/>
          <a:p>
            <a:pPr eaLnBrk="0" hangingPunct="0">
              <a:spcAft>
                <a:spcPts val="800"/>
              </a:spcAft>
            </a:pPr>
            <a:r>
              <a:rPr lang="it-IT" altLang="it-IT" sz="1000" b="1" u="sng">
                <a:latin typeface="Calibri" pitchFamily="34" charset="0"/>
              </a:rPr>
              <a:t>EDUCAZIONE FISICA:</a:t>
            </a:r>
          </a:p>
          <a:p>
            <a:pPr eaLnBrk="0" hangingPunct="0">
              <a:spcAft>
                <a:spcPts val="800"/>
              </a:spcAft>
            </a:pPr>
            <a:r>
              <a:rPr lang="it-IT" altLang="it-IT" sz="1000">
                <a:latin typeface="Comic Sans MS" pitchFamily="66" charset="0"/>
              </a:rPr>
              <a:t>Calcio scommesse</a:t>
            </a:r>
            <a:endParaRPr lang="it-IT" altLang="it-IT"/>
          </a:p>
        </p:txBody>
      </p:sp>
      <p:cxnSp>
        <p:nvCxnSpPr>
          <p:cNvPr id="15374" name="AutoShape 15"/>
          <p:cNvCxnSpPr>
            <a:cxnSpLocks noChangeShapeType="1"/>
          </p:cNvCxnSpPr>
          <p:nvPr/>
        </p:nvCxnSpPr>
        <p:spPr bwMode="auto">
          <a:xfrm flipH="1" flipV="1">
            <a:off x="4237038" y="1646238"/>
            <a:ext cx="52387" cy="838200"/>
          </a:xfrm>
          <a:prstGeom prst="straightConnector1">
            <a:avLst/>
          </a:prstGeom>
          <a:noFill/>
          <a:ln w="9525">
            <a:solidFill>
              <a:srgbClr val="000000"/>
            </a:solidFill>
            <a:round/>
            <a:headEnd/>
            <a:tailEnd type="triangle" w="med" len="med"/>
          </a:ln>
        </p:spPr>
      </p:cxnSp>
      <p:cxnSp>
        <p:nvCxnSpPr>
          <p:cNvPr id="15375" name="AutoShape 16"/>
          <p:cNvCxnSpPr>
            <a:cxnSpLocks noChangeShapeType="1"/>
          </p:cNvCxnSpPr>
          <p:nvPr/>
        </p:nvCxnSpPr>
        <p:spPr bwMode="auto">
          <a:xfrm>
            <a:off x="5589588" y="3963988"/>
            <a:ext cx="903287" cy="466725"/>
          </a:xfrm>
          <a:prstGeom prst="straightConnector1">
            <a:avLst/>
          </a:prstGeom>
          <a:noFill/>
          <a:ln w="9525">
            <a:solidFill>
              <a:srgbClr val="000000"/>
            </a:solidFill>
            <a:round/>
            <a:headEnd/>
            <a:tailEnd type="triangle" w="med" len="med"/>
          </a:ln>
        </p:spPr>
      </p:cxnSp>
      <p:cxnSp>
        <p:nvCxnSpPr>
          <p:cNvPr id="15376" name="AutoShape 17"/>
          <p:cNvCxnSpPr>
            <a:cxnSpLocks noChangeShapeType="1"/>
          </p:cNvCxnSpPr>
          <p:nvPr/>
        </p:nvCxnSpPr>
        <p:spPr bwMode="auto">
          <a:xfrm flipV="1">
            <a:off x="5576888" y="2401888"/>
            <a:ext cx="763587" cy="549275"/>
          </a:xfrm>
          <a:prstGeom prst="straightConnector1">
            <a:avLst/>
          </a:prstGeom>
          <a:noFill/>
          <a:ln w="9525">
            <a:solidFill>
              <a:srgbClr val="000000"/>
            </a:solidFill>
            <a:round/>
            <a:headEnd/>
            <a:tailEnd type="triangle" w="med" len="med"/>
          </a:ln>
        </p:spPr>
      </p:cxnSp>
      <p:cxnSp>
        <p:nvCxnSpPr>
          <p:cNvPr id="15377" name="AutoShape 18"/>
          <p:cNvCxnSpPr>
            <a:cxnSpLocks noChangeShapeType="1"/>
          </p:cNvCxnSpPr>
          <p:nvPr/>
        </p:nvCxnSpPr>
        <p:spPr bwMode="auto">
          <a:xfrm>
            <a:off x="5757863" y="3467100"/>
            <a:ext cx="1085850" cy="79375"/>
          </a:xfrm>
          <a:prstGeom prst="straightConnector1">
            <a:avLst/>
          </a:prstGeom>
          <a:noFill/>
          <a:ln w="9525">
            <a:solidFill>
              <a:srgbClr val="000000"/>
            </a:solidFill>
            <a:round/>
            <a:headEnd/>
            <a:tailEnd type="triangle" w="med" len="med"/>
          </a:ln>
        </p:spPr>
      </p:cxnSp>
      <p:cxnSp>
        <p:nvCxnSpPr>
          <p:cNvPr id="15378" name="AutoShape 19"/>
          <p:cNvCxnSpPr>
            <a:cxnSpLocks noChangeShapeType="1"/>
          </p:cNvCxnSpPr>
          <p:nvPr/>
        </p:nvCxnSpPr>
        <p:spPr bwMode="auto">
          <a:xfrm>
            <a:off x="5100638" y="4351338"/>
            <a:ext cx="442912" cy="876300"/>
          </a:xfrm>
          <a:prstGeom prst="straightConnector1">
            <a:avLst/>
          </a:prstGeom>
          <a:noFill/>
          <a:ln w="9525">
            <a:solidFill>
              <a:srgbClr val="000000"/>
            </a:solidFill>
            <a:round/>
            <a:headEnd/>
            <a:tailEnd type="triangle" w="med" len="med"/>
          </a:ln>
        </p:spPr>
      </p:cxnSp>
      <p:cxnSp>
        <p:nvCxnSpPr>
          <p:cNvPr id="15379" name="AutoShape 20"/>
          <p:cNvCxnSpPr>
            <a:cxnSpLocks noChangeShapeType="1"/>
          </p:cNvCxnSpPr>
          <p:nvPr/>
        </p:nvCxnSpPr>
        <p:spPr bwMode="auto">
          <a:xfrm flipH="1">
            <a:off x="4086225" y="4344988"/>
            <a:ext cx="188913" cy="944562"/>
          </a:xfrm>
          <a:prstGeom prst="straightConnector1">
            <a:avLst/>
          </a:prstGeom>
          <a:noFill/>
          <a:ln w="9525">
            <a:solidFill>
              <a:srgbClr val="000000"/>
            </a:solidFill>
            <a:round/>
            <a:headEnd/>
            <a:tailEnd type="triangle" w="med" len="med"/>
          </a:ln>
        </p:spPr>
      </p:cxnSp>
      <p:cxnSp>
        <p:nvCxnSpPr>
          <p:cNvPr id="15380" name="AutoShape 21"/>
          <p:cNvCxnSpPr>
            <a:cxnSpLocks noChangeShapeType="1"/>
          </p:cNvCxnSpPr>
          <p:nvPr/>
        </p:nvCxnSpPr>
        <p:spPr bwMode="auto">
          <a:xfrm flipH="1">
            <a:off x="2982913" y="4227513"/>
            <a:ext cx="798512" cy="635000"/>
          </a:xfrm>
          <a:prstGeom prst="straightConnector1">
            <a:avLst/>
          </a:prstGeom>
          <a:noFill/>
          <a:ln w="9525">
            <a:solidFill>
              <a:srgbClr val="000000"/>
            </a:solidFill>
            <a:round/>
            <a:headEnd/>
            <a:tailEnd type="triangle" w="med" len="med"/>
          </a:ln>
        </p:spPr>
      </p:cxnSp>
      <p:cxnSp>
        <p:nvCxnSpPr>
          <p:cNvPr id="15381" name="AutoShape 22"/>
          <p:cNvCxnSpPr>
            <a:cxnSpLocks noChangeShapeType="1"/>
          </p:cNvCxnSpPr>
          <p:nvPr/>
        </p:nvCxnSpPr>
        <p:spPr bwMode="auto">
          <a:xfrm flipH="1">
            <a:off x="2408238" y="3848100"/>
            <a:ext cx="1084262" cy="271463"/>
          </a:xfrm>
          <a:prstGeom prst="straightConnector1">
            <a:avLst/>
          </a:prstGeom>
          <a:noFill/>
          <a:ln w="9525">
            <a:solidFill>
              <a:srgbClr val="000000"/>
            </a:solidFill>
            <a:round/>
            <a:headEnd/>
            <a:tailEnd type="triangle" w="med" len="med"/>
          </a:ln>
        </p:spPr>
      </p:cxnSp>
      <p:cxnSp>
        <p:nvCxnSpPr>
          <p:cNvPr id="15382" name="AutoShape 23"/>
          <p:cNvCxnSpPr>
            <a:cxnSpLocks noChangeShapeType="1"/>
          </p:cNvCxnSpPr>
          <p:nvPr/>
        </p:nvCxnSpPr>
        <p:spPr bwMode="auto">
          <a:xfrm flipV="1">
            <a:off x="4978400" y="1857375"/>
            <a:ext cx="400050" cy="723900"/>
          </a:xfrm>
          <a:prstGeom prst="straightConnector1">
            <a:avLst/>
          </a:prstGeom>
          <a:noFill/>
          <a:ln w="9525">
            <a:solidFill>
              <a:srgbClr val="000000"/>
            </a:solidFill>
            <a:round/>
            <a:headEnd/>
            <a:tailEnd type="triangle" w="med" len="med"/>
          </a:ln>
        </p:spPr>
      </p:cxnSp>
      <p:cxnSp>
        <p:nvCxnSpPr>
          <p:cNvPr id="15383" name="AutoShape 24"/>
          <p:cNvCxnSpPr>
            <a:cxnSpLocks noChangeShapeType="1"/>
          </p:cNvCxnSpPr>
          <p:nvPr/>
        </p:nvCxnSpPr>
        <p:spPr bwMode="auto">
          <a:xfrm flipH="1" flipV="1">
            <a:off x="2390775" y="3025775"/>
            <a:ext cx="947738" cy="295275"/>
          </a:xfrm>
          <a:prstGeom prst="straightConnector1">
            <a:avLst/>
          </a:prstGeom>
          <a:noFill/>
          <a:ln w="9525">
            <a:solidFill>
              <a:srgbClr val="000000"/>
            </a:solidFill>
            <a:round/>
            <a:headEnd/>
            <a:tailEnd type="triangle" w="med" len="med"/>
          </a:ln>
        </p:spPr>
      </p:cxnSp>
      <p:cxnSp>
        <p:nvCxnSpPr>
          <p:cNvPr id="15384" name="AutoShape 25"/>
          <p:cNvCxnSpPr>
            <a:cxnSpLocks noChangeShapeType="1"/>
          </p:cNvCxnSpPr>
          <p:nvPr/>
        </p:nvCxnSpPr>
        <p:spPr bwMode="auto">
          <a:xfrm flipH="1" flipV="1">
            <a:off x="2922588" y="2065338"/>
            <a:ext cx="739775" cy="650875"/>
          </a:xfrm>
          <a:prstGeom prst="straightConnector1">
            <a:avLst/>
          </a:prstGeom>
          <a:noFill/>
          <a:ln w="9525">
            <a:solidFill>
              <a:srgbClr val="000000"/>
            </a:solidFill>
            <a:round/>
            <a:headEnd/>
            <a:tailEnd type="triangle" w="med" len="med"/>
          </a:ln>
        </p:spPr>
      </p:cxn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16386" name="CasellaDiTesto 1"/>
          <p:cNvSpPr txBox="1">
            <a:spLocks noChangeArrowheads="1"/>
          </p:cNvSpPr>
          <p:nvPr/>
        </p:nvSpPr>
        <p:spPr bwMode="auto">
          <a:xfrm>
            <a:off x="-3175" y="436563"/>
            <a:ext cx="9144000" cy="5078412"/>
          </a:xfrm>
          <a:prstGeom prst="rect">
            <a:avLst/>
          </a:prstGeom>
          <a:noFill/>
          <a:ln w="9525">
            <a:noFill/>
            <a:miter lim="800000"/>
            <a:headEnd/>
            <a:tailEnd/>
          </a:ln>
        </p:spPr>
        <p:txBody>
          <a:bodyPr>
            <a:spAutoFit/>
          </a:bodyPr>
          <a:lstStyle/>
          <a:p>
            <a:r>
              <a:rPr lang="it-IT">
                <a:solidFill>
                  <a:schemeClr val="bg1"/>
                </a:solidFill>
                <a:latin typeface="Comic Sans MS" pitchFamily="66" charset="0"/>
              </a:rPr>
              <a:t>A conclusione del ciclo della scuola media ho ritenuto opportuno affrontare in questa tesina ciò che mi ha maggiormente incuriosito ed interessato.</a:t>
            </a:r>
          </a:p>
          <a:p>
            <a:endParaRPr lang="it-IT">
              <a:solidFill>
                <a:schemeClr val="bg1"/>
              </a:solidFill>
              <a:latin typeface="Comic Sans MS" pitchFamily="66" charset="0"/>
            </a:endParaRPr>
          </a:p>
          <a:p>
            <a:r>
              <a:rPr lang="it-IT">
                <a:solidFill>
                  <a:schemeClr val="bg1"/>
                </a:solidFill>
                <a:latin typeface="Comic Sans MS" pitchFamily="66" charset="0"/>
              </a:rPr>
              <a:t>Gli argomenti si riferiscono a problemi attuali che interessano direttamente i ragazzi della mia età, gli adulti, gli italiani, i cittadini del mondo.</a:t>
            </a:r>
          </a:p>
          <a:p>
            <a:endParaRPr lang="it-IT">
              <a:solidFill>
                <a:schemeClr val="bg1"/>
              </a:solidFill>
              <a:latin typeface="Comic Sans MS" pitchFamily="66" charset="0"/>
            </a:endParaRPr>
          </a:p>
          <a:p>
            <a:r>
              <a:rPr lang="it-IT">
                <a:solidFill>
                  <a:schemeClr val="bg1"/>
                </a:solidFill>
                <a:latin typeface="Comic Sans MS" pitchFamily="66" charset="0"/>
              </a:rPr>
              <a:t>Sollecitato dai miei genitori e dai miei insegnanti, seguo attivamente le notizie dei telegiornali e in questo ultimo periodo particolare attenzione ho dato all’ISIS e alle atrocità commesse sui civili indifesi e al grave problema che ancora affligge il mondo: il lavoro minorile che spesso si identifica con la schiavitù.</a:t>
            </a:r>
          </a:p>
          <a:p>
            <a:endParaRPr lang="it-IT">
              <a:solidFill>
                <a:schemeClr val="bg1"/>
              </a:solidFill>
              <a:latin typeface="Comic Sans MS" pitchFamily="66" charset="0"/>
            </a:endParaRPr>
          </a:p>
          <a:p>
            <a:r>
              <a:rPr lang="it-IT">
                <a:solidFill>
                  <a:schemeClr val="bg1"/>
                </a:solidFill>
                <a:latin typeface="Comic Sans MS" pitchFamily="66" charset="0"/>
              </a:rPr>
              <a:t>Per questo, il mio percorso volge lo sguardo a quei paesi dove maggiormente sono sentite queste problematiche.</a:t>
            </a:r>
          </a:p>
          <a:p>
            <a:endParaRPr lang="it-IT">
              <a:solidFill>
                <a:schemeClr val="bg1"/>
              </a:solidFill>
              <a:latin typeface="Comic Sans MS" pitchFamily="66" charset="0"/>
            </a:endParaRPr>
          </a:p>
          <a:p>
            <a:r>
              <a:rPr lang="it-IT">
                <a:solidFill>
                  <a:schemeClr val="bg1"/>
                </a:solidFill>
                <a:latin typeface="Comic Sans MS" pitchFamily="66" charset="0"/>
              </a:rPr>
              <a:t>A conclusione del lavoro svolto posso affermare che mi è stato molto utile approfondire tali problematiche. La sua elaborazione ha migliorato certamente la mia crescita e ha contribuito a migliorare la mia visione del mondo ed in un certo modo anche al raggiungimento degli obiettivi che mi sono prefissato. </a:t>
            </a:r>
          </a:p>
        </p:txBody>
      </p:sp>
      <p:pic>
        <p:nvPicPr>
          <p:cNvPr id="3" name="Shape">
            <a:hlinkClick r:id="" action="ppaction://media"/>
          </p:cNvPr>
          <p:cNvPicPr>
            <a:picLocks noChangeAspect="1"/>
          </p:cNvPicPr>
          <p:nvPr>
            <a:videoFile r:link="rId1"/>
          </p:nvPr>
        </p:nvPicPr>
        <p:blipFill>
          <a:blip r:embed="rId3"/>
          <a:srcRect/>
          <a:stretch>
            <a:fillRect/>
          </a:stretch>
        </p:blipFill>
        <p:spPr bwMode="auto">
          <a:xfrm>
            <a:off x="8532813" y="39688"/>
            <a:ext cx="436562" cy="43656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02915"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endCondLst>
                    <p:cond evt="onStopAudio" delay="0">
                      <p:tgtEl>
                        <p:sldTgt/>
                      </p:tgtEl>
                    </p:cond>
                  </p:endCondLst>
                </p:cTn>
                <p:tgtEl>
                  <p:spTgt spid="3"/>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fontAlgn="auto">
              <a:spcAft>
                <a:spcPts val="0"/>
              </a:spcAft>
              <a:defRPr/>
            </a:pPr>
            <a:r>
              <a:rPr lang="it-IT" b="1" i="1" dirty="0" smtClean="0">
                <a:solidFill>
                  <a:srgbClr val="0070C0"/>
                </a:solidFill>
                <a:latin typeface="Comic Sans MS" pitchFamily="66" charset="0"/>
              </a:rPr>
              <a:t>Letteratura</a:t>
            </a:r>
            <a:r>
              <a:rPr lang="it-IT" dirty="0" smtClean="0"/>
              <a:t/>
            </a:r>
            <a:br>
              <a:rPr lang="it-IT" dirty="0" smtClean="0"/>
            </a:br>
            <a:r>
              <a:rPr lang="it-IT" sz="3600" dirty="0" smtClean="0">
                <a:latin typeface="Comic Sans MS" pitchFamily="66" charset="0"/>
              </a:rPr>
              <a:t>Oriana Fallaci</a:t>
            </a:r>
            <a:endParaRPr lang="it-IT" sz="3600" dirty="0">
              <a:latin typeface="Comic Sans MS" pitchFamily="66" charset="0"/>
            </a:endParaRPr>
          </a:p>
        </p:txBody>
      </p:sp>
      <p:sp>
        <p:nvSpPr>
          <p:cNvPr id="3" name="Segnaposto contenuto 2"/>
          <p:cNvSpPr>
            <a:spLocks noGrp="1"/>
          </p:cNvSpPr>
          <p:nvPr>
            <p:ph idx="1"/>
          </p:nvPr>
        </p:nvSpPr>
        <p:spPr>
          <a:xfrm>
            <a:off x="0" y="1571625"/>
            <a:ext cx="8229600" cy="4525963"/>
          </a:xfrm>
        </p:spPr>
        <p:txBody>
          <a:bodyPr>
            <a:normAutofit fontScale="25000" lnSpcReduction="20000"/>
          </a:bodyPr>
          <a:lstStyle/>
          <a:p>
            <a:pPr marL="420624" indent="-384048" fontAlgn="auto">
              <a:spcAft>
                <a:spcPts val="0"/>
              </a:spcAft>
              <a:buFont typeface="Wingdings 2"/>
              <a:buNone/>
              <a:defRPr/>
            </a:pPr>
            <a:r>
              <a:rPr lang="it-IT" sz="1200" b="1" dirty="0" smtClean="0">
                <a:solidFill>
                  <a:schemeClr val="bg1"/>
                </a:solidFill>
                <a:latin typeface="Comic Sans MS" pitchFamily="66" charset="0"/>
              </a:rPr>
              <a:t>                     </a:t>
            </a:r>
            <a:r>
              <a:rPr lang="it-IT" sz="4400" b="1" dirty="0" smtClean="0">
                <a:solidFill>
                  <a:schemeClr val="bg1"/>
                </a:solidFill>
                <a:latin typeface="Comic Sans MS" pitchFamily="66" charset="0"/>
              </a:rPr>
              <a:t>Oriana </a:t>
            </a:r>
            <a:r>
              <a:rPr lang="it-IT" sz="4400" b="1" dirty="0">
                <a:solidFill>
                  <a:schemeClr val="bg1"/>
                </a:solidFill>
                <a:latin typeface="Comic Sans MS" pitchFamily="66" charset="0"/>
              </a:rPr>
              <a:t>Fallaci</a:t>
            </a:r>
            <a:r>
              <a:rPr lang="it-IT" sz="4400" dirty="0">
                <a:solidFill>
                  <a:schemeClr val="bg1"/>
                </a:solidFill>
                <a:latin typeface="Comic Sans MS" pitchFamily="66" charset="0"/>
              </a:rPr>
              <a:t> (</a:t>
            </a:r>
            <a:r>
              <a:rPr lang="it-IT" sz="4400" u="sng" dirty="0">
                <a:solidFill>
                  <a:schemeClr val="bg1"/>
                </a:solidFill>
                <a:latin typeface="Comic Sans MS" pitchFamily="66" charset="0"/>
              </a:rPr>
              <a:t>Firenze</a:t>
            </a:r>
            <a:r>
              <a:rPr lang="it-IT" sz="4400" dirty="0">
                <a:solidFill>
                  <a:schemeClr val="bg1"/>
                </a:solidFill>
                <a:latin typeface="Comic Sans MS" pitchFamily="66" charset="0"/>
              </a:rPr>
              <a:t>, </a:t>
            </a:r>
            <a:r>
              <a:rPr lang="it-IT" sz="4400" u="sng" dirty="0">
                <a:solidFill>
                  <a:schemeClr val="bg1"/>
                </a:solidFill>
                <a:latin typeface="Comic Sans MS" pitchFamily="66" charset="0"/>
              </a:rPr>
              <a:t>29 giugno</a:t>
            </a:r>
            <a:r>
              <a:rPr lang="it-IT" sz="4400" dirty="0">
                <a:solidFill>
                  <a:schemeClr val="bg1"/>
                </a:solidFill>
                <a:latin typeface="Comic Sans MS" pitchFamily="66" charset="0"/>
              </a:rPr>
              <a:t> </a:t>
            </a:r>
            <a:r>
              <a:rPr lang="it-IT" sz="4400" u="sng" dirty="0">
                <a:solidFill>
                  <a:schemeClr val="bg1"/>
                </a:solidFill>
                <a:latin typeface="Comic Sans MS" pitchFamily="66" charset="0"/>
              </a:rPr>
              <a:t>1929</a:t>
            </a:r>
            <a:r>
              <a:rPr lang="it-IT" sz="4400" dirty="0">
                <a:solidFill>
                  <a:schemeClr val="bg1"/>
                </a:solidFill>
                <a:latin typeface="Comic Sans MS" pitchFamily="66" charset="0"/>
              </a:rPr>
              <a:t> – </a:t>
            </a:r>
            <a:r>
              <a:rPr lang="it-IT" sz="4400" u="sng" dirty="0" smtClean="0">
                <a:solidFill>
                  <a:schemeClr val="bg1"/>
                </a:solidFill>
                <a:latin typeface="Comic Sans MS" pitchFamily="66" charset="0"/>
              </a:rPr>
              <a:t>Firenze</a:t>
            </a:r>
            <a:r>
              <a:rPr lang="it-IT" sz="4400" dirty="0" smtClean="0">
                <a:solidFill>
                  <a:schemeClr val="bg1"/>
                </a:solidFill>
                <a:latin typeface="Comic Sans MS" pitchFamily="66" charset="0"/>
              </a:rPr>
              <a:t>, </a:t>
            </a:r>
            <a:r>
              <a:rPr lang="it-IT" sz="4400" u="sng" dirty="0">
                <a:solidFill>
                  <a:schemeClr val="bg1"/>
                </a:solidFill>
                <a:latin typeface="Comic Sans MS" pitchFamily="66" charset="0"/>
              </a:rPr>
              <a:t>15 settembre</a:t>
            </a:r>
            <a:r>
              <a:rPr lang="it-IT" sz="4400" dirty="0">
                <a:solidFill>
                  <a:schemeClr val="bg1"/>
                </a:solidFill>
                <a:latin typeface="Comic Sans MS" pitchFamily="66" charset="0"/>
              </a:rPr>
              <a:t> </a:t>
            </a:r>
            <a:r>
              <a:rPr lang="it-IT" sz="4400" u="sng" dirty="0">
                <a:solidFill>
                  <a:schemeClr val="bg1"/>
                </a:solidFill>
                <a:latin typeface="Comic Sans MS" pitchFamily="66" charset="0"/>
              </a:rPr>
              <a:t>2006</a:t>
            </a:r>
            <a:r>
              <a:rPr lang="it-IT" sz="4400" dirty="0">
                <a:solidFill>
                  <a:schemeClr val="bg1"/>
                </a:solidFill>
                <a:latin typeface="Comic Sans MS" pitchFamily="66" charset="0"/>
              </a:rPr>
              <a:t>) è stata una </a:t>
            </a:r>
            <a:r>
              <a:rPr lang="it-IT" sz="4400" u="sng" dirty="0">
                <a:solidFill>
                  <a:schemeClr val="bg1"/>
                </a:solidFill>
                <a:latin typeface="Comic Sans MS" pitchFamily="66" charset="0"/>
              </a:rPr>
              <a:t>scrittrice</a:t>
            </a:r>
            <a:r>
              <a:rPr lang="it-IT" sz="4400" dirty="0">
                <a:solidFill>
                  <a:schemeClr val="bg1"/>
                </a:solidFill>
                <a:latin typeface="Comic Sans MS" pitchFamily="66" charset="0"/>
              </a:rPr>
              <a:t>, </a:t>
            </a:r>
            <a:r>
              <a:rPr lang="it-IT" sz="4400" u="sng" dirty="0" smtClean="0">
                <a:solidFill>
                  <a:schemeClr val="bg1"/>
                </a:solidFill>
                <a:latin typeface="Comic Sans MS" pitchFamily="66" charset="0"/>
              </a:rPr>
              <a:t>giornalista</a:t>
            </a:r>
            <a:r>
              <a:rPr lang="it-IT" sz="4400" u="sng" dirty="0">
                <a:solidFill>
                  <a:schemeClr val="bg1"/>
                </a:solidFill>
                <a:latin typeface="Comic Sans MS" pitchFamily="66" charset="0"/>
              </a:rPr>
              <a:t> </a:t>
            </a:r>
            <a:r>
              <a:rPr lang="it-IT" sz="4400" dirty="0" smtClean="0">
                <a:solidFill>
                  <a:schemeClr val="bg1"/>
                </a:solidFill>
                <a:latin typeface="Comic Sans MS" pitchFamily="66" charset="0"/>
              </a:rPr>
              <a:t>e </a:t>
            </a:r>
            <a:r>
              <a:rPr lang="it-IT" sz="4400" u="sng" dirty="0">
                <a:solidFill>
                  <a:schemeClr val="bg1"/>
                </a:solidFill>
                <a:latin typeface="Comic Sans MS" pitchFamily="66" charset="0"/>
              </a:rPr>
              <a:t>attivista</a:t>
            </a:r>
            <a:r>
              <a:rPr lang="it-IT" sz="4400" dirty="0">
                <a:solidFill>
                  <a:schemeClr val="bg1"/>
                </a:solidFill>
                <a:latin typeface="Comic Sans MS" pitchFamily="66" charset="0"/>
              </a:rPr>
              <a:t> </a:t>
            </a:r>
            <a:r>
              <a:rPr lang="it-IT" sz="4400" u="sng" dirty="0">
                <a:solidFill>
                  <a:schemeClr val="bg1"/>
                </a:solidFill>
                <a:latin typeface="Comic Sans MS" pitchFamily="66" charset="0"/>
              </a:rPr>
              <a:t>italiana</a:t>
            </a:r>
            <a:r>
              <a:rPr lang="it-IT" sz="4400" dirty="0" smtClean="0">
                <a:solidFill>
                  <a:schemeClr val="bg1"/>
                </a:solidFill>
                <a:latin typeface="Comic Sans MS" pitchFamily="66" charset="0"/>
              </a:rPr>
              <a:t>.</a:t>
            </a:r>
          </a:p>
          <a:p>
            <a:pPr marL="420624" indent="-384048" fontAlgn="auto">
              <a:spcAft>
                <a:spcPts val="0"/>
              </a:spcAft>
              <a:buFont typeface="Wingdings 2"/>
              <a:buNone/>
              <a:defRPr/>
            </a:pPr>
            <a:r>
              <a:rPr lang="it-IT" sz="4400" dirty="0" smtClean="0">
                <a:solidFill>
                  <a:schemeClr val="bg1"/>
                </a:solidFill>
                <a:latin typeface="Comic Sans MS" pitchFamily="66" charset="0"/>
              </a:rPr>
              <a:t>          Dopo il liceo classico, si iscrisse alla facoltà di medicina che lasciò ben presto per dedicarsi al giornalismo. Esordì al Mattino, dove si occupò di svariati argomenti, ma fu licenziata perché si rifiutò di scrivere un articolo contro </a:t>
            </a:r>
            <a:r>
              <a:rPr lang="it-IT" sz="4400" u="sng" dirty="0" smtClean="0">
                <a:solidFill>
                  <a:schemeClr val="bg1"/>
                </a:solidFill>
                <a:latin typeface="Comic Sans MS" pitchFamily="66" charset="0"/>
              </a:rPr>
              <a:t>Palmiro Togliatti</a:t>
            </a:r>
            <a:r>
              <a:rPr lang="it-IT" sz="4400" dirty="0" smtClean="0">
                <a:solidFill>
                  <a:schemeClr val="bg1"/>
                </a:solidFill>
                <a:latin typeface="Comic Sans MS" pitchFamily="66" charset="0"/>
              </a:rPr>
              <a:t>, come le aveva imposto il direttore. Si trasferì a </a:t>
            </a:r>
            <a:r>
              <a:rPr lang="it-IT" sz="4400" u="sng" dirty="0" smtClean="0">
                <a:solidFill>
                  <a:schemeClr val="bg1"/>
                </a:solidFill>
                <a:latin typeface="Comic Sans MS" pitchFamily="66" charset="0"/>
              </a:rPr>
              <a:t>Milano</a:t>
            </a:r>
            <a:r>
              <a:rPr lang="it-IT" sz="4400" dirty="0" smtClean="0">
                <a:solidFill>
                  <a:schemeClr val="bg1"/>
                </a:solidFill>
                <a:latin typeface="Comic Sans MS" pitchFamily="66" charset="0"/>
              </a:rPr>
              <a:t> per lavorare al settimanale </a:t>
            </a:r>
            <a:r>
              <a:rPr lang="it-IT" sz="4400" i="1" u="sng" dirty="0" smtClean="0">
                <a:solidFill>
                  <a:schemeClr val="bg1"/>
                </a:solidFill>
                <a:latin typeface="Comic Sans MS" pitchFamily="66" charset="0"/>
              </a:rPr>
              <a:t>Epoca </a:t>
            </a:r>
            <a:r>
              <a:rPr lang="it-IT" sz="4400" dirty="0" smtClean="0">
                <a:solidFill>
                  <a:schemeClr val="bg1"/>
                </a:solidFill>
                <a:latin typeface="Comic Sans MS" pitchFamily="66" charset="0"/>
              </a:rPr>
              <a:t>diretto da suo zio Bruno Fallaci. Nel luglio </a:t>
            </a:r>
            <a:r>
              <a:rPr lang="it-IT" sz="4400" u="sng" dirty="0" smtClean="0">
                <a:solidFill>
                  <a:schemeClr val="bg1"/>
                </a:solidFill>
                <a:latin typeface="Comic Sans MS" pitchFamily="66" charset="0"/>
              </a:rPr>
              <a:t>1956 </a:t>
            </a:r>
            <a:r>
              <a:rPr lang="it-IT" sz="4400" dirty="0" smtClean="0">
                <a:solidFill>
                  <a:schemeClr val="bg1"/>
                </a:solidFill>
                <a:latin typeface="Comic Sans MS" pitchFamily="66" charset="0"/>
              </a:rPr>
              <a:t>giunse a </a:t>
            </a:r>
            <a:r>
              <a:rPr lang="it-IT" sz="4400" u="sng" dirty="0" smtClean="0">
                <a:solidFill>
                  <a:schemeClr val="bg1"/>
                </a:solidFill>
                <a:latin typeface="Comic Sans MS" pitchFamily="66" charset="0"/>
              </a:rPr>
              <a:t>New York</a:t>
            </a:r>
            <a:r>
              <a:rPr lang="it-IT" sz="4400" dirty="0" smtClean="0">
                <a:solidFill>
                  <a:schemeClr val="bg1"/>
                </a:solidFill>
                <a:latin typeface="Comic Sans MS" pitchFamily="66" charset="0"/>
              </a:rPr>
              <a:t> per scrivere di divi; da questa esperienza trasse il suo primo libro, </a:t>
            </a:r>
            <a:r>
              <a:rPr lang="it-IT" sz="4400" i="1" u="sng" dirty="0" smtClean="0">
                <a:solidFill>
                  <a:schemeClr val="bg1"/>
                </a:solidFill>
                <a:latin typeface="Comic Sans MS" pitchFamily="66" charset="0"/>
              </a:rPr>
              <a:t>I sette peccati di Hollywood</a:t>
            </a:r>
            <a:r>
              <a:rPr lang="it-IT" sz="4400" dirty="0" smtClean="0">
                <a:solidFill>
                  <a:schemeClr val="bg1"/>
                </a:solidFill>
                <a:latin typeface="Comic Sans MS" pitchFamily="66" charset="0"/>
              </a:rPr>
              <a:t>. Di ritorno da Hollywood, incontrò </a:t>
            </a:r>
            <a:r>
              <a:rPr lang="it-IT" sz="4400" u="sng" dirty="0" smtClean="0">
                <a:solidFill>
                  <a:schemeClr val="bg1"/>
                </a:solidFill>
                <a:latin typeface="Comic Sans MS" pitchFamily="66" charset="0"/>
              </a:rPr>
              <a:t>Alfredo Pieroni</a:t>
            </a:r>
            <a:r>
              <a:rPr lang="it-IT" sz="4400" dirty="0" smtClean="0">
                <a:solidFill>
                  <a:schemeClr val="bg1"/>
                </a:solidFill>
                <a:latin typeface="Comic Sans MS" pitchFamily="66" charset="0"/>
              </a:rPr>
              <a:t>, corrispondente da Londra, con cui ebbe una relazione; nella primavera del 1958 scoprì di aspettare un figlio, però a maggio, ebbe un aborto spontaneo, in piena depressione, tentò il suicidio ingerendo una grande quantità di sonniferi.</a:t>
            </a:r>
          </a:p>
          <a:p>
            <a:pPr marL="420624" indent="-384048" fontAlgn="auto">
              <a:spcAft>
                <a:spcPts val="0"/>
              </a:spcAft>
              <a:buFont typeface="Wingdings 2"/>
              <a:buNone/>
              <a:defRPr/>
            </a:pPr>
            <a:endParaRPr lang="it-IT" sz="4400" dirty="0">
              <a:solidFill>
                <a:schemeClr val="bg1"/>
              </a:solidFill>
              <a:latin typeface="Comic Sans MS" pitchFamily="66" charset="0"/>
            </a:endParaRPr>
          </a:p>
          <a:p>
            <a:pPr marL="420624" indent="-384048" fontAlgn="auto">
              <a:spcAft>
                <a:spcPts val="0"/>
              </a:spcAft>
              <a:buFont typeface="Wingdings 2"/>
              <a:buNone/>
              <a:defRPr/>
            </a:pPr>
            <a:r>
              <a:rPr lang="it-IT" sz="4400" dirty="0" smtClean="0">
                <a:solidFill>
                  <a:schemeClr val="bg1"/>
                </a:solidFill>
                <a:latin typeface="Comic Sans MS" pitchFamily="66" charset="0"/>
              </a:rPr>
              <a:t>          Partecipò </a:t>
            </a:r>
            <a:r>
              <a:rPr lang="it-IT" sz="4400" dirty="0">
                <a:solidFill>
                  <a:schemeClr val="bg1"/>
                </a:solidFill>
                <a:latin typeface="Comic Sans MS" pitchFamily="66" charset="0"/>
              </a:rPr>
              <a:t>giovanissima alla </a:t>
            </a:r>
            <a:r>
              <a:rPr lang="it-IT" sz="4400" u="sng" dirty="0">
                <a:solidFill>
                  <a:schemeClr val="bg1"/>
                </a:solidFill>
                <a:latin typeface="Comic Sans MS" pitchFamily="66" charset="0"/>
              </a:rPr>
              <a:t>Resistenza italiana</a:t>
            </a:r>
            <a:r>
              <a:rPr lang="it-IT" sz="4400" dirty="0">
                <a:solidFill>
                  <a:schemeClr val="bg1"/>
                </a:solidFill>
                <a:latin typeface="Comic Sans MS" pitchFamily="66" charset="0"/>
              </a:rPr>
              <a:t> e fu la prima donna in Italia ad andare al fronte in qualità di </a:t>
            </a:r>
            <a:r>
              <a:rPr lang="it-IT" sz="4400" u="sng" dirty="0">
                <a:solidFill>
                  <a:schemeClr val="bg1"/>
                </a:solidFill>
                <a:latin typeface="Comic Sans MS" pitchFamily="66" charset="0"/>
              </a:rPr>
              <a:t>inviata speciale</a:t>
            </a:r>
            <a:r>
              <a:rPr lang="it-IT" sz="4400" dirty="0">
                <a:solidFill>
                  <a:schemeClr val="bg1"/>
                </a:solidFill>
                <a:latin typeface="Comic Sans MS" pitchFamily="66" charset="0"/>
              </a:rPr>
              <a:t>. Durante gli ultimi anni di vita fecero discutere le sue dure prese di posizione contro l'</a:t>
            </a:r>
            <a:r>
              <a:rPr lang="it-IT" sz="4400" u="sng" dirty="0">
                <a:solidFill>
                  <a:schemeClr val="bg1"/>
                </a:solidFill>
                <a:latin typeface="Comic Sans MS" pitchFamily="66" charset="0"/>
              </a:rPr>
              <a:t>Islam</a:t>
            </a:r>
            <a:r>
              <a:rPr lang="it-IT" sz="4400" dirty="0">
                <a:solidFill>
                  <a:schemeClr val="bg1"/>
                </a:solidFill>
                <a:latin typeface="Comic Sans MS" pitchFamily="66" charset="0"/>
              </a:rPr>
              <a:t>, in seguito agli </a:t>
            </a:r>
            <a:r>
              <a:rPr lang="it-IT" sz="4400" u="sng" dirty="0">
                <a:solidFill>
                  <a:schemeClr val="bg1"/>
                </a:solidFill>
                <a:latin typeface="Comic Sans MS" pitchFamily="66" charset="0"/>
              </a:rPr>
              <a:t>attentati dell'11 settembre 2001</a:t>
            </a:r>
            <a:r>
              <a:rPr lang="it-IT" sz="4400" dirty="0">
                <a:solidFill>
                  <a:schemeClr val="bg1"/>
                </a:solidFill>
                <a:latin typeface="Comic Sans MS" pitchFamily="66" charset="0"/>
              </a:rPr>
              <a:t> a </a:t>
            </a:r>
            <a:r>
              <a:rPr lang="it-IT" sz="4400" u="sng" dirty="0">
                <a:solidFill>
                  <a:schemeClr val="bg1"/>
                </a:solidFill>
                <a:latin typeface="Comic Sans MS" pitchFamily="66" charset="0"/>
              </a:rPr>
              <a:t>New York</a:t>
            </a:r>
            <a:r>
              <a:rPr lang="it-IT" sz="4400" dirty="0">
                <a:solidFill>
                  <a:schemeClr val="bg1"/>
                </a:solidFill>
                <a:latin typeface="Comic Sans MS" pitchFamily="66" charset="0"/>
              </a:rPr>
              <a:t>, città dove viveva. Come scrittrice, con i suoi dodici libri ha venduto venti milioni di copie in tutto il mondo</a:t>
            </a:r>
            <a:r>
              <a:rPr lang="it-IT" sz="4400" dirty="0" smtClean="0">
                <a:solidFill>
                  <a:schemeClr val="bg1"/>
                </a:solidFill>
                <a:latin typeface="Comic Sans MS" pitchFamily="66" charset="0"/>
              </a:rPr>
              <a:t>.</a:t>
            </a:r>
          </a:p>
          <a:p>
            <a:pPr marL="420624" indent="-384048" fontAlgn="auto">
              <a:spcAft>
                <a:spcPts val="0"/>
              </a:spcAft>
              <a:buFont typeface="Wingdings 2"/>
              <a:buNone/>
              <a:defRPr/>
            </a:pPr>
            <a:r>
              <a:rPr lang="it-IT" sz="4400" dirty="0" smtClean="0">
                <a:solidFill>
                  <a:schemeClr val="bg1"/>
                </a:solidFill>
                <a:latin typeface="Comic Sans MS" pitchFamily="66" charset="0"/>
              </a:rPr>
              <a:t>          Otto anni dopo la morte, la gente continua a parlare di Oriana Fallaci, dei suoi libri-denuncia contro i rischi del fondamentalismo islamico e la colpevole inerzia dell'Occidente. Subito dopo la tragedia dell'11 Settembre partì all'attacco con "</a:t>
            </a:r>
            <a:r>
              <a:rPr lang="it-IT" sz="4400" b="1" dirty="0" smtClean="0">
                <a:solidFill>
                  <a:schemeClr val="bg1"/>
                </a:solidFill>
                <a:latin typeface="Comic Sans MS" pitchFamily="66" charset="0"/>
              </a:rPr>
              <a:t>La Rabbia e l'Orgoglio</a:t>
            </a:r>
            <a:r>
              <a:rPr lang="it-IT" sz="4400" dirty="0" smtClean="0">
                <a:solidFill>
                  <a:schemeClr val="bg1"/>
                </a:solidFill>
                <a:latin typeface="Comic Sans MS" pitchFamily="66" charset="0"/>
              </a:rPr>
              <a:t>", poi vennero "La Forza della Ragione", "Oriana Fallaci intervista se stessa" e "L'Apocalisse". </a:t>
            </a:r>
          </a:p>
          <a:p>
            <a:pPr marL="420624" indent="-384048" fontAlgn="auto">
              <a:spcAft>
                <a:spcPts val="0"/>
              </a:spcAft>
              <a:buFont typeface="Wingdings 2"/>
              <a:buNone/>
              <a:defRPr/>
            </a:pPr>
            <a:r>
              <a:rPr lang="it-IT" sz="4400" dirty="0" smtClean="0">
                <a:solidFill>
                  <a:schemeClr val="bg1"/>
                </a:solidFill>
                <a:latin typeface="Comic Sans MS" pitchFamily="66" charset="0"/>
              </a:rPr>
              <a:t>          Riscosse successo ma anche critiche feroci. In Francia finì sotto processo con l'accusa di razzismo religioso e xenofobia. Non gli andò meglio in Svizzera, da dove partì una richiesta di estradizione al nostro ministro della Giustizia. E anche in Italia fu accusata di vilipendio all'Islam. Grazie al coraggio che non le era mai mancato, proseguì la sua campagna volta a risvegliare "l'orgoglio" di un popolo, per evitare di abbassare la testa e soccombere di fronte all'ignoranza e alla cieca violenza degli integralisti. </a:t>
            </a:r>
          </a:p>
          <a:p>
            <a:pPr marL="420624" indent="-384048" fontAlgn="auto">
              <a:spcAft>
                <a:spcPts val="0"/>
              </a:spcAft>
              <a:buFont typeface="Wingdings 2"/>
              <a:buNone/>
              <a:defRPr/>
            </a:pPr>
            <a:r>
              <a:rPr lang="it-IT" sz="4400" dirty="0" smtClean="0">
                <a:solidFill>
                  <a:schemeClr val="bg1"/>
                </a:solidFill>
                <a:latin typeface="Comic Sans MS" pitchFamily="66" charset="0"/>
              </a:rPr>
              <a:t>           Lei voleva che l'Occidente alzasse la guardia e si difendesse restituendo i colpi presi. La scrittrice fiorentina puntava il dito contro gli innumerevoli errori politici compiuti nel corso degli ultimi decenni, con una politica dell'accoglienza senza regole che, di fatto, ci poneva in una posizione supina verso chi avremmo dovuto accogliere. Era convinta di una cosa Oriana: stiamo assistendo al tentativo di islamizzazione dell'Occidente. E tutto ciò non avviene per caso ma è insito nel Corano stesso ed è testimoniato da oltre un millennio di conflitti e ostilità tra musulmani e cristiani. Lo scontro di civiltà, volenti o nolenti, era (ed è) già in atto. </a:t>
            </a:r>
          </a:p>
          <a:p>
            <a:pPr marL="420624" indent="-384048" fontAlgn="auto">
              <a:spcAft>
                <a:spcPts val="0"/>
              </a:spcAft>
              <a:buFont typeface="Wingdings 2"/>
              <a:buNone/>
              <a:defRPr/>
            </a:pPr>
            <a:r>
              <a:rPr lang="it-IT" sz="4400" dirty="0" smtClean="0">
                <a:solidFill>
                  <a:schemeClr val="bg1"/>
                </a:solidFill>
                <a:latin typeface="Comic Sans MS" pitchFamily="66" charset="0"/>
              </a:rPr>
              <a:t>          Oriana Fallaci dichiarava ,inoltre, che </a:t>
            </a:r>
            <a:r>
              <a:rPr lang="it-IT" sz="4400" i="1" dirty="0" smtClean="0">
                <a:solidFill>
                  <a:schemeClr val="bg1"/>
                </a:solidFill>
                <a:latin typeface="Comic Sans MS" pitchFamily="66" charset="0"/>
              </a:rPr>
              <a:t>L'Islam è il Corano. Comunque e dovunque. E il Corano è incompatibile con la Libertà, è incompatibile con la Democrazia, è incompatibile con i Diritti Umani. È incompatibile col concetto di civiltà.</a:t>
            </a:r>
            <a:endParaRPr lang="it-IT" sz="4400" dirty="0" smtClean="0">
              <a:solidFill>
                <a:schemeClr val="bg1"/>
              </a:solidFill>
              <a:latin typeface="Comic Sans MS" pitchFamily="66" charset="0"/>
            </a:endParaRPr>
          </a:p>
          <a:p>
            <a:pPr marL="420624" indent="-384048" fontAlgn="auto">
              <a:spcAft>
                <a:spcPts val="0"/>
              </a:spcAft>
              <a:buFont typeface="Wingdings 2"/>
              <a:buNone/>
              <a:defRPr/>
            </a:pPr>
            <a:endParaRPr lang="it-IT" sz="1200" dirty="0">
              <a:solidFill>
                <a:schemeClr val="bg1"/>
              </a:solidFill>
              <a:latin typeface="Comic Sans MS" pitchFamily="66" charset="0"/>
            </a:endParaRPr>
          </a:p>
          <a:p>
            <a:pPr marL="420624" indent="-384048" fontAlgn="auto">
              <a:spcAft>
                <a:spcPts val="0"/>
              </a:spcAft>
              <a:buFont typeface="Wingdings 2"/>
              <a:buNone/>
              <a:defRPr/>
            </a:pPr>
            <a:r>
              <a:rPr lang="it-IT" sz="1200" dirty="0" smtClean="0">
                <a:solidFill>
                  <a:schemeClr val="bg1"/>
                </a:solidFill>
                <a:latin typeface="Comic Sans MS" pitchFamily="66" charset="0"/>
              </a:rPr>
              <a:t>   </a:t>
            </a:r>
            <a:endParaRPr lang="it-IT" sz="1400" dirty="0">
              <a:solidFill>
                <a:schemeClr val="bg1"/>
              </a:solidFill>
              <a:latin typeface="Comic Sans MS" pitchFamily="66" charset="0"/>
            </a:endParaRPr>
          </a:p>
        </p:txBody>
      </p:sp>
      <p:pic>
        <p:nvPicPr>
          <p:cNvPr id="5" name="Immagine 4" descr="http://upload.wikimedia.org/wikipedia/it/a/ae/Oriana_Fallaci_3.jpg">
            <a:hlinkClick r:id="rId2"/>
          </p:cNvPr>
          <p:cNvPicPr/>
          <p:nvPr/>
        </p:nvPicPr>
        <p:blipFill>
          <a:blip r:embed="rId3"/>
          <a:srcRect/>
          <a:stretch>
            <a:fillRect/>
          </a:stretch>
        </p:blipFill>
        <p:spPr bwMode="auto">
          <a:xfrm>
            <a:off x="3786182" y="142852"/>
            <a:ext cx="1214446" cy="1428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fontAlgn="auto">
              <a:spcAft>
                <a:spcPts val="0"/>
              </a:spcAft>
              <a:defRPr/>
            </a:pPr>
            <a:r>
              <a:rPr lang="it-IT" dirty="0" smtClean="0">
                <a:solidFill>
                  <a:srgbClr val="0070C0"/>
                </a:solidFill>
                <a:latin typeface="Comic Sans MS" pitchFamily="66" charset="0"/>
              </a:rPr>
              <a:t>Storia</a:t>
            </a:r>
            <a:r>
              <a:rPr lang="it-IT" dirty="0" smtClean="0">
                <a:latin typeface="Comic Sans MS" pitchFamily="66" charset="0"/>
              </a:rPr>
              <a:t/>
            </a:r>
            <a:br>
              <a:rPr lang="it-IT" dirty="0" smtClean="0">
                <a:latin typeface="Comic Sans MS" pitchFamily="66" charset="0"/>
              </a:rPr>
            </a:br>
            <a:r>
              <a:rPr lang="it-IT" dirty="0" smtClean="0">
                <a:latin typeface="Comic Sans MS" pitchFamily="66" charset="0"/>
              </a:rPr>
              <a:t>L’ ISIS</a:t>
            </a:r>
            <a:endParaRPr lang="it-IT" dirty="0">
              <a:latin typeface="Comic Sans MS" pitchFamily="66" charset="0"/>
            </a:endParaRPr>
          </a:p>
        </p:txBody>
      </p:sp>
      <p:sp>
        <p:nvSpPr>
          <p:cNvPr id="3" name="Segnaposto contenuto 2"/>
          <p:cNvSpPr>
            <a:spLocks noGrp="1"/>
          </p:cNvSpPr>
          <p:nvPr>
            <p:ph idx="1"/>
          </p:nvPr>
        </p:nvSpPr>
        <p:spPr>
          <a:xfrm>
            <a:off x="457200" y="1600200"/>
            <a:ext cx="7829550" cy="5257800"/>
          </a:xfrm>
        </p:spPr>
        <p:txBody>
          <a:bodyPr>
            <a:normAutofit fontScale="85000" lnSpcReduction="10000"/>
          </a:bodyPr>
          <a:lstStyle/>
          <a:p>
            <a:pPr marL="420624" indent="-384048" fontAlgn="auto">
              <a:spcAft>
                <a:spcPts val="0"/>
              </a:spcAft>
              <a:buFont typeface="Wingdings 2"/>
              <a:buNone/>
              <a:defRPr/>
            </a:pPr>
            <a:r>
              <a:rPr lang="it-IT" sz="1500" dirty="0" smtClean="0">
                <a:solidFill>
                  <a:schemeClr val="bg1"/>
                </a:solidFill>
                <a:latin typeface="Comic Sans MS" pitchFamily="66" charset="0"/>
              </a:rPr>
              <a:t>         </a:t>
            </a:r>
            <a:r>
              <a:rPr lang="it-IT" sz="1400" dirty="0" smtClean="0">
                <a:solidFill>
                  <a:schemeClr val="bg1"/>
                </a:solidFill>
                <a:latin typeface="Comic Sans MS" pitchFamily="66" charset="0"/>
              </a:rPr>
              <a:t>Lo </a:t>
            </a:r>
            <a:r>
              <a:rPr lang="it-IT" sz="1400" b="1" dirty="0" smtClean="0">
                <a:solidFill>
                  <a:schemeClr val="bg1"/>
                </a:solidFill>
                <a:latin typeface="Comic Sans MS" pitchFamily="66" charset="0"/>
              </a:rPr>
              <a:t>Stato Islamico</a:t>
            </a:r>
            <a:r>
              <a:rPr lang="it-IT" sz="1400" dirty="0" smtClean="0">
                <a:solidFill>
                  <a:schemeClr val="bg1"/>
                </a:solidFill>
                <a:latin typeface="Comic Sans MS" pitchFamily="66" charset="0"/>
              </a:rPr>
              <a:t>, è un gruppo terrorista islamista attivo in Siria e Iraq. Le origini del gruppo risalgono ad Al-Qaida in Iraq, fondata nel 2004 per combattere l’occupazione americana dell’Iraq e il governo iracheno sciita sostenuto dagli USA dopo il rovesciamento di Saddam Hussein. </a:t>
            </a:r>
            <a:r>
              <a:rPr lang="it-IT" sz="1400" dirty="0">
                <a:solidFill>
                  <a:schemeClr val="bg1"/>
                </a:solidFill>
                <a:latin typeface="Comic Sans MS" pitchFamily="66" charset="0"/>
              </a:rPr>
              <a:t>lo Stato Islamico è un prodotto dell'ideologia dei </a:t>
            </a:r>
            <a:r>
              <a:rPr lang="it-IT" sz="1400" i="1" dirty="0">
                <a:solidFill>
                  <a:schemeClr val="bg1"/>
                </a:solidFill>
                <a:latin typeface="Comic Sans MS" pitchFamily="66" charset="0"/>
              </a:rPr>
              <a:t>Fratelli </a:t>
            </a:r>
            <a:r>
              <a:rPr lang="it-IT" sz="1400" i="1" dirty="0" smtClean="0">
                <a:solidFill>
                  <a:schemeClr val="bg1"/>
                </a:solidFill>
                <a:latin typeface="Comic Sans MS" pitchFamily="66" charset="0"/>
              </a:rPr>
              <a:t>Musulmani</a:t>
            </a:r>
            <a:r>
              <a:rPr lang="it-IT" sz="1400" dirty="0">
                <a:solidFill>
                  <a:schemeClr val="bg1"/>
                </a:solidFill>
                <a:latin typeface="Comic Sans MS" pitchFamily="66" charset="0"/>
              </a:rPr>
              <a:t>, la prima organizzazione islamista al mondo</a:t>
            </a:r>
            <a:r>
              <a:rPr lang="it-IT" sz="1400" dirty="0" smtClean="0">
                <a:solidFill>
                  <a:schemeClr val="bg1"/>
                </a:solidFill>
                <a:latin typeface="Comic Sans MS" pitchFamily="66" charset="0"/>
              </a:rPr>
              <a:t>,</a:t>
            </a:r>
            <a:r>
              <a:rPr lang="it-IT" sz="1400" baseline="30000" dirty="0">
                <a:solidFill>
                  <a:schemeClr val="bg1"/>
                </a:solidFill>
                <a:latin typeface="Comic Sans MS" pitchFamily="66" charset="0"/>
              </a:rPr>
              <a:t> </a:t>
            </a:r>
            <a:r>
              <a:rPr lang="it-IT" sz="1400" baseline="30000" dirty="0" smtClean="0">
                <a:solidFill>
                  <a:schemeClr val="bg1"/>
                </a:solidFill>
                <a:latin typeface="Comic Sans MS" pitchFamily="66" charset="0"/>
              </a:rPr>
              <a:t> </a:t>
            </a:r>
            <a:r>
              <a:rPr lang="it-IT" sz="1400" dirty="0" smtClean="0">
                <a:solidFill>
                  <a:schemeClr val="bg1"/>
                </a:solidFill>
                <a:latin typeface="Comic Sans MS" pitchFamily="66" charset="0"/>
              </a:rPr>
              <a:t>che </a:t>
            </a:r>
            <a:r>
              <a:rPr lang="it-IT" sz="1400" dirty="0">
                <a:solidFill>
                  <a:schemeClr val="bg1"/>
                </a:solidFill>
                <a:latin typeface="Comic Sans MS" pitchFamily="66" charset="0"/>
              </a:rPr>
              <a:t>tuttavia non afferma la cogenza della </a:t>
            </a:r>
            <a:r>
              <a:rPr lang="it-IT" sz="1400" i="1" dirty="0">
                <a:solidFill>
                  <a:schemeClr val="bg1"/>
                </a:solidFill>
                <a:latin typeface="Comic Sans MS" pitchFamily="66" charset="0"/>
              </a:rPr>
              <a:t>jihād</a:t>
            </a:r>
            <a:r>
              <a:rPr lang="it-IT" sz="1400" dirty="0">
                <a:solidFill>
                  <a:schemeClr val="bg1"/>
                </a:solidFill>
                <a:latin typeface="Comic Sans MS" pitchFamily="66" charset="0"/>
              </a:rPr>
              <a:t> avendo da tempo optato per una strategia legale per salire al potere. Il gruppo fa un uso efficace della </a:t>
            </a:r>
            <a:r>
              <a:rPr lang="it-IT" sz="1400" dirty="0" smtClean="0">
                <a:solidFill>
                  <a:schemeClr val="bg1"/>
                </a:solidFill>
                <a:latin typeface="Comic Sans MS" pitchFamily="66" charset="0"/>
              </a:rPr>
              <a:t>propaganda.</a:t>
            </a:r>
            <a:endParaRPr lang="it-IT" sz="1400" dirty="0">
              <a:solidFill>
                <a:schemeClr val="bg1"/>
              </a:solidFill>
              <a:latin typeface="Comic Sans MS" pitchFamily="66" charset="0"/>
            </a:endParaRPr>
          </a:p>
          <a:p>
            <a:pPr marL="420624" indent="-384048" fontAlgn="auto">
              <a:spcAft>
                <a:spcPts val="0"/>
              </a:spcAft>
              <a:buFont typeface="Wingdings 2"/>
              <a:buNone/>
              <a:defRPr/>
            </a:pPr>
            <a:r>
              <a:rPr lang="it-IT" sz="1400" dirty="0" smtClean="0">
                <a:solidFill>
                  <a:schemeClr val="bg1"/>
                </a:solidFill>
                <a:latin typeface="Comic Sans MS" pitchFamily="66" charset="0"/>
              </a:rPr>
              <a:t>         Fin dal suo inizio l'istituzione di uno stato islamico puro è stato uno degli obiettivi principali dell'organizzazione e tende ad essere focalizzato sull'istituzione di un proprio governo nel territorio conquistato. i gruppi condividono l'ambizione di costruire uno stato islamico. </a:t>
            </a:r>
          </a:p>
          <a:p>
            <a:pPr marL="420624" indent="-384048" fontAlgn="auto">
              <a:spcAft>
                <a:spcPts val="0"/>
              </a:spcAft>
              <a:buFont typeface="Wingdings 2"/>
              <a:buNone/>
              <a:defRPr/>
            </a:pPr>
            <a:r>
              <a:rPr lang="it-IT" sz="1400" dirty="0" smtClean="0">
                <a:solidFill>
                  <a:schemeClr val="bg1"/>
                </a:solidFill>
                <a:latin typeface="Comic Sans MS" pitchFamily="66" charset="0"/>
              </a:rPr>
              <a:t>         L’ ISIS segue </a:t>
            </a:r>
            <a:r>
              <a:rPr lang="it-IT" sz="1400" dirty="0">
                <a:solidFill>
                  <a:schemeClr val="bg1"/>
                </a:solidFill>
                <a:latin typeface="Comic Sans MS" pitchFamily="66" charset="0"/>
              </a:rPr>
              <a:t>la linea di </a:t>
            </a:r>
            <a:r>
              <a:rPr lang="it-IT" sz="1400" u="sng" dirty="0">
                <a:solidFill>
                  <a:schemeClr val="bg1"/>
                </a:solidFill>
                <a:latin typeface="Comic Sans MS" pitchFamily="66" charset="0"/>
              </a:rPr>
              <a:t>al-Qāʿida</a:t>
            </a:r>
            <a:r>
              <a:rPr lang="it-IT" sz="1400" dirty="0">
                <a:solidFill>
                  <a:schemeClr val="bg1"/>
                </a:solidFill>
                <a:latin typeface="Comic Sans MS" pitchFamily="66" charset="0"/>
              </a:rPr>
              <a:t> e considera il jihad globale un dovere di ogni musulmano. </a:t>
            </a:r>
            <a:r>
              <a:rPr lang="it-IT" sz="1400" dirty="0" smtClean="0">
                <a:solidFill>
                  <a:schemeClr val="bg1"/>
                </a:solidFill>
                <a:latin typeface="Comic Sans MS" pitchFamily="66" charset="0"/>
              </a:rPr>
              <a:t>Segue un'interpretazione </a:t>
            </a:r>
            <a:r>
              <a:rPr lang="it-IT" sz="1400" dirty="0">
                <a:solidFill>
                  <a:schemeClr val="bg1"/>
                </a:solidFill>
                <a:latin typeface="Comic Sans MS" pitchFamily="66" charset="0"/>
              </a:rPr>
              <a:t>anti-occidentale dell'Islam, promuove la violenza religiosa e considera infedeli e </a:t>
            </a:r>
            <a:r>
              <a:rPr lang="it-IT" sz="1400" u="sng" dirty="0">
                <a:solidFill>
                  <a:schemeClr val="bg1"/>
                </a:solidFill>
                <a:latin typeface="Comic Sans MS" pitchFamily="66" charset="0"/>
              </a:rPr>
              <a:t>apostati</a:t>
            </a:r>
            <a:r>
              <a:rPr lang="it-IT" sz="1400" dirty="0">
                <a:solidFill>
                  <a:schemeClr val="bg1"/>
                </a:solidFill>
                <a:latin typeface="Comic Sans MS" pitchFamily="66" charset="0"/>
              </a:rPr>
              <a:t> coloro che non concordano con la sua interpretazione del Corano; si rifà all'Islam delle origini e rifiuta le innovazioni considerandole responsabili della corruzione del suo spirito originario, allo stesso tempo mira a fondare uno stato </a:t>
            </a:r>
            <a:r>
              <a:rPr lang="it-IT" sz="1400" u="sng" dirty="0">
                <a:solidFill>
                  <a:schemeClr val="bg1"/>
                </a:solidFill>
                <a:latin typeface="Comic Sans MS" pitchFamily="66" charset="0"/>
              </a:rPr>
              <a:t>fondamentalista</a:t>
            </a:r>
            <a:r>
              <a:rPr lang="it-IT" sz="1400" dirty="0">
                <a:solidFill>
                  <a:schemeClr val="bg1"/>
                </a:solidFill>
                <a:latin typeface="Comic Sans MS" pitchFamily="66" charset="0"/>
              </a:rPr>
              <a:t>, e quindi sunnita, in Iraq, Siria e altre parti del </a:t>
            </a:r>
            <a:r>
              <a:rPr lang="it-IT" sz="1400" u="sng" dirty="0">
                <a:solidFill>
                  <a:schemeClr val="bg1"/>
                </a:solidFill>
                <a:latin typeface="Comic Sans MS" pitchFamily="66" charset="0"/>
              </a:rPr>
              <a:t>levante</a:t>
            </a:r>
            <a:r>
              <a:rPr lang="it-IT" sz="1400" dirty="0">
                <a:solidFill>
                  <a:schemeClr val="bg1"/>
                </a:solidFill>
                <a:latin typeface="Comic Sans MS" pitchFamily="66" charset="0"/>
              </a:rPr>
              <a:t>. </a:t>
            </a:r>
            <a:r>
              <a:rPr lang="it-IT" sz="1400" dirty="0" smtClean="0">
                <a:solidFill>
                  <a:schemeClr val="bg1"/>
                </a:solidFill>
                <a:latin typeface="Comic Sans MS" pitchFamily="66" charset="0"/>
              </a:rPr>
              <a:t>Tra i principali attentati terroristici da parte dell’ISIS vi sono quello alla sede del giornale satirico Charlie Hebdo e quello al museo del Bardo in Tunisia</a:t>
            </a:r>
            <a:endParaRPr lang="it-IT" sz="1400" dirty="0">
              <a:solidFill>
                <a:schemeClr val="bg1"/>
              </a:solidFill>
              <a:latin typeface="Comic Sans MS" pitchFamily="66" charset="0"/>
            </a:endParaRPr>
          </a:p>
          <a:p>
            <a:pPr marL="420624" indent="-384048" fontAlgn="auto">
              <a:spcAft>
                <a:spcPts val="0"/>
              </a:spcAft>
              <a:buFont typeface="Wingdings 2"/>
              <a:buNone/>
              <a:defRPr/>
            </a:pPr>
            <a:endParaRPr lang="it-IT" sz="14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endParaRPr lang="it-IT" sz="1100" dirty="0" smtClean="0">
              <a:solidFill>
                <a:schemeClr val="bg1"/>
              </a:solidFill>
              <a:latin typeface="Comic Sans MS" pitchFamily="66" charset="0"/>
            </a:endParaRPr>
          </a:p>
          <a:p>
            <a:pPr marL="420624" indent="-384048" fontAlgn="auto">
              <a:spcAft>
                <a:spcPts val="0"/>
              </a:spcAft>
              <a:buFont typeface="Wingdings 2"/>
              <a:buNone/>
              <a:defRPr/>
            </a:pPr>
            <a:r>
              <a:rPr lang="it-IT" sz="1100" dirty="0" smtClean="0">
                <a:solidFill>
                  <a:schemeClr val="bg1"/>
                </a:solidFill>
                <a:latin typeface="Comic Sans MS" pitchFamily="66" charset="0"/>
              </a:rPr>
              <a:t>                                                              </a:t>
            </a:r>
          </a:p>
          <a:p>
            <a:pPr marL="420624" indent="-384048" fontAlgn="auto">
              <a:spcAft>
                <a:spcPts val="0"/>
              </a:spcAft>
              <a:buFont typeface="Wingdings 2"/>
              <a:buNone/>
              <a:defRPr/>
            </a:pPr>
            <a:endParaRPr lang="it-IT" sz="1200" dirty="0" smtClean="0">
              <a:solidFill>
                <a:schemeClr val="bg1"/>
              </a:solidFill>
              <a:latin typeface="Comic Sans MS" pitchFamily="66" charset="0"/>
            </a:endParaRPr>
          </a:p>
          <a:p>
            <a:pPr marL="420624" indent="-384048" fontAlgn="auto">
              <a:spcAft>
                <a:spcPts val="0"/>
              </a:spcAft>
              <a:buFont typeface="Wingdings 2"/>
              <a:buNone/>
              <a:defRPr/>
            </a:pPr>
            <a:endParaRPr lang="it-IT" sz="1200" dirty="0" smtClean="0">
              <a:solidFill>
                <a:schemeClr val="bg1"/>
              </a:solidFill>
              <a:latin typeface="Comic Sans MS" pitchFamily="66" charset="0"/>
            </a:endParaRPr>
          </a:p>
          <a:p>
            <a:pPr marL="420624" indent="-384048" fontAlgn="auto">
              <a:spcAft>
                <a:spcPts val="0"/>
              </a:spcAft>
              <a:buFont typeface="Wingdings 2"/>
              <a:buNone/>
              <a:defRPr/>
            </a:pPr>
            <a:r>
              <a:rPr lang="it-IT" sz="1200" dirty="0" smtClean="0">
                <a:solidFill>
                  <a:schemeClr val="bg1"/>
                </a:solidFill>
                <a:latin typeface="Comic Sans MS" pitchFamily="66" charset="0"/>
              </a:rPr>
              <a:t>Affiliati dell’ ISIS                            Attentato alla sede di Charlie Hebdo, Parigi                Attentato al museo del Bardo, Tunisia</a:t>
            </a:r>
          </a:p>
          <a:p>
            <a:pPr marL="420624" indent="-384048" fontAlgn="auto">
              <a:spcAft>
                <a:spcPts val="0"/>
              </a:spcAft>
              <a:buFont typeface="Wingdings 2"/>
              <a:buNone/>
              <a:defRPr/>
            </a:pPr>
            <a:endParaRPr lang="it-IT" sz="1800" dirty="0" smtClean="0"/>
          </a:p>
          <a:p>
            <a:pPr marL="420624" indent="-384048" fontAlgn="auto">
              <a:spcAft>
                <a:spcPts val="0"/>
              </a:spcAft>
              <a:buFont typeface="Wingdings 2"/>
              <a:buNone/>
              <a:defRPr/>
            </a:pPr>
            <a:r>
              <a:rPr lang="it-IT" sz="1800" dirty="0" smtClean="0"/>
              <a:t>                                                        </a:t>
            </a:r>
            <a:endParaRPr lang="it-IT" sz="1800" dirty="0"/>
          </a:p>
        </p:txBody>
      </p:sp>
      <p:pic>
        <p:nvPicPr>
          <p:cNvPr id="4" name="Immagine 3" descr="Risultati immagini per isis simbolo">
            <a:hlinkClick r:id="rId4"/>
          </p:cNvPr>
          <p:cNvPicPr/>
          <p:nvPr/>
        </p:nvPicPr>
        <p:blipFill>
          <a:blip r:embed="rId5"/>
          <a:srcRect/>
          <a:stretch>
            <a:fillRect/>
          </a:stretch>
        </p:blipFill>
        <p:spPr bwMode="auto">
          <a:xfrm>
            <a:off x="214282" y="4857760"/>
            <a:ext cx="2088232" cy="10081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338" name="Picture 2" descr="Risultati immagini per attentato charlie hebdo"/>
          <p:cNvPicPr>
            <a:picLocks noChangeAspect="1" noChangeArrowheads="1"/>
          </p:cNvPicPr>
          <p:nvPr/>
        </p:nvPicPr>
        <p:blipFill>
          <a:blip r:embed="rId6"/>
          <a:srcRect/>
          <a:stretch>
            <a:fillRect/>
          </a:stretch>
        </p:blipFill>
        <p:spPr bwMode="auto">
          <a:xfrm>
            <a:off x="3000364" y="4857760"/>
            <a:ext cx="1857388" cy="10401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340" name="Picture 4" descr="Risultati immagini per attentato museo del Bardo"/>
          <p:cNvPicPr>
            <a:picLocks noChangeAspect="1" noChangeArrowheads="1"/>
          </p:cNvPicPr>
          <p:nvPr/>
        </p:nvPicPr>
        <p:blipFill>
          <a:blip r:embed="rId7"/>
          <a:srcRect/>
          <a:stretch>
            <a:fillRect/>
          </a:stretch>
        </p:blipFill>
        <p:spPr bwMode="auto">
          <a:xfrm>
            <a:off x="6286512" y="4786322"/>
            <a:ext cx="1643074" cy="1093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Shape">
            <a:hlinkClick r:id="" action="ppaction://media"/>
          </p:cNvPr>
          <p:cNvPicPr>
            <a:picLocks noChangeAspect="1"/>
          </p:cNvPicPr>
          <p:nvPr>
            <a:videoFile r:link="rId1"/>
          </p:nvPr>
        </p:nvPicPr>
        <p:blipFill>
          <a:blip r:embed="rId8"/>
          <a:srcRect/>
          <a:stretch>
            <a:fillRect/>
          </a:stretch>
        </p:blipFill>
        <p:spPr bwMode="auto">
          <a:xfrm>
            <a:off x="8534400" y="115888"/>
            <a:ext cx="430213" cy="4302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4338"/>
                                        </p:tgtEl>
                                        <p:attrNameLst>
                                          <p:attrName>style.visibility</p:attrName>
                                        </p:attrNameLst>
                                      </p:cBhvr>
                                      <p:to>
                                        <p:strVal val="visible"/>
                                      </p:to>
                                    </p:set>
                                    <p:anim calcmode="lin" valueType="num">
                                      <p:cBhvr>
                                        <p:cTn id="14" dur="500" fill="hold"/>
                                        <p:tgtEl>
                                          <p:spTgt spid="14338"/>
                                        </p:tgtEl>
                                        <p:attrNameLst>
                                          <p:attrName>ppt_w</p:attrName>
                                        </p:attrNameLst>
                                      </p:cBhvr>
                                      <p:tavLst>
                                        <p:tav tm="0">
                                          <p:val>
                                            <p:fltVal val="0"/>
                                          </p:val>
                                        </p:tav>
                                        <p:tav tm="100000">
                                          <p:val>
                                            <p:strVal val="#ppt_w"/>
                                          </p:val>
                                        </p:tav>
                                      </p:tavLst>
                                    </p:anim>
                                    <p:anim calcmode="lin" valueType="num">
                                      <p:cBhvr>
                                        <p:cTn id="15" dur="500" fill="hold"/>
                                        <p:tgtEl>
                                          <p:spTgt spid="14338"/>
                                        </p:tgtEl>
                                        <p:attrNameLst>
                                          <p:attrName>ppt_h</p:attrName>
                                        </p:attrNameLst>
                                      </p:cBhvr>
                                      <p:tavLst>
                                        <p:tav tm="0">
                                          <p:val>
                                            <p:fltVal val="0"/>
                                          </p:val>
                                        </p:tav>
                                        <p:tav tm="100000">
                                          <p:val>
                                            <p:strVal val="#ppt_h"/>
                                          </p:val>
                                        </p:tav>
                                      </p:tavLst>
                                    </p:anim>
                                    <p:animEffect transition="in" filter="fade">
                                      <p:cBhvr>
                                        <p:cTn id="16" dur="500"/>
                                        <p:tgtEl>
                                          <p:spTgt spid="1433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4340"/>
                                        </p:tgtEl>
                                        <p:attrNameLst>
                                          <p:attrName>style.visibility</p:attrName>
                                        </p:attrNameLst>
                                      </p:cBhvr>
                                      <p:to>
                                        <p:strVal val="visible"/>
                                      </p:to>
                                    </p:set>
                                    <p:anim calcmode="lin" valueType="num">
                                      <p:cBhvr>
                                        <p:cTn id="21" dur="500" fill="hold"/>
                                        <p:tgtEl>
                                          <p:spTgt spid="14340"/>
                                        </p:tgtEl>
                                        <p:attrNameLst>
                                          <p:attrName>ppt_w</p:attrName>
                                        </p:attrNameLst>
                                      </p:cBhvr>
                                      <p:tavLst>
                                        <p:tav tm="0">
                                          <p:val>
                                            <p:fltVal val="0"/>
                                          </p:val>
                                        </p:tav>
                                        <p:tav tm="100000">
                                          <p:val>
                                            <p:strVal val="#ppt_w"/>
                                          </p:val>
                                        </p:tav>
                                      </p:tavLst>
                                    </p:anim>
                                    <p:anim calcmode="lin" valueType="num">
                                      <p:cBhvr>
                                        <p:cTn id="22" dur="500" fill="hold"/>
                                        <p:tgtEl>
                                          <p:spTgt spid="14340"/>
                                        </p:tgtEl>
                                        <p:attrNameLst>
                                          <p:attrName>ppt_h</p:attrName>
                                        </p:attrNameLst>
                                      </p:cBhvr>
                                      <p:tavLst>
                                        <p:tav tm="0">
                                          <p:val>
                                            <p:fltVal val="0"/>
                                          </p:val>
                                        </p:tav>
                                        <p:tav tm="100000">
                                          <p:val>
                                            <p:strVal val="#ppt_h"/>
                                          </p:val>
                                        </p:tav>
                                      </p:tavLst>
                                    </p:anim>
                                    <p:animEffect transition="in" filter="fade">
                                      <p:cBhvr>
                                        <p:cTn id="23"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5"/>
                    </p:tgtEl>
                  </p:cond>
                </p:stCondLst>
                <p:endSync evt="end" delay="0">
                  <p:rtn val="all"/>
                </p:endSync>
                <p:childTnLst>
                  <p:par>
                    <p:cTn id="25" fill="hold">
                      <p:stCondLst>
                        <p:cond delay="0"/>
                      </p:stCondLst>
                      <p:childTnLst>
                        <p:par>
                          <p:cTn id="26" fill="hold">
                            <p:stCondLst>
                              <p:cond delay="0"/>
                            </p:stCondLst>
                            <p:childTnLst>
                              <p:par>
                                <p:cTn id="27" presetID="1" presetClass="mediacall" presetSubtype="0" fill="hold" nodeType="clickEffect">
                                  <p:stCondLst>
                                    <p:cond delay="0"/>
                                  </p:stCondLst>
                                  <p:childTnLst>
                                    <p:cmd type="call" cmd="playFrom(0.0)">
                                      <p:cBhvr>
                                        <p:cTn id="28" dur="163082" fill="hold"/>
                                        <p:tgtEl>
                                          <p:spTgt spid="5"/>
                                        </p:tgtEl>
                                      </p:cBhvr>
                                    </p:cmd>
                                  </p:childTnLst>
                                </p:cTn>
                              </p:par>
                            </p:childTnLst>
                          </p:cTn>
                        </p:par>
                      </p:childTnLst>
                    </p:cTn>
                  </p:par>
                </p:childTnLst>
              </p:cTn>
              <p:nextCondLst>
                <p:cond evt="onClick" delay="0">
                  <p:tgtEl>
                    <p:spTgt spid="5"/>
                  </p:tgtEl>
                </p:cond>
              </p:nextCondLst>
            </p:seq>
            <p:video>
              <p:cMediaNode vol="80000">
                <p:cTn id="29" fill="hold" display="0">
                  <p:stCondLst>
                    <p:cond delay="indefinite"/>
                  </p:stCondLst>
                  <p:endCondLst>
                    <p:cond evt="onStopAudio" delay="0">
                      <p:tgtEl>
                        <p:sldTgt/>
                      </p:tgtEl>
                    </p:cond>
                  </p:endCondLst>
                </p:cTn>
                <p:tgtEl>
                  <p:spTgt spid="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fontAlgn="auto">
              <a:spcAft>
                <a:spcPts val="0"/>
              </a:spcAft>
              <a:defRPr/>
            </a:pPr>
            <a:r>
              <a:rPr lang="it-IT" dirty="0" smtClean="0">
                <a:solidFill>
                  <a:srgbClr val="0070C0"/>
                </a:solidFill>
                <a:latin typeface="Comic Sans MS" pitchFamily="66" charset="0"/>
              </a:rPr>
              <a:t>Francese</a:t>
            </a:r>
            <a:r>
              <a:rPr lang="it-IT" dirty="0" smtClean="0">
                <a:latin typeface="Comic Sans MS" pitchFamily="66" charset="0"/>
              </a:rPr>
              <a:t/>
            </a:r>
            <a:br>
              <a:rPr lang="it-IT" dirty="0" smtClean="0">
                <a:latin typeface="Comic Sans MS" pitchFamily="66" charset="0"/>
              </a:rPr>
            </a:br>
            <a:r>
              <a:rPr lang="it-IT" dirty="0" smtClean="0">
                <a:latin typeface="Comic Sans MS" pitchFamily="66" charset="0"/>
              </a:rPr>
              <a:t>Charlie Hebdo</a:t>
            </a:r>
            <a:endParaRPr lang="it-IT" dirty="0">
              <a:latin typeface="Comic Sans MS" pitchFamily="66" charset="0"/>
            </a:endParaRPr>
          </a:p>
        </p:txBody>
      </p:sp>
      <p:sp>
        <p:nvSpPr>
          <p:cNvPr id="20483" name="Segnaposto contenuto 2"/>
          <p:cNvSpPr>
            <a:spLocks noGrp="1"/>
          </p:cNvSpPr>
          <p:nvPr>
            <p:ph idx="1"/>
          </p:nvPr>
        </p:nvSpPr>
        <p:spPr/>
        <p:txBody>
          <a:bodyPr/>
          <a:lstStyle/>
          <a:p>
            <a:pPr>
              <a:buFont typeface="Wingdings 2" pitchFamily="18" charset="2"/>
              <a:buNone/>
            </a:pPr>
            <a:r>
              <a:rPr lang="en-US" sz="1400" smtClean="0">
                <a:solidFill>
                  <a:schemeClr val="bg1"/>
                </a:solidFill>
                <a:latin typeface="Comic Sans MS" pitchFamily="66" charset="0"/>
              </a:rPr>
              <a:t>       Un commando de trois hommes encapuchonnés a attaqué le siège du journal satirique Français, connu pour ses illustrations sur l’ Islam. Il s’ agit de deux frères franco algériens et d’un jeune sans domicile fixe qui ont fait irruption dans la rédaction hebdomadaire au cri de “Allah akbar”. Ils ont réuni les hommes dans une chambre et ils ont ouvert le feu. Puis ils se sont éloignés après avoir tué un policier, en faisant perdre leurs propres traces. Dans toute l’ Ile-de-France, est commencé la chasse à l’ homme.</a:t>
            </a:r>
            <a:endParaRPr lang="it-IT" sz="1400" smtClean="0">
              <a:solidFill>
                <a:schemeClr val="bg1"/>
              </a:solidFill>
              <a:latin typeface="Comic Sans MS" pitchFamily="66" charset="0"/>
            </a:endParaRPr>
          </a:p>
          <a:p>
            <a:pPr>
              <a:buFont typeface="Wingdings 2" pitchFamily="18" charset="2"/>
              <a:buNone/>
            </a:pPr>
            <a:r>
              <a:rPr lang="en-US" sz="1400" smtClean="0">
                <a:solidFill>
                  <a:schemeClr val="bg1"/>
                </a:solidFill>
                <a:latin typeface="Comic Sans MS" pitchFamily="66" charset="0"/>
              </a:rPr>
              <a:t>       Il y a été un massacre avec 12 morts et 8 blessés. A’ ouvrir le feu avec des Kalashnikov ont été deux hommes encapuchonnés et habillés de noir. Les auteurs de l’ attentat sont </a:t>
            </a:r>
            <a:r>
              <a:rPr lang="en-US" sz="1400" i="1" smtClean="0">
                <a:solidFill>
                  <a:schemeClr val="bg1"/>
                </a:solidFill>
                <a:latin typeface="Comic Sans MS" pitchFamily="66" charset="0"/>
              </a:rPr>
              <a:t>Said Kouachi, Chérif Kouachi et Hamyd Mourad</a:t>
            </a:r>
            <a:r>
              <a:rPr lang="en-US" sz="1400" smtClean="0">
                <a:solidFill>
                  <a:schemeClr val="bg1"/>
                </a:solidFill>
                <a:latin typeface="Comic Sans MS" pitchFamily="66" charset="0"/>
              </a:rPr>
              <a:t>; tous ils sont originaires de Gennevilliers. </a:t>
            </a:r>
            <a:r>
              <a:rPr lang="it-IT" sz="1400" smtClean="0">
                <a:solidFill>
                  <a:schemeClr val="bg1"/>
                </a:solidFill>
                <a:latin typeface="Comic Sans MS" pitchFamily="66" charset="0"/>
              </a:rPr>
              <a:t>Les deux frères, ont été reconnus grace à la carte d’ identité retrouvée par la police dans la Citroen C3 abandonnée pendant la fuite. Le complice, Amid. 18 ans, aurait été à la conduite de différentes volture pendant l’opération.</a:t>
            </a:r>
          </a:p>
          <a:p>
            <a:pPr>
              <a:buFont typeface="Wingdings 2" pitchFamily="18" charset="2"/>
              <a:buNone/>
            </a:pPr>
            <a:r>
              <a:rPr lang="en-US" sz="1400" smtClean="0">
                <a:solidFill>
                  <a:schemeClr val="bg1"/>
                </a:solidFill>
                <a:latin typeface="Comic Sans MS" pitchFamily="66" charset="0"/>
              </a:rPr>
              <a:t>       Charlie Hebdo avait reconquis les pages des jornaux internationaux en 2012, quand il avait publié de nouvelles illustrations satiriques sur le prophète de l’ Islam. </a:t>
            </a:r>
            <a:r>
              <a:rPr lang="it-IT" sz="1400" smtClean="0">
                <a:solidFill>
                  <a:schemeClr val="bg1"/>
                </a:solidFill>
                <a:latin typeface="Comic Sans MS" pitchFamily="66" charset="0"/>
              </a:rPr>
              <a:t>La publication étatit arrive au coeur de la tempete détachée du film sur la vie du prophète “L’ innocence des musulmans”, qui avait enflommé le Moyen Orient. Charlie était fini sur la liste noire de Al-Qaeda, pour les “crimes commis contre l’ Islam”, pour la satire pointue de l’ hebdomadaire contre Maometto. Le dernier tweet de Charlie Hebdo a été une illustration sur le leader de l’ ISIS, Abu Bakr Al-Baghdadi</a:t>
            </a:r>
            <a:r>
              <a:rPr lang="it-IT" sz="1400" smtClean="0">
                <a:solidFill>
                  <a:schemeClr val="bg1"/>
                </a:solidFill>
              </a:rPr>
              <a:t>.</a:t>
            </a:r>
          </a:p>
          <a:p>
            <a:pPr>
              <a:buFont typeface="Wingdings 2" pitchFamily="18" charset="2"/>
              <a:buNone/>
            </a:pPr>
            <a:endParaRPr lang="it-IT" sz="1400" smtClean="0">
              <a:solidFill>
                <a:schemeClr val="bg1"/>
              </a:solidFill>
              <a:latin typeface="Comic Sans MS" pitchFamily="66" charset="0"/>
            </a:endParaRPr>
          </a:p>
        </p:txBody>
      </p:sp>
      <p:pic>
        <p:nvPicPr>
          <p:cNvPr id="1026" name="Picture 2" descr="Risultati immagini per charlie hebdo"/>
          <p:cNvPicPr>
            <a:picLocks noChangeAspect="1" noChangeArrowheads="1"/>
          </p:cNvPicPr>
          <p:nvPr/>
        </p:nvPicPr>
        <p:blipFill>
          <a:blip r:embed="rId3"/>
          <a:srcRect/>
          <a:stretch>
            <a:fillRect/>
          </a:stretch>
        </p:blipFill>
        <p:spPr bwMode="auto">
          <a:xfrm>
            <a:off x="4000500" y="214313"/>
            <a:ext cx="2071688" cy="1247775"/>
          </a:xfrm>
          <a:prstGeom prst="rect">
            <a:avLst/>
          </a:prstGeom>
          <a:noFill/>
          <a:ln w="9525">
            <a:noFill/>
            <a:miter lim="800000"/>
            <a:headEnd/>
            <a:tailEnd/>
          </a:ln>
        </p:spPr>
      </p:pic>
      <p:pic>
        <p:nvPicPr>
          <p:cNvPr id="1028" name="Picture 4" descr="Risultati immagini per charlie hebdo"/>
          <p:cNvPicPr>
            <a:picLocks noChangeAspect="1" noChangeArrowheads="1"/>
          </p:cNvPicPr>
          <p:nvPr/>
        </p:nvPicPr>
        <p:blipFill>
          <a:blip r:embed="rId4"/>
          <a:srcRect/>
          <a:stretch>
            <a:fillRect/>
          </a:stretch>
        </p:blipFill>
        <p:spPr bwMode="auto">
          <a:xfrm>
            <a:off x="6143625" y="214313"/>
            <a:ext cx="1285875" cy="1285875"/>
          </a:xfrm>
          <a:prstGeom prst="rect">
            <a:avLst/>
          </a:prstGeom>
          <a:noFill/>
          <a:ln w="9525">
            <a:noFill/>
            <a:miter lim="800000"/>
            <a:headEnd/>
            <a:tailEnd/>
          </a:ln>
        </p:spPr>
      </p:pic>
      <p:pic>
        <p:nvPicPr>
          <p:cNvPr id="4" name="Shape">
            <a:hlinkClick r:id="" action="ppaction://media"/>
          </p:cNvPr>
          <p:cNvPicPr>
            <a:picLocks noChangeAspect="1"/>
          </p:cNvPicPr>
          <p:nvPr>
            <a:videoFile r:link="rId1"/>
          </p:nvPr>
        </p:nvPicPr>
        <p:blipFill>
          <a:blip r:embed="rId5"/>
          <a:srcRect/>
          <a:stretch>
            <a:fillRect/>
          </a:stretch>
        </p:blipFill>
        <p:spPr bwMode="auto">
          <a:xfrm>
            <a:off x="8316913" y="214313"/>
            <a:ext cx="431800" cy="431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Effect transition="in" filter="wipe(down)">
                                      <p:cBhvr>
                                        <p:cTn id="25" dur="580">
                                          <p:stCondLst>
                                            <p:cond delay="0"/>
                                          </p:stCondLst>
                                        </p:cTn>
                                        <p:tgtEl>
                                          <p:spTgt spid="1028"/>
                                        </p:tgtEl>
                                      </p:cBhvr>
                                    </p:animEffect>
                                    <p:anim calcmode="lin" valueType="num">
                                      <p:cBhvr>
                                        <p:cTn id="26"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31" dur="26">
                                          <p:stCondLst>
                                            <p:cond delay="650"/>
                                          </p:stCondLst>
                                        </p:cTn>
                                        <p:tgtEl>
                                          <p:spTgt spid="1028"/>
                                        </p:tgtEl>
                                      </p:cBhvr>
                                      <p:to x="100000" y="60000"/>
                                    </p:animScale>
                                    <p:animScale>
                                      <p:cBhvr>
                                        <p:cTn id="32" dur="166" decel="50000">
                                          <p:stCondLst>
                                            <p:cond delay="676"/>
                                          </p:stCondLst>
                                        </p:cTn>
                                        <p:tgtEl>
                                          <p:spTgt spid="1028"/>
                                        </p:tgtEl>
                                      </p:cBhvr>
                                      <p:to x="100000" y="100000"/>
                                    </p:animScale>
                                    <p:animScale>
                                      <p:cBhvr>
                                        <p:cTn id="33" dur="26">
                                          <p:stCondLst>
                                            <p:cond delay="1312"/>
                                          </p:stCondLst>
                                        </p:cTn>
                                        <p:tgtEl>
                                          <p:spTgt spid="1028"/>
                                        </p:tgtEl>
                                      </p:cBhvr>
                                      <p:to x="100000" y="80000"/>
                                    </p:animScale>
                                    <p:animScale>
                                      <p:cBhvr>
                                        <p:cTn id="34" dur="166" decel="50000">
                                          <p:stCondLst>
                                            <p:cond delay="1338"/>
                                          </p:stCondLst>
                                        </p:cTn>
                                        <p:tgtEl>
                                          <p:spTgt spid="1028"/>
                                        </p:tgtEl>
                                      </p:cBhvr>
                                      <p:to x="100000" y="100000"/>
                                    </p:animScale>
                                    <p:animScale>
                                      <p:cBhvr>
                                        <p:cTn id="35" dur="26">
                                          <p:stCondLst>
                                            <p:cond delay="1642"/>
                                          </p:stCondLst>
                                        </p:cTn>
                                        <p:tgtEl>
                                          <p:spTgt spid="1028"/>
                                        </p:tgtEl>
                                      </p:cBhvr>
                                      <p:to x="100000" y="90000"/>
                                    </p:animScale>
                                    <p:animScale>
                                      <p:cBhvr>
                                        <p:cTn id="36" dur="166" decel="50000">
                                          <p:stCondLst>
                                            <p:cond delay="1668"/>
                                          </p:stCondLst>
                                        </p:cTn>
                                        <p:tgtEl>
                                          <p:spTgt spid="1028"/>
                                        </p:tgtEl>
                                      </p:cBhvr>
                                      <p:to x="100000" y="100000"/>
                                    </p:animScale>
                                    <p:animScale>
                                      <p:cBhvr>
                                        <p:cTn id="37" dur="26">
                                          <p:stCondLst>
                                            <p:cond delay="1808"/>
                                          </p:stCondLst>
                                        </p:cTn>
                                        <p:tgtEl>
                                          <p:spTgt spid="1028"/>
                                        </p:tgtEl>
                                      </p:cBhvr>
                                      <p:to x="100000" y="95000"/>
                                    </p:animScale>
                                    <p:animScale>
                                      <p:cBhvr>
                                        <p:cTn id="38" dur="166" decel="50000">
                                          <p:stCondLst>
                                            <p:cond delay="1834"/>
                                          </p:stCondLst>
                                        </p:cTn>
                                        <p:tgtEl>
                                          <p:spTgt spid="102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seq concurrent="1" nextAc="seek">
              <p:cTn id="39" restart="whenNotActive" fill="hold" evtFilter="cancelBubble" nodeType="interactiveSeq">
                <p:stCondLst>
                  <p:cond evt="onClick" delay="0">
                    <p:tgtEl>
                      <p:spTgt spid="4"/>
                    </p:tgtEl>
                  </p:cond>
                </p:stCondLst>
                <p:endSync evt="end" delay="0">
                  <p:rtn val="all"/>
                </p:endSync>
                <p:childTnLst>
                  <p:par>
                    <p:cTn id="40" fill="hold">
                      <p:stCondLst>
                        <p:cond delay="0"/>
                      </p:stCondLst>
                      <p:childTnLst>
                        <p:par>
                          <p:cTn id="41" fill="hold">
                            <p:stCondLst>
                              <p:cond delay="0"/>
                            </p:stCondLst>
                            <p:childTnLst>
                              <p:par>
                                <p:cTn id="42" presetID="1" presetClass="mediacall" presetSubtype="0" fill="hold" nodeType="clickEffect">
                                  <p:stCondLst>
                                    <p:cond delay="0"/>
                                  </p:stCondLst>
                                  <p:childTnLst>
                                    <p:cmd type="call" cmd="playFrom(0.0)">
                                      <p:cBhvr>
                                        <p:cTn id="43" dur="190159" fill="hold"/>
                                        <p:tgtEl>
                                          <p:spTgt spid="4"/>
                                        </p:tgtEl>
                                      </p:cBhvr>
                                    </p:cmd>
                                  </p:childTnLst>
                                </p:cTn>
                              </p:par>
                            </p:childTnLst>
                          </p:cTn>
                        </p:par>
                      </p:childTnLst>
                    </p:cTn>
                  </p:par>
                </p:childTnLst>
              </p:cTn>
              <p:nextCondLst>
                <p:cond evt="onClick" delay="0">
                  <p:tgtEl>
                    <p:spTgt spid="4"/>
                  </p:tgtEl>
                </p:cond>
              </p:nextCondLst>
            </p:seq>
            <p:video>
              <p:cMediaNode vol="80000">
                <p:cTn id="44" fill="hold" display="0">
                  <p:stCondLst>
                    <p:cond delay="indefinite"/>
                  </p:stCondLst>
                  <p:endCondLst>
                    <p:cond evt="onStopAudio" delay="0">
                      <p:tgtEl>
                        <p:sldTgt/>
                      </p:tgtEl>
                    </p:cond>
                  </p:end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1506" name="Titolo 1"/>
          <p:cNvSpPr>
            <a:spLocks noGrp="1"/>
          </p:cNvSpPr>
          <p:nvPr>
            <p:ph type="title"/>
          </p:nvPr>
        </p:nvSpPr>
        <p:spPr/>
        <p:txBody>
          <a:bodyPr/>
          <a:lstStyle/>
          <a:p>
            <a:r>
              <a:rPr lang="it-IT" sz="3200" b="1" smtClean="0">
                <a:solidFill>
                  <a:srgbClr val="0070C0"/>
                </a:solidFill>
                <a:latin typeface="Comic Sans MS" pitchFamily="66" charset="0"/>
              </a:rPr>
              <a:t>Inglese</a:t>
            </a:r>
            <a:br>
              <a:rPr lang="it-IT" sz="3200" b="1" smtClean="0">
                <a:solidFill>
                  <a:srgbClr val="0070C0"/>
                </a:solidFill>
                <a:latin typeface="Comic Sans MS" pitchFamily="66" charset="0"/>
              </a:rPr>
            </a:br>
            <a:r>
              <a:rPr lang="it-IT" sz="3200" smtClean="0">
                <a:latin typeface="Comic Sans MS" pitchFamily="66" charset="0"/>
              </a:rPr>
              <a:t>Malala Yousafzay</a:t>
            </a:r>
          </a:p>
        </p:txBody>
      </p:sp>
      <p:sp>
        <p:nvSpPr>
          <p:cNvPr id="21507" name="Segnaposto contenuto 6"/>
          <p:cNvSpPr>
            <a:spLocks noGrp="1"/>
          </p:cNvSpPr>
          <p:nvPr>
            <p:ph idx="1"/>
          </p:nvPr>
        </p:nvSpPr>
        <p:spPr>
          <a:xfrm>
            <a:off x="457200" y="1449388"/>
            <a:ext cx="7467600" cy="4525962"/>
          </a:xfrm>
        </p:spPr>
        <p:txBody>
          <a:bodyPr/>
          <a:lstStyle/>
          <a:p>
            <a:pPr>
              <a:buFont typeface="Wingdings 2" pitchFamily="18" charset="2"/>
              <a:buNone/>
            </a:pPr>
            <a:r>
              <a:rPr lang="en-US" sz="1400" smtClean="0"/>
              <a:t>       </a:t>
            </a:r>
            <a:r>
              <a:rPr lang="en-US" sz="1400" smtClean="0">
                <a:solidFill>
                  <a:schemeClr val="bg1"/>
                </a:solidFill>
              </a:rPr>
              <a:t>« I don't mind if I have to sit on the floor at school. All I want is education. </a:t>
            </a:r>
            <a:r>
              <a:rPr lang="it-IT" sz="1400" smtClean="0">
                <a:solidFill>
                  <a:schemeClr val="bg1"/>
                </a:solidFill>
              </a:rPr>
              <a:t>And I'm afraid of no one .» </a:t>
            </a:r>
          </a:p>
          <a:p>
            <a:pPr>
              <a:buFont typeface="Wingdings 2" pitchFamily="18" charset="2"/>
              <a:buNone/>
            </a:pPr>
            <a:r>
              <a:rPr lang="it-IT" sz="1400" smtClean="0">
                <a:solidFill>
                  <a:schemeClr val="bg1"/>
                </a:solidFill>
              </a:rPr>
              <a:t>       «Non mi importa di dovermi sedere sul pavimento a scuola. Tutto ciò che voglio è istruzione. E non ho paura di nessuno»</a:t>
            </a:r>
          </a:p>
          <a:p>
            <a:pPr>
              <a:buFont typeface="Wingdings 2" pitchFamily="18" charset="2"/>
              <a:buNone/>
            </a:pPr>
            <a:r>
              <a:rPr lang="en-US" sz="1400" smtClean="0">
                <a:solidFill>
                  <a:schemeClr val="bg1"/>
                </a:solidFill>
              </a:rPr>
              <a:t>        Malala is a student and activist in Pakistan. She is the youngest candidate for the Nobel Prize for Peace. At the age of thirteen years she has become famous for her blog, which documented the Pakistani Taliban regime, contrary to the rights of women. She was nominated for the International Children’s Peace Prize, awarded by KidsRights Foundation for the fight against the rights of young people.</a:t>
            </a:r>
            <a:endParaRPr lang="it-IT" sz="1400" b="1" smtClean="0">
              <a:solidFill>
                <a:schemeClr val="bg1"/>
              </a:solidFill>
            </a:endParaRPr>
          </a:p>
          <a:p>
            <a:pPr>
              <a:buFont typeface="Wingdings 2" pitchFamily="18" charset="2"/>
              <a:buNone/>
            </a:pPr>
            <a:r>
              <a:rPr lang="en-US" sz="1400" smtClean="0">
                <a:solidFill>
                  <a:schemeClr val="bg1"/>
                </a:solidFill>
              </a:rPr>
              <a:t>        On October 9, 2012 was severely wounded in the head and neck by gunmen boarded the school bus on which she was returning home from school. Hospitalized military in Peshawar, survived the attack after removal surgical bullets. She was later transferred to a hospital in London.</a:t>
            </a:r>
            <a:endParaRPr lang="it-IT" sz="1400" b="1" smtClean="0">
              <a:solidFill>
                <a:schemeClr val="bg1"/>
              </a:solidFill>
            </a:endParaRPr>
          </a:p>
          <a:p>
            <a:pPr>
              <a:buFont typeface="Wingdings 2" pitchFamily="18" charset="2"/>
              <a:buNone/>
            </a:pPr>
            <a:r>
              <a:rPr lang="en-US" sz="1400" smtClean="0">
                <a:solidFill>
                  <a:schemeClr val="bg1"/>
                </a:solidFill>
              </a:rPr>
              <a:t>        On February 2013 appeared the news that the Norwegian Labour Party has officially promoted the candidacy of Malala to the Nobel Prize for Peace in 2013.</a:t>
            </a:r>
            <a:endParaRPr lang="it-IT" sz="1400" b="1" smtClean="0">
              <a:solidFill>
                <a:schemeClr val="bg1"/>
              </a:solidFill>
            </a:endParaRPr>
          </a:p>
          <a:p>
            <a:pPr>
              <a:buFont typeface="Wingdings 2" pitchFamily="18" charset="2"/>
              <a:buNone/>
            </a:pPr>
            <a:r>
              <a:rPr lang="en-US" sz="1400" smtClean="0">
                <a:solidFill>
                  <a:schemeClr val="bg1"/>
                </a:solidFill>
              </a:rPr>
              <a:t>        On 12 July 2013, on the occasion of her sixteenth birthday, speaks at the United Nations building in New York, wearing the shawl belonged  to Benazir Bhutto and launching on appeal to the education of children around the world.</a:t>
            </a:r>
            <a:endParaRPr lang="it-IT" sz="1400" b="1" smtClean="0">
              <a:solidFill>
                <a:schemeClr val="bg1"/>
              </a:solidFill>
            </a:endParaRPr>
          </a:p>
          <a:p>
            <a:pPr>
              <a:buFont typeface="Wingdings 2" pitchFamily="18" charset="2"/>
              <a:buNone/>
            </a:pPr>
            <a:r>
              <a:rPr lang="en-US" sz="1400" smtClean="0">
                <a:solidFill>
                  <a:schemeClr val="bg1"/>
                </a:solidFill>
              </a:rPr>
              <a:t>        On October 10, 2013 was awarded the Sakharov Prize. The announcement was made by the president of the European Parliament, Martin Schulz. The award was presented during the Plenary Session in November, in Strasbourg, on 20 November 2013</a:t>
            </a:r>
            <a:endParaRPr lang="it-IT" sz="1400" b="1" smtClean="0">
              <a:solidFill>
                <a:schemeClr val="bg1"/>
              </a:solidFill>
            </a:endParaRPr>
          </a:p>
          <a:p>
            <a:pPr>
              <a:buFont typeface="Wingdings 2" pitchFamily="18" charset="2"/>
              <a:buNone/>
            </a:pPr>
            <a:r>
              <a:rPr lang="en-US" sz="1200" b="1" smtClean="0">
                <a:solidFill>
                  <a:schemeClr val="bg1"/>
                </a:solidFill>
              </a:rPr>
              <a:t> </a:t>
            </a:r>
            <a:endParaRPr lang="it-IT" sz="1200" b="1" smtClean="0">
              <a:solidFill>
                <a:schemeClr val="bg1"/>
              </a:solidFill>
            </a:endParaRPr>
          </a:p>
          <a:p>
            <a:pPr>
              <a:buFont typeface="Wingdings 2" pitchFamily="18" charset="2"/>
              <a:buNone/>
            </a:pPr>
            <a:endParaRPr lang="it-IT" sz="1200" smtClean="0">
              <a:solidFill>
                <a:schemeClr val="bg1"/>
              </a:solidFill>
              <a:latin typeface="Comic Sans MS" pitchFamily="66" charset="0"/>
            </a:endParaRPr>
          </a:p>
        </p:txBody>
      </p:sp>
      <p:pic>
        <p:nvPicPr>
          <p:cNvPr id="4" name="Immagine 3" descr="http://upload.wikimedia.org/wikipedia/commons/thumb/8/89/Malala_Yousafzai_at_Girl_Summit_2014.jpg/330px-Malala_Yousafzai_at_Girl_Summit_2014.jpg">
            <a:hlinkClick r:id="rId4"/>
          </p:cNvPr>
          <p:cNvPicPr/>
          <p:nvPr/>
        </p:nvPicPr>
        <p:blipFill>
          <a:blip r:embed="rId5" cstate="print"/>
          <a:srcRect/>
          <a:stretch>
            <a:fillRect/>
          </a:stretch>
        </p:blipFill>
        <p:spPr bwMode="auto">
          <a:xfrm>
            <a:off x="3857621" y="142852"/>
            <a:ext cx="928694" cy="1214446"/>
          </a:xfrm>
          <a:prstGeom prst="rect">
            <a:avLst/>
          </a:prstGeom>
          <a:ln>
            <a:noFill/>
          </a:ln>
          <a:effectLst>
            <a:softEdge rad="112500"/>
          </a:effectLst>
        </p:spPr>
      </p:pic>
      <p:pic>
        <p:nvPicPr>
          <p:cNvPr id="3" name="Immagine 2"/>
          <p:cNvPicPr>
            <a:picLocks noChangeAspect="1"/>
          </p:cNvPicPr>
          <p:nvPr/>
        </p:nvPicPr>
        <p:blipFill>
          <a:blip r:embed="rId6">
            <a:extLst>
              <a:ext uri="{28A0092B-C50C-407E-A947-70E740481C1C}"/>
            </a:extLst>
          </a:blip>
          <a:stretch>
            <a:fillRect/>
          </a:stretch>
        </p:blipFill>
        <p:spPr>
          <a:xfrm>
            <a:off x="5004049" y="234399"/>
            <a:ext cx="1800200" cy="10702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Shape">
            <a:hlinkClick r:id="" action="ppaction://media"/>
          </p:cNvPr>
          <p:cNvPicPr>
            <a:picLocks noChangeAspect="1"/>
          </p:cNvPicPr>
          <p:nvPr>
            <a:videoFile r:link="rId1"/>
          </p:nvPr>
        </p:nvPicPr>
        <p:blipFill>
          <a:blip r:embed="rId7"/>
          <a:srcRect/>
          <a:stretch>
            <a:fillRect/>
          </a:stretch>
        </p:blipFill>
        <p:spPr bwMode="auto">
          <a:xfrm>
            <a:off x="8604250" y="115888"/>
            <a:ext cx="360363" cy="36036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5"/>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249431" fill="hold"/>
                                        <p:tgtEl>
                                          <p:spTgt spid="5"/>
                                        </p:tgtEl>
                                      </p:cBhvr>
                                    </p:cmd>
                                  </p:childTnLst>
                                </p:cTn>
                              </p:par>
                            </p:childTnLst>
                          </p:cTn>
                        </p:par>
                      </p:childTnLst>
                    </p:cTn>
                  </p:par>
                </p:childTnLst>
              </p:cTn>
              <p:nextCondLst>
                <p:cond evt="onClick" delay="0">
                  <p:tgtEl>
                    <p:spTgt spid="5"/>
                  </p:tgtEl>
                </p:cond>
              </p:nextCondLst>
            </p:seq>
            <p:video>
              <p:cMediaNode vol="80000">
                <p:cTn id="18" fill="hold" display="0">
                  <p:stCondLst>
                    <p:cond delay="indefinite"/>
                  </p:stCondLst>
                  <p:endCondLst>
                    <p:cond evt="onStopAudio" delay="0">
                      <p:tgtEl>
                        <p:sldTgt/>
                      </p:tgtEl>
                    </p:cond>
                  </p:endCondLst>
                </p:cTn>
                <p:tgtEl>
                  <p:spTgt spid="5"/>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fontAlgn="auto">
              <a:spcAft>
                <a:spcPts val="0"/>
              </a:spcAft>
              <a:defRPr/>
            </a:pPr>
            <a:r>
              <a:rPr lang="it-IT" b="1" i="1" dirty="0" smtClean="0">
                <a:solidFill>
                  <a:srgbClr val="0070C0"/>
                </a:solidFill>
                <a:latin typeface="Comic Sans MS" pitchFamily="66" charset="0"/>
              </a:rPr>
              <a:t>Cittadinanza</a:t>
            </a:r>
            <a:r>
              <a:rPr lang="it-IT" dirty="0" smtClean="0"/>
              <a:t/>
            </a:r>
            <a:br>
              <a:rPr lang="it-IT" dirty="0" smtClean="0"/>
            </a:br>
            <a:r>
              <a:rPr lang="it-IT" sz="3600" b="1" dirty="0" smtClean="0">
                <a:latin typeface="Comic Sans MS" pitchFamily="66" charset="0"/>
              </a:rPr>
              <a:t>I diritti dei minori</a:t>
            </a:r>
            <a:endParaRPr lang="it-IT" sz="3600" b="1" dirty="0">
              <a:latin typeface="Comic Sans MS" pitchFamily="66" charset="0"/>
            </a:endParaRPr>
          </a:p>
        </p:txBody>
      </p:sp>
      <p:sp>
        <p:nvSpPr>
          <p:cNvPr id="3" name="Segnaposto contenuto 2"/>
          <p:cNvSpPr>
            <a:spLocks noGrp="1"/>
          </p:cNvSpPr>
          <p:nvPr>
            <p:ph idx="1"/>
          </p:nvPr>
        </p:nvSpPr>
        <p:spPr>
          <a:xfrm>
            <a:off x="357188" y="1643063"/>
            <a:ext cx="8229600" cy="4525962"/>
          </a:xfrm>
        </p:spPr>
        <p:txBody>
          <a:bodyPr>
            <a:normAutofit fontScale="32500" lnSpcReduction="20000"/>
          </a:bodyPr>
          <a:lstStyle/>
          <a:p>
            <a:pPr marL="420624" indent="-384048" fontAlgn="auto">
              <a:spcAft>
                <a:spcPts val="0"/>
              </a:spcAft>
              <a:buFont typeface="Wingdings 2"/>
              <a:buNone/>
              <a:defRPr/>
            </a:pPr>
            <a:r>
              <a:rPr lang="it-IT" sz="3700" dirty="0" smtClean="0">
                <a:latin typeface="Comic Sans MS" pitchFamily="66" charset="0"/>
              </a:rPr>
              <a:t>       </a:t>
            </a:r>
            <a:r>
              <a:rPr lang="it-IT" sz="3700" dirty="0" smtClean="0">
                <a:solidFill>
                  <a:schemeClr val="bg1"/>
                </a:solidFill>
                <a:latin typeface="Comic Sans MS" pitchFamily="66" charset="0"/>
              </a:rPr>
              <a:t>Dopo </a:t>
            </a:r>
            <a:r>
              <a:rPr lang="it-IT" sz="3700" dirty="0">
                <a:solidFill>
                  <a:schemeClr val="bg1"/>
                </a:solidFill>
                <a:latin typeface="Comic Sans MS" pitchFamily="66" charset="0"/>
              </a:rPr>
              <a:t>15 anni dall'approvazione della Convenzione Internazionale sui Diritti dell'Infanzia si sono  </a:t>
            </a:r>
            <a:r>
              <a:rPr lang="it-IT" sz="3700" dirty="0" smtClean="0">
                <a:solidFill>
                  <a:schemeClr val="bg1"/>
                </a:solidFill>
                <a:latin typeface="Comic Sans MS" pitchFamily="66" charset="0"/>
              </a:rPr>
              <a:t>compiute numerose </a:t>
            </a:r>
            <a:r>
              <a:rPr lang="it-IT" sz="3700" dirty="0">
                <a:solidFill>
                  <a:schemeClr val="bg1"/>
                </a:solidFill>
                <a:latin typeface="Comic Sans MS" pitchFamily="66" charset="0"/>
              </a:rPr>
              <a:t>azioni e presi molti provvedimenti in difesa dei minori.</a:t>
            </a:r>
            <a:br>
              <a:rPr lang="it-IT" sz="3700" dirty="0">
                <a:solidFill>
                  <a:schemeClr val="bg1"/>
                </a:solidFill>
                <a:latin typeface="Comic Sans MS" pitchFamily="66" charset="0"/>
              </a:rPr>
            </a:br>
            <a:r>
              <a:rPr lang="it-IT" sz="3700" dirty="0">
                <a:solidFill>
                  <a:schemeClr val="bg1"/>
                </a:solidFill>
                <a:latin typeface="Comic Sans MS" pitchFamily="66" charset="0"/>
              </a:rPr>
              <a:t>Ma, nonostante gli interventi contro i maltrattamenti, gli abusi, i disagi, purtroppo ancora centinaia di migliaia di minori in tutto il mondo sono privati dei loro </a:t>
            </a:r>
            <a:r>
              <a:rPr lang="it-IT" sz="3700" dirty="0" smtClean="0">
                <a:solidFill>
                  <a:schemeClr val="bg1"/>
                </a:solidFill>
                <a:latin typeface="Comic Sans MS" pitchFamily="66" charset="0"/>
              </a:rPr>
              <a:t>diritti.</a:t>
            </a:r>
          </a:p>
          <a:p>
            <a:pPr marL="420624" indent="-384048" fontAlgn="auto">
              <a:spcAft>
                <a:spcPts val="0"/>
              </a:spcAft>
              <a:buFont typeface="Wingdings 2"/>
              <a:buNone/>
              <a:defRPr/>
            </a:pPr>
            <a:r>
              <a:rPr lang="it-IT" sz="3700" b="1" dirty="0">
                <a:solidFill>
                  <a:schemeClr val="bg1"/>
                </a:solidFill>
                <a:latin typeface="Comic Sans MS" pitchFamily="66" charset="0"/>
              </a:rPr>
              <a:t> </a:t>
            </a:r>
            <a:r>
              <a:rPr lang="it-IT" sz="3700" b="1" dirty="0" smtClean="0">
                <a:solidFill>
                  <a:schemeClr val="bg1"/>
                </a:solidFill>
                <a:latin typeface="Comic Sans MS" pitchFamily="66" charset="0"/>
              </a:rPr>
              <a:t>    DATI </a:t>
            </a:r>
            <a:r>
              <a:rPr lang="it-IT" sz="3700" b="1" dirty="0">
                <a:solidFill>
                  <a:schemeClr val="bg1"/>
                </a:solidFill>
                <a:latin typeface="Comic Sans MS" pitchFamily="66" charset="0"/>
              </a:rPr>
              <a:t>STATISTICI </a:t>
            </a:r>
            <a:r>
              <a:rPr lang="it-IT" sz="3700" b="1" dirty="0" smtClean="0">
                <a:solidFill>
                  <a:schemeClr val="bg1"/>
                </a:solidFill>
                <a:latin typeface="Comic Sans MS" pitchFamily="66" charset="0"/>
              </a:rPr>
              <a:t>CHIAVE</a:t>
            </a:r>
          </a:p>
          <a:p>
            <a:pPr marL="420624" indent="-384048" fontAlgn="auto">
              <a:spcAft>
                <a:spcPts val="0"/>
              </a:spcAft>
              <a:buFont typeface="Wingdings 2"/>
              <a:buNone/>
              <a:defRPr/>
            </a:pPr>
            <a:r>
              <a:rPr lang="it-IT" sz="3700" b="1" dirty="0" smtClean="0">
                <a:solidFill>
                  <a:schemeClr val="bg1"/>
                </a:solidFill>
                <a:latin typeface="Comic Sans MS" pitchFamily="66" charset="0"/>
              </a:rPr>
              <a:t> </a:t>
            </a:r>
            <a:endParaRPr lang="it-IT" sz="3700" b="1" dirty="0">
              <a:solidFill>
                <a:schemeClr val="bg1"/>
              </a:solidFill>
              <a:latin typeface="Comic Sans MS" pitchFamily="66" charset="0"/>
            </a:endParaRPr>
          </a:p>
          <a:p>
            <a:pPr marL="420624" indent="-384048" fontAlgn="auto">
              <a:spcAft>
                <a:spcPts val="0"/>
              </a:spcAft>
              <a:buFont typeface="Wingdings 2"/>
              <a:buNone/>
              <a:defRPr/>
            </a:pPr>
            <a:r>
              <a:rPr lang="it-IT" sz="3700" dirty="0" smtClean="0">
                <a:solidFill>
                  <a:schemeClr val="bg1"/>
                </a:solidFill>
                <a:latin typeface="Comic Sans MS" pitchFamily="66" charset="0"/>
              </a:rPr>
              <a:t>        ●  </a:t>
            </a:r>
            <a:r>
              <a:rPr lang="it-IT" sz="3700" dirty="0">
                <a:solidFill>
                  <a:schemeClr val="bg1"/>
                </a:solidFill>
                <a:latin typeface="Comic Sans MS" pitchFamily="66" charset="0"/>
              </a:rPr>
              <a:t>      246 milioni di bambini sono costretti a lavorare </a:t>
            </a:r>
            <a:r>
              <a:rPr lang="it-IT" sz="3700" dirty="0" smtClean="0">
                <a:solidFill>
                  <a:schemeClr val="bg1"/>
                </a:solidFill>
                <a:latin typeface="Comic Sans MS" pitchFamily="66" charset="0"/>
              </a:rPr>
              <a:t/>
            </a:r>
            <a:br>
              <a:rPr lang="it-IT" sz="3700" dirty="0" smtClean="0">
                <a:solidFill>
                  <a:schemeClr val="bg1"/>
                </a:solidFill>
                <a:latin typeface="Comic Sans MS" pitchFamily="66" charset="0"/>
              </a:rPr>
            </a:br>
            <a:r>
              <a:rPr lang="it-IT" sz="3700" dirty="0" smtClean="0">
                <a:solidFill>
                  <a:schemeClr val="bg1"/>
                </a:solidFill>
                <a:latin typeface="Comic Sans MS" pitchFamily="66" charset="0"/>
              </a:rPr>
              <a:t> ●</a:t>
            </a:r>
            <a:r>
              <a:rPr lang="it-IT" sz="3700" dirty="0">
                <a:solidFill>
                  <a:schemeClr val="bg1"/>
                </a:solidFill>
                <a:latin typeface="Comic Sans MS" pitchFamily="66" charset="0"/>
              </a:rPr>
              <a:t>       73 milioni dei quali hanno meno di 10 anni </a:t>
            </a:r>
            <a:br>
              <a:rPr lang="it-IT" sz="3700" dirty="0">
                <a:solidFill>
                  <a:schemeClr val="bg1"/>
                </a:solidFill>
                <a:latin typeface="Comic Sans MS" pitchFamily="66" charset="0"/>
              </a:rPr>
            </a:br>
            <a:r>
              <a:rPr lang="it-IT" sz="3700" dirty="0">
                <a:solidFill>
                  <a:schemeClr val="bg1"/>
                </a:solidFill>
                <a:latin typeface="Comic Sans MS" pitchFamily="66" charset="0"/>
              </a:rPr>
              <a:t>●       Nessun paese ne è immune : si stimano in 2,5 milioni i bambini che lavorano nei paesi sviluppati e in 2,5 milioni quelli che lavorano nei paesi in transizione quali gli Stati dell’ex Unione sovietica. </a:t>
            </a:r>
            <a:br>
              <a:rPr lang="it-IT" sz="3700" dirty="0">
                <a:solidFill>
                  <a:schemeClr val="bg1"/>
                </a:solidFill>
                <a:latin typeface="Comic Sans MS" pitchFamily="66" charset="0"/>
              </a:rPr>
            </a:br>
            <a:r>
              <a:rPr lang="it-IT" sz="3700" dirty="0">
                <a:solidFill>
                  <a:schemeClr val="bg1"/>
                </a:solidFill>
                <a:latin typeface="Comic Sans MS" pitchFamily="66" charset="0"/>
              </a:rPr>
              <a:t>●       Muoiono ogni anno 22 000 bambini a causa di incidenti sul lavoro. </a:t>
            </a:r>
            <a:br>
              <a:rPr lang="it-IT" sz="3700" dirty="0">
                <a:solidFill>
                  <a:schemeClr val="bg1"/>
                </a:solidFill>
                <a:latin typeface="Comic Sans MS" pitchFamily="66" charset="0"/>
              </a:rPr>
            </a:br>
            <a:r>
              <a:rPr lang="it-IT" sz="3700" dirty="0">
                <a:solidFill>
                  <a:schemeClr val="bg1"/>
                </a:solidFill>
                <a:latin typeface="Comic Sans MS" pitchFamily="66" charset="0"/>
              </a:rPr>
              <a:t>●       La maggior parte — ca. 127 milioni — dei bambini di età inferiore ai 14 anni costretti a lavorare, vive nella regione dell’Asia e del Pacifico. </a:t>
            </a:r>
            <a:br>
              <a:rPr lang="it-IT" sz="3700" dirty="0">
                <a:solidFill>
                  <a:schemeClr val="bg1"/>
                </a:solidFill>
                <a:latin typeface="Comic Sans MS" pitchFamily="66" charset="0"/>
              </a:rPr>
            </a:br>
            <a:r>
              <a:rPr lang="it-IT" sz="3700" dirty="0">
                <a:solidFill>
                  <a:schemeClr val="bg1"/>
                </a:solidFill>
                <a:latin typeface="Comic Sans MS" pitchFamily="66" charset="0"/>
              </a:rPr>
              <a:t>●       La proporzione più alta di bambini costretti a lavorare si osserva in Africa subsahariana, dove lavora quasi un terzo — 48 milioni — dei bambini di età inferiore ai 14 anni</a:t>
            </a:r>
            <a:r>
              <a:rPr lang="it-IT" sz="3700" dirty="0" smtClean="0">
                <a:solidFill>
                  <a:schemeClr val="bg1"/>
                </a:solidFill>
                <a:latin typeface="Comic Sans MS" pitchFamily="66" charset="0"/>
              </a:rPr>
              <a:t>.</a:t>
            </a:r>
          </a:p>
          <a:p>
            <a:pPr marL="420624" indent="-384048" fontAlgn="auto">
              <a:spcAft>
                <a:spcPts val="0"/>
              </a:spcAft>
              <a:buFont typeface="Wingdings 2"/>
              <a:buNone/>
              <a:defRPr/>
            </a:pPr>
            <a:r>
              <a:rPr lang="it-IT" sz="3700" dirty="0">
                <a:solidFill>
                  <a:schemeClr val="bg1"/>
                </a:solidFill>
                <a:latin typeface="Comic Sans MS" pitchFamily="66" charset="0"/>
              </a:rPr>
              <a:t> </a:t>
            </a:r>
            <a:r>
              <a:rPr lang="it-IT" sz="3700" dirty="0" smtClean="0">
                <a:solidFill>
                  <a:schemeClr val="bg1"/>
                </a:solidFill>
                <a:latin typeface="Comic Sans MS" pitchFamily="66" charset="0"/>
              </a:rPr>
              <a:t>       ●</a:t>
            </a:r>
            <a:r>
              <a:rPr lang="it-IT" sz="3700" dirty="0">
                <a:solidFill>
                  <a:schemeClr val="bg1"/>
                </a:solidFill>
                <a:latin typeface="Comic Sans MS" pitchFamily="66" charset="0"/>
              </a:rPr>
              <a:t>       Nel mondo, la maggior parte dei bambini che lavorano sono impiegati nel settore informale dove non sono tutelati da nessuna protezione legale o regolamentare : </a:t>
            </a:r>
          </a:p>
          <a:p>
            <a:pPr marL="420624" indent="-384048" fontAlgn="auto">
              <a:spcAft>
                <a:spcPts val="0"/>
              </a:spcAft>
              <a:buFont typeface="Wingdings 2"/>
              <a:buNone/>
              <a:defRPr/>
            </a:pPr>
            <a:r>
              <a:rPr lang="it-IT" sz="3700" dirty="0" smtClean="0">
                <a:solidFill>
                  <a:schemeClr val="bg1"/>
                </a:solidFill>
                <a:latin typeface="Comic Sans MS" pitchFamily="66" charset="0"/>
              </a:rPr>
              <a:t>         -</a:t>
            </a:r>
            <a:r>
              <a:rPr lang="it-IT" sz="3700" dirty="0">
                <a:solidFill>
                  <a:schemeClr val="bg1"/>
                </a:solidFill>
                <a:latin typeface="Comic Sans MS" pitchFamily="66" charset="0"/>
              </a:rPr>
              <a:t>         il 70 % è attivo nell’agricoltura, la caccia e la pesca industriali o l’industria del legno ; </a:t>
            </a:r>
          </a:p>
          <a:p>
            <a:pPr marL="420624" indent="-384048" fontAlgn="auto">
              <a:spcAft>
                <a:spcPts val="0"/>
              </a:spcAft>
              <a:buFont typeface="Wingdings 2"/>
              <a:buNone/>
              <a:defRPr/>
            </a:pPr>
            <a:r>
              <a:rPr lang="it-IT" sz="3700" dirty="0" smtClean="0">
                <a:solidFill>
                  <a:schemeClr val="bg1"/>
                </a:solidFill>
                <a:latin typeface="Comic Sans MS" pitchFamily="66" charset="0"/>
              </a:rPr>
              <a:t>         -</a:t>
            </a:r>
            <a:r>
              <a:rPr lang="it-IT" sz="3700" dirty="0">
                <a:solidFill>
                  <a:schemeClr val="bg1"/>
                </a:solidFill>
                <a:latin typeface="Comic Sans MS" pitchFamily="66" charset="0"/>
              </a:rPr>
              <a:t>      l’8 % lavora nelle industrie manifatturiere ; </a:t>
            </a:r>
          </a:p>
          <a:p>
            <a:pPr marL="420624" indent="-384048" fontAlgn="auto">
              <a:spcAft>
                <a:spcPts val="0"/>
              </a:spcAft>
              <a:buFont typeface="Wingdings 2"/>
              <a:buNone/>
              <a:defRPr/>
            </a:pPr>
            <a:r>
              <a:rPr lang="it-IT" sz="3700" dirty="0" smtClean="0">
                <a:solidFill>
                  <a:schemeClr val="bg1"/>
                </a:solidFill>
                <a:latin typeface="Comic Sans MS" pitchFamily="66" charset="0"/>
              </a:rPr>
              <a:t>         -</a:t>
            </a:r>
            <a:r>
              <a:rPr lang="it-IT" sz="3700" dirty="0">
                <a:solidFill>
                  <a:schemeClr val="bg1"/>
                </a:solidFill>
                <a:latin typeface="Comic Sans MS" pitchFamily="66" charset="0"/>
              </a:rPr>
              <a:t>     </a:t>
            </a:r>
            <a:r>
              <a:rPr lang="it-IT" sz="3700" dirty="0" smtClean="0">
                <a:solidFill>
                  <a:schemeClr val="bg1"/>
                </a:solidFill>
                <a:latin typeface="Comic Sans MS" pitchFamily="66" charset="0"/>
              </a:rPr>
              <a:t> </a:t>
            </a:r>
            <a:r>
              <a:rPr lang="it-IT" sz="3700" dirty="0">
                <a:solidFill>
                  <a:schemeClr val="bg1"/>
                </a:solidFill>
                <a:latin typeface="Comic Sans MS" pitchFamily="66" charset="0"/>
              </a:rPr>
              <a:t>l’8 % è attivo nel commercio all’ingrosso e al dettaglio, la restaurazione e il settore alberghiero ; </a:t>
            </a:r>
          </a:p>
          <a:p>
            <a:pPr marL="420624" indent="-384048" fontAlgn="auto">
              <a:spcAft>
                <a:spcPts val="0"/>
              </a:spcAft>
              <a:buFont typeface="Wingdings 2"/>
              <a:buNone/>
              <a:defRPr/>
            </a:pPr>
            <a:r>
              <a:rPr lang="it-IT" sz="3700" dirty="0" smtClean="0">
                <a:solidFill>
                  <a:schemeClr val="bg1"/>
                </a:solidFill>
                <a:latin typeface="Comic Sans MS" pitchFamily="66" charset="0"/>
              </a:rPr>
              <a:t>         -</a:t>
            </a:r>
            <a:r>
              <a:rPr lang="it-IT" sz="3700" dirty="0">
                <a:solidFill>
                  <a:schemeClr val="bg1"/>
                </a:solidFill>
                <a:latin typeface="Comic Sans MS" pitchFamily="66" charset="0"/>
              </a:rPr>
              <a:t>     </a:t>
            </a:r>
            <a:r>
              <a:rPr lang="it-IT" sz="3700" dirty="0" smtClean="0">
                <a:solidFill>
                  <a:schemeClr val="bg1"/>
                </a:solidFill>
                <a:latin typeface="Comic Sans MS" pitchFamily="66" charset="0"/>
              </a:rPr>
              <a:t> </a:t>
            </a:r>
            <a:r>
              <a:rPr lang="it-IT" sz="3700" dirty="0">
                <a:solidFill>
                  <a:schemeClr val="bg1"/>
                </a:solidFill>
                <a:latin typeface="Comic Sans MS" pitchFamily="66" charset="0"/>
              </a:rPr>
              <a:t>il 7 % lavora nei servizi comunitari, sociali e personali quali ad esempio i lavori domestici. </a:t>
            </a:r>
          </a:p>
          <a:p>
            <a:pPr marL="420624" indent="-384048" fontAlgn="auto">
              <a:spcAft>
                <a:spcPts val="0"/>
              </a:spcAft>
              <a:buFont typeface="Wingdings 2"/>
              <a:buNone/>
              <a:defRPr/>
            </a:pPr>
            <a:r>
              <a:rPr lang="it-IT" sz="3700" dirty="0" smtClean="0">
                <a:solidFill>
                  <a:schemeClr val="bg1"/>
                </a:solidFill>
                <a:latin typeface="Comic Sans MS" pitchFamily="66" charset="0"/>
              </a:rPr>
              <a:t>         ● </a:t>
            </a:r>
            <a:r>
              <a:rPr lang="it-IT" sz="3700" dirty="0">
                <a:solidFill>
                  <a:schemeClr val="bg1"/>
                </a:solidFill>
                <a:latin typeface="Comic Sans MS" pitchFamily="66" charset="0"/>
              </a:rPr>
              <a:t>    </a:t>
            </a:r>
            <a:r>
              <a:rPr lang="it-IT" sz="3700" dirty="0" smtClean="0">
                <a:solidFill>
                  <a:schemeClr val="bg1"/>
                </a:solidFill>
                <a:latin typeface="Comic Sans MS" pitchFamily="66" charset="0"/>
              </a:rPr>
              <a:t> </a:t>
            </a:r>
            <a:r>
              <a:rPr lang="it-IT" sz="3700" dirty="0">
                <a:solidFill>
                  <a:schemeClr val="bg1"/>
                </a:solidFill>
                <a:latin typeface="Comic Sans MS" pitchFamily="66" charset="0"/>
              </a:rPr>
              <a:t>8,4 milioni di bambini sono nella trappola della schiavitù, del traffico di esseri umani, dell’asservimento dei figli per ripagare i debiti, della prostituzione, della pornografia o altre attività illecite</a:t>
            </a:r>
            <a:r>
              <a:rPr lang="it-IT" sz="3700" dirty="0" smtClean="0">
                <a:solidFill>
                  <a:schemeClr val="bg1"/>
                </a:solidFill>
                <a:latin typeface="Comic Sans MS" pitchFamily="66" charset="0"/>
              </a:rPr>
              <a:t>.</a:t>
            </a:r>
          </a:p>
          <a:p>
            <a:pPr marL="420624" indent="-384048" fontAlgn="auto">
              <a:spcAft>
                <a:spcPts val="0"/>
              </a:spcAft>
              <a:buFont typeface="Wingdings 2"/>
              <a:buNone/>
              <a:defRPr/>
            </a:pPr>
            <a:r>
              <a:rPr lang="it-IT" sz="3700" dirty="0" smtClean="0">
                <a:solidFill>
                  <a:schemeClr val="bg1"/>
                </a:solidFill>
                <a:latin typeface="Comic Sans MS" pitchFamily="66" charset="0"/>
              </a:rPr>
              <a:t>         ●</a:t>
            </a:r>
            <a:r>
              <a:rPr lang="it-IT" sz="3700" dirty="0">
                <a:solidFill>
                  <a:schemeClr val="bg1"/>
                </a:solidFill>
                <a:latin typeface="Comic Sans MS" pitchFamily="66" charset="0"/>
              </a:rPr>
              <a:t>       Fra questi ultimi, sono 1,2 milioni i bambini vittime del traffico di esseri umani. </a:t>
            </a:r>
          </a:p>
          <a:p>
            <a:pPr marL="420624" indent="-384048" fontAlgn="auto">
              <a:spcAft>
                <a:spcPts val="0"/>
              </a:spcAft>
              <a:buFont typeface="Wingdings 2"/>
              <a:buNone/>
              <a:defRPr/>
            </a:pPr>
            <a:r>
              <a:rPr lang="it-IT" sz="3700" dirty="0">
                <a:solidFill>
                  <a:schemeClr val="bg1"/>
                </a:solidFill>
                <a:latin typeface="Comic Sans MS" pitchFamily="66" charset="0"/>
              </a:rPr>
              <a:t> </a:t>
            </a:r>
          </a:p>
          <a:p>
            <a:pPr marL="420624" indent="-384048" fontAlgn="auto">
              <a:spcAft>
                <a:spcPts val="0"/>
              </a:spcAft>
              <a:buFont typeface="Wingdings 2"/>
              <a:buChar char=""/>
              <a:defRPr/>
            </a:pPr>
            <a:endParaRPr lang="it-IT" dirty="0">
              <a:solidFill>
                <a:schemeClr val="bg1"/>
              </a:solidFill>
            </a:endParaRPr>
          </a:p>
        </p:txBody>
      </p:sp>
      <p:pic>
        <p:nvPicPr>
          <p:cNvPr id="4" name="Immagine 3" descr="http://www.volint.it/areavolint/educazione/didattica/schedetematiche/sfruttamento/images/image002.jpg"/>
          <p:cNvPicPr/>
          <p:nvPr/>
        </p:nvPicPr>
        <p:blipFill>
          <a:blip r:embed="rId4"/>
          <a:srcRect t="13042"/>
          <a:stretch>
            <a:fillRect/>
          </a:stretch>
        </p:blipFill>
        <p:spPr bwMode="auto">
          <a:xfrm>
            <a:off x="6500826" y="214290"/>
            <a:ext cx="1071570" cy="1428760"/>
          </a:xfrm>
          <a:prstGeom prst="rect">
            <a:avLst/>
          </a:prstGeom>
          <a:ln>
            <a:noFill/>
          </a:ln>
          <a:effectLst>
            <a:softEdge rad="112500"/>
          </a:effectLst>
        </p:spPr>
      </p:pic>
      <p:pic>
        <p:nvPicPr>
          <p:cNvPr id="3074" name="Picture 2" descr="Risultati immagini per i diritti dei minori"/>
          <p:cNvPicPr>
            <a:picLocks noChangeAspect="1" noChangeArrowheads="1"/>
          </p:cNvPicPr>
          <p:nvPr/>
        </p:nvPicPr>
        <p:blipFill>
          <a:blip r:embed="rId5"/>
          <a:srcRect/>
          <a:stretch>
            <a:fillRect/>
          </a:stretch>
        </p:blipFill>
        <p:spPr bwMode="auto">
          <a:xfrm>
            <a:off x="4214810" y="214290"/>
            <a:ext cx="2241367" cy="1379303"/>
          </a:xfrm>
          <a:prstGeom prst="rect">
            <a:avLst/>
          </a:prstGeom>
          <a:ln>
            <a:noFill/>
          </a:ln>
          <a:effectLst>
            <a:softEdge rad="112500"/>
          </a:effectLst>
        </p:spPr>
      </p:pic>
      <p:pic>
        <p:nvPicPr>
          <p:cNvPr id="5" name="Shape">
            <a:hlinkClick r:id="" action="ppaction://media"/>
          </p:cNvPr>
          <p:cNvPicPr>
            <a:picLocks noChangeAspect="1"/>
          </p:cNvPicPr>
          <p:nvPr>
            <a:videoFile r:link="rId1"/>
          </p:nvPr>
        </p:nvPicPr>
        <p:blipFill>
          <a:blip r:embed="rId6"/>
          <a:srcRect/>
          <a:stretch>
            <a:fillRect/>
          </a:stretch>
        </p:blipFill>
        <p:spPr bwMode="auto">
          <a:xfrm>
            <a:off x="8532813" y="185738"/>
            <a:ext cx="417512" cy="4191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5"/>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82070" fill="hold"/>
                                        <p:tgtEl>
                                          <p:spTgt spid="5"/>
                                        </p:tgtEl>
                                      </p:cBhvr>
                                    </p:cmd>
                                  </p:childTnLst>
                                </p:cTn>
                              </p:par>
                            </p:childTnLst>
                          </p:cTn>
                        </p:par>
                      </p:childTnLst>
                    </p:cTn>
                  </p:par>
                </p:childTnLst>
              </p:cTn>
              <p:nextCondLst>
                <p:cond evt="onClick" delay="0">
                  <p:tgtEl>
                    <p:spTgt spid="5"/>
                  </p:tgtEl>
                </p:cond>
              </p:nextCondLst>
            </p:seq>
            <p:video>
              <p:cMediaNode vol="80000">
                <p:cTn id="18" fill="hold" display="0">
                  <p:stCondLst>
                    <p:cond delay="indefinite"/>
                  </p:stCondLst>
                  <p:endCondLst>
                    <p:cond evt="onStopAudio" delay="0">
                      <p:tgtEl>
                        <p:sldTgt/>
                      </p:tgtEl>
                    </p:cond>
                  </p:endCondLst>
                </p:cTn>
                <p:tgtEl>
                  <p:spTgt spid="5"/>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fontAlgn="auto">
              <a:spcAft>
                <a:spcPts val="0"/>
              </a:spcAft>
              <a:defRPr/>
            </a:pPr>
            <a:r>
              <a:rPr lang="it-IT" b="1" i="1" dirty="0" smtClean="0">
                <a:solidFill>
                  <a:srgbClr val="0070C0"/>
                </a:solidFill>
                <a:latin typeface="Comic Sans MS" pitchFamily="66" charset="0"/>
              </a:rPr>
              <a:t>Geografia</a:t>
            </a:r>
            <a:r>
              <a:rPr lang="it-IT" b="1" i="1" dirty="0" smtClean="0">
                <a:latin typeface="Comic Sans MS" pitchFamily="66" charset="0"/>
              </a:rPr>
              <a:t/>
            </a:r>
            <a:br>
              <a:rPr lang="it-IT" b="1" i="1" dirty="0" smtClean="0">
                <a:latin typeface="Comic Sans MS" pitchFamily="66" charset="0"/>
              </a:rPr>
            </a:br>
            <a:r>
              <a:rPr lang="it-IT" sz="3100" b="1" dirty="0" smtClean="0">
                <a:latin typeface="Comic Sans MS" pitchFamily="66" charset="0"/>
              </a:rPr>
              <a:t>L’ Africa e i bambini soldato</a:t>
            </a:r>
            <a:r>
              <a:rPr lang="it-IT" b="1" i="1" dirty="0" smtClean="0">
                <a:latin typeface="Comic Sans MS" pitchFamily="66" charset="0"/>
              </a:rPr>
              <a:t/>
            </a:r>
            <a:br>
              <a:rPr lang="it-IT" b="1" i="1" dirty="0" smtClean="0">
                <a:latin typeface="Comic Sans MS" pitchFamily="66" charset="0"/>
              </a:rPr>
            </a:br>
            <a:endParaRPr lang="it-IT" b="1" i="1" dirty="0">
              <a:latin typeface="Comic Sans MS" pitchFamily="66" charset="0"/>
            </a:endParaRPr>
          </a:p>
        </p:txBody>
      </p:sp>
      <p:sp>
        <p:nvSpPr>
          <p:cNvPr id="25603" name="Segnaposto contenuto 2"/>
          <p:cNvSpPr>
            <a:spLocks noGrp="1"/>
          </p:cNvSpPr>
          <p:nvPr>
            <p:ph idx="1"/>
          </p:nvPr>
        </p:nvSpPr>
        <p:spPr>
          <a:xfrm>
            <a:off x="285750" y="1357313"/>
            <a:ext cx="7467600" cy="4525962"/>
          </a:xfrm>
        </p:spPr>
        <p:txBody>
          <a:bodyPr/>
          <a:lstStyle/>
          <a:p>
            <a:pPr>
              <a:buFont typeface="Wingdings 2" pitchFamily="18" charset="2"/>
              <a:buNone/>
            </a:pPr>
            <a:r>
              <a:rPr lang="it-IT" sz="1100" smtClean="0">
                <a:solidFill>
                  <a:schemeClr val="bg1"/>
                </a:solidFill>
                <a:latin typeface="Comic Sans MS" pitchFamily="66" charset="0"/>
              </a:rPr>
              <a:t>         Il continente ha una forma triangolare. L’Africa è bagnata a nord dal </a:t>
            </a:r>
            <a:r>
              <a:rPr lang="it-IT" sz="1100" smtClean="0">
                <a:solidFill>
                  <a:schemeClr val="bg1"/>
                </a:solidFill>
                <a:latin typeface="Comic Sans MS" pitchFamily="66" charset="0"/>
                <a:hlinkClick r:id="rId3" tooltip="Mar Mediterraneo"/>
              </a:rPr>
              <a:t>mar Mediterraneo</a:t>
            </a:r>
            <a:r>
              <a:rPr lang="it-IT" sz="1100" smtClean="0">
                <a:solidFill>
                  <a:schemeClr val="bg1"/>
                </a:solidFill>
                <a:latin typeface="Comic Sans MS" pitchFamily="66" charset="0"/>
              </a:rPr>
              <a:t>, a est dal </a:t>
            </a:r>
            <a:r>
              <a:rPr lang="it-IT" sz="1100" smtClean="0">
                <a:solidFill>
                  <a:schemeClr val="bg1"/>
                </a:solidFill>
                <a:latin typeface="Comic Sans MS" pitchFamily="66" charset="0"/>
                <a:hlinkClick r:id="rId4" tooltip="Mar Rosso"/>
              </a:rPr>
              <a:t>mar Rosso</a:t>
            </a:r>
            <a:r>
              <a:rPr lang="it-IT" sz="1100" smtClean="0">
                <a:solidFill>
                  <a:schemeClr val="bg1"/>
                </a:solidFill>
                <a:latin typeface="Comic Sans MS" pitchFamily="66" charset="0"/>
              </a:rPr>
              <a:t> e dall'</a:t>
            </a:r>
            <a:r>
              <a:rPr lang="it-IT" sz="1100" smtClean="0">
                <a:solidFill>
                  <a:schemeClr val="bg1"/>
                </a:solidFill>
                <a:latin typeface="Comic Sans MS" pitchFamily="66" charset="0"/>
                <a:hlinkClick r:id="rId5" tooltip="Oceano Indiano"/>
              </a:rPr>
              <a:t>oceano Indiano</a:t>
            </a:r>
            <a:r>
              <a:rPr lang="it-IT" sz="1100" smtClean="0">
                <a:solidFill>
                  <a:schemeClr val="bg1"/>
                </a:solidFill>
                <a:latin typeface="Comic Sans MS" pitchFamily="66" charset="0"/>
              </a:rPr>
              <a:t>, ad ovest dall'</a:t>
            </a:r>
            <a:r>
              <a:rPr lang="it-IT" sz="1100" smtClean="0">
                <a:solidFill>
                  <a:schemeClr val="bg1"/>
                </a:solidFill>
                <a:latin typeface="Comic Sans MS" pitchFamily="66" charset="0"/>
                <a:hlinkClick r:id="rId6" tooltip="Oceano Atlantico"/>
              </a:rPr>
              <a:t>oceano Atlantico</a:t>
            </a:r>
            <a:r>
              <a:rPr lang="it-IT" sz="1100" smtClean="0">
                <a:solidFill>
                  <a:schemeClr val="bg1"/>
                </a:solidFill>
                <a:latin typeface="Comic Sans MS" pitchFamily="66" charset="0"/>
              </a:rPr>
              <a:t>; è attraversato dall'</a:t>
            </a:r>
            <a:r>
              <a:rPr lang="it-IT" sz="1100" smtClean="0">
                <a:solidFill>
                  <a:schemeClr val="bg1"/>
                </a:solidFill>
                <a:latin typeface="Comic Sans MS" pitchFamily="66" charset="0"/>
                <a:hlinkClick r:id="rId7" tooltip="Equatore"/>
              </a:rPr>
              <a:t>equatore</a:t>
            </a:r>
            <a:r>
              <a:rPr lang="it-IT" sz="1100" smtClean="0">
                <a:solidFill>
                  <a:schemeClr val="bg1"/>
                </a:solidFill>
                <a:latin typeface="Comic Sans MS" pitchFamily="66" charset="0"/>
              </a:rPr>
              <a:t> e dai tropici del </a:t>
            </a:r>
            <a:r>
              <a:rPr lang="it-IT" sz="1100" smtClean="0">
                <a:solidFill>
                  <a:schemeClr val="bg1"/>
                </a:solidFill>
                <a:latin typeface="Comic Sans MS" pitchFamily="66" charset="0"/>
                <a:hlinkClick r:id="rId8" tooltip="Tropico del Cancro"/>
              </a:rPr>
              <a:t>Cancro</a:t>
            </a:r>
            <a:r>
              <a:rPr lang="it-IT" sz="1100" smtClean="0">
                <a:solidFill>
                  <a:schemeClr val="bg1"/>
                </a:solidFill>
                <a:latin typeface="Comic Sans MS" pitchFamily="66" charset="0"/>
              </a:rPr>
              <a:t> e del </a:t>
            </a:r>
            <a:r>
              <a:rPr lang="it-IT" sz="1100" smtClean="0">
                <a:solidFill>
                  <a:schemeClr val="bg1"/>
                </a:solidFill>
                <a:latin typeface="Comic Sans MS" pitchFamily="66" charset="0"/>
                <a:hlinkClick r:id="rId9" tooltip="Tropico del Capricorno"/>
              </a:rPr>
              <a:t>Capricorno</a:t>
            </a:r>
            <a:r>
              <a:rPr lang="it-IT" sz="1100" smtClean="0">
                <a:solidFill>
                  <a:schemeClr val="bg1"/>
                </a:solidFill>
                <a:latin typeface="Comic Sans MS" pitchFamily="66" charset="0"/>
              </a:rPr>
              <a:t>; denota una grande varietà di </a:t>
            </a:r>
            <a:r>
              <a:rPr lang="it-IT" sz="1100" smtClean="0">
                <a:solidFill>
                  <a:schemeClr val="bg1"/>
                </a:solidFill>
                <a:latin typeface="Comic Sans MS" pitchFamily="66" charset="0"/>
                <a:hlinkClick r:id="rId10" tooltip="Clima"/>
              </a:rPr>
              <a:t>climi</a:t>
            </a:r>
            <a:r>
              <a:rPr lang="it-IT" sz="1100" smtClean="0">
                <a:solidFill>
                  <a:schemeClr val="bg1"/>
                </a:solidFill>
                <a:latin typeface="Comic Sans MS" pitchFamily="66" charset="0"/>
              </a:rPr>
              <a:t> e ambienti che vanno dai </a:t>
            </a:r>
            <a:r>
              <a:rPr lang="it-IT" sz="1100" smtClean="0">
                <a:solidFill>
                  <a:schemeClr val="bg1"/>
                </a:solidFill>
                <a:latin typeface="Comic Sans MS" pitchFamily="66" charset="0"/>
                <a:hlinkClick r:id="rId11" tooltip="Deserto"/>
              </a:rPr>
              <a:t>deserti</a:t>
            </a:r>
            <a:r>
              <a:rPr lang="it-IT" sz="1100" smtClean="0">
                <a:solidFill>
                  <a:schemeClr val="bg1"/>
                </a:solidFill>
                <a:latin typeface="Comic Sans MS" pitchFamily="66" charset="0"/>
              </a:rPr>
              <a:t>, alle </a:t>
            </a:r>
            <a:r>
              <a:rPr lang="it-IT" sz="1100" smtClean="0">
                <a:solidFill>
                  <a:schemeClr val="bg1"/>
                </a:solidFill>
                <a:latin typeface="Comic Sans MS" pitchFamily="66" charset="0"/>
                <a:hlinkClick r:id="rId12" tooltip="Savana"/>
              </a:rPr>
              <a:t>savane</a:t>
            </a:r>
            <a:r>
              <a:rPr lang="it-IT" sz="1100" smtClean="0">
                <a:solidFill>
                  <a:schemeClr val="bg1"/>
                </a:solidFill>
                <a:latin typeface="Comic Sans MS" pitchFamily="66" charset="0"/>
              </a:rPr>
              <a:t> e </a:t>
            </a:r>
            <a:r>
              <a:rPr lang="it-IT" sz="1100" smtClean="0">
                <a:solidFill>
                  <a:schemeClr val="bg1"/>
                </a:solidFill>
                <a:latin typeface="Comic Sans MS" pitchFamily="66" charset="0"/>
                <a:hlinkClick r:id="rId13" tooltip="Foresta pluviale"/>
              </a:rPr>
              <a:t>foreste pluviali</a:t>
            </a:r>
            <a:r>
              <a:rPr lang="it-IT" sz="1100" smtClean="0">
                <a:solidFill>
                  <a:schemeClr val="bg1"/>
                </a:solidFill>
                <a:latin typeface="Comic Sans MS" pitchFamily="66" charset="0"/>
              </a:rPr>
              <a:t>. Il continente ha un’estensione di 30.221.000 km², lo Stato più grande è l'Algeria, mentre quelli più piccoli sono le Seychelles e il Gambia.</a:t>
            </a:r>
          </a:p>
          <a:p>
            <a:pPr>
              <a:buFont typeface="Wingdings 2" pitchFamily="18" charset="2"/>
              <a:buNone/>
            </a:pPr>
            <a:r>
              <a:rPr lang="it-IT" sz="1100" b="1" smtClean="0">
                <a:solidFill>
                  <a:schemeClr val="bg1"/>
                </a:solidFill>
                <a:latin typeface="Comic Sans MS" pitchFamily="66" charset="0"/>
              </a:rPr>
              <a:t>       Morfologia</a:t>
            </a:r>
            <a:endParaRPr lang="it-IT" sz="1100" smtClean="0">
              <a:solidFill>
                <a:schemeClr val="bg1"/>
              </a:solidFill>
              <a:latin typeface="Comic Sans MS" pitchFamily="66" charset="0"/>
            </a:endParaRPr>
          </a:p>
          <a:p>
            <a:pPr>
              <a:buFont typeface="Wingdings 2" pitchFamily="18" charset="2"/>
              <a:buNone/>
            </a:pPr>
            <a:r>
              <a:rPr lang="it-IT" sz="1100" smtClean="0">
                <a:solidFill>
                  <a:schemeClr val="bg1"/>
                </a:solidFill>
                <a:latin typeface="Comic Sans MS" pitchFamily="66" charset="0"/>
              </a:rPr>
              <a:t>          Le cime più elevate sono il </a:t>
            </a:r>
            <a:r>
              <a:rPr lang="it-IT" sz="1100" smtClean="0">
                <a:solidFill>
                  <a:schemeClr val="bg1"/>
                </a:solidFill>
                <a:latin typeface="Comic Sans MS" pitchFamily="66" charset="0"/>
                <a:hlinkClick r:id="rId14" tooltip="Kilimangiaro"/>
              </a:rPr>
              <a:t>Kilimangiaro</a:t>
            </a:r>
            <a:r>
              <a:rPr lang="it-IT" sz="1100" smtClean="0">
                <a:solidFill>
                  <a:schemeClr val="bg1"/>
                </a:solidFill>
                <a:latin typeface="Comic Sans MS" pitchFamily="66" charset="0"/>
              </a:rPr>
              <a:t> 5895m, il Monte Kenya 5199 m e la </a:t>
            </a:r>
            <a:r>
              <a:rPr lang="it-IT" sz="1100" smtClean="0">
                <a:solidFill>
                  <a:schemeClr val="bg1"/>
                </a:solidFill>
                <a:latin typeface="Comic Sans MS" pitchFamily="66" charset="0"/>
                <a:hlinkClick r:id="rId15" tooltip="Catena del Ruwenzori"/>
              </a:rPr>
              <a:t>Catena del Ruwenzori</a:t>
            </a:r>
            <a:r>
              <a:rPr lang="it-IT" sz="1100" smtClean="0">
                <a:solidFill>
                  <a:schemeClr val="bg1"/>
                </a:solidFill>
                <a:latin typeface="Comic Sans MS" pitchFamily="66" charset="0"/>
              </a:rPr>
              <a:t> 5110 m, che sono tutti </a:t>
            </a:r>
            <a:r>
              <a:rPr lang="it-IT" sz="1100" smtClean="0">
                <a:solidFill>
                  <a:schemeClr val="bg1"/>
                </a:solidFill>
                <a:latin typeface="Comic Sans MS" pitchFamily="66" charset="0"/>
                <a:hlinkClick r:id="rId16" tooltip="Vulcano"/>
              </a:rPr>
              <a:t>vulcani</a:t>
            </a:r>
            <a:r>
              <a:rPr lang="it-IT" sz="1100" smtClean="0">
                <a:solidFill>
                  <a:schemeClr val="bg1"/>
                </a:solidFill>
                <a:latin typeface="Comic Sans MS" pitchFamily="66" charset="0"/>
              </a:rPr>
              <a:t> spenti, ma sulle loro cime si trovano </a:t>
            </a:r>
            <a:r>
              <a:rPr lang="it-IT" sz="1100" smtClean="0">
                <a:solidFill>
                  <a:schemeClr val="bg1"/>
                </a:solidFill>
                <a:latin typeface="Comic Sans MS" pitchFamily="66" charset="0"/>
                <a:hlinkClick r:id="rId17" tooltip="Ghiacciaio"/>
              </a:rPr>
              <a:t>ghiacciai perenni</a:t>
            </a:r>
            <a:r>
              <a:rPr lang="it-IT" sz="1100" smtClean="0">
                <a:solidFill>
                  <a:schemeClr val="bg1"/>
                </a:solidFill>
                <a:latin typeface="Comic Sans MS" pitchFamily="66" charset="0"/>
              </a:rPr>
              <a:t>. Nella parte settentrionale, si estende il </a:t>
            </a:r>
            <a:r>
              <a:rPr lang="it-IT" sz="1100" smtClean="0">
                <a:solidFill>
                  <a:schemeClr val="bg1"/>
                </a:solidFill>
                <a:latin typeface="Comic Sans MS" pitchFamily="66" charset="0"/>
                <a:hlinkClick r:id="rId18" tooltip="Deserto del Sahara"/>
              </a:rPr>
              <a:t>deserto del Sahara</a:t>
            </a:r>
            <a:r>
              <a:rPr lang="it-IT" sz="1100" smtClean="0">
                <a:solidFill>
                  <a:schemeClr val="bg1"/>
                </a:solidFill>
                <a:latin typeface="Comic Sans MS" pitchFamily="66" charset="0"/>
              </a:rPr>
              <a:t>, il più vasto del mondo e va dall'Oceano Atlantico al Mar Rosso. Le coste sono alte e rocciose, con rilievi che arrivano fino al mare, quelle basse e sabbiose e spesso desertiche, si trovano in </a:t>
            </a:r>
            <a:r>
              <a:rPr lang="it-IT" sz="1100" smtClean="0">
                <a:solidFill>
                  <a:schemeClr val="bg1"/>
                </a:solidFill>
                <a:latin typeface="Comic Sans MS" pitchFamily="66" charset="0"/>
                <a:hlinkClick r:id="rId19" tooltip="Libia"/>
              </a:rPr>
              <a:t>Libia</a:t>
            </a:r>
            <a:r>
              <a:rPr lang="it-IT" sz="1100" smtClean="0">
                <a:solidFill>
                  <a:schemeClr val="bg1"/>
                </a:solidFill>
                <a:latin typeface="Comic Sans MS" pitchFamily="66" charset="0"/>
              </a:rPr>
              <a:t>, </a:t>
            </a:r>
            <a:r>
              <a:rPr lang="it-IT" sz="1100" smtClean="0">
                <a:solidFill>
                  <a:schemeClr val="bg1"/>
                </a:solidFill>
                <a:latin typeface="Comic Sans MS" pitchFamily="66" charset="0"/>
                <a:hlinkClick r:id="rId20" tooltip="Egitto"/>
              </a:rPr>
              <a:t>Egitto</a:t>
            </a:r>
            <a:r>
              <a:rPr lang="it-IT" sz="1100" smtClean="0">
                <a:solidFill>
                  <a:schemeClr val="bg1"/>
                </a:solidFill>
                <a:latin typeface="Comic Sans MS" pitchFamily="66" charset="0"/>
              </a:rPr>
              <a:t>, Mauritania, Somalia e Namibia. Il Madagascar è l'unica isola di grandi dimensioni; arcipelaghi di piccole isole nell’Atlantico sono Madeira, Canarie e Capo Verde. Di fronte alla </a:t>
            </a:r>
            <a:r>
              <a:rPr lang="it-IT" sz="1100" smtClean="0">
                <a:solidFill>
                  <a:schemeClr val="bg1"/>
                </a:solidFill>
                <a:latin typeface="Comic Sans MS" pitchFamily="66" charset="0"/>
                <a:hlinkClick r:id="rId21" tooltip="Tanzania"/>
              </a:rPr>
              <a:t>Tanzania</a:t>
            </a:r>
            <a:r>
              <a:rPr lang="it-IT" sz="1100" smtClean="0">
                <a:solidFill>
                  <a:schemeClr val="bg1"/>
                </a:solidFill>
                <a:latin typeface="Comic Sans MS" pitchFamily="66" charset="0"/>
              </a:rPr>
              <a:t> si trova l'</a:t>
            </a:r>
            <a:r>
              <a:rPr lang="it-IT" sz="1100" smtClean="0">
                <a:solidFill>
                  <a:schemeClr val="bg1"/>
                </a:solidFill>
                <a:latin typeface="Comic Sans MS" pitchFamily="66" charset="0"/>
                <a:hlinkClick r:id="rId22" tooltip="Isola"/>
              </a:rPr>
              <a:t>isola</a:t>
            </a:r>
            <a:r>
              <a:rPr lang="it-IT" sz="1100" smtClean="0">
                <a:solidFill>
                  <a:schemeClr val="bg1"/>
                </a:solidFill>
                <a:latin typeface="Comic Sans MS" pitchFamily="66" charset="0"/>
              </a:rPr>
              <a:t> di </a:t>
            </a:r>
            <a:r>
              <a:rPr lang="it-IT" sz="1100" smtClean="0">
                <a:solidFill>
                  <a:schemeClr val="bg1"/>
                </a:solidFill>
                <a:latin typeface="Comic Sans MS" pitchFamily="66" charset="0"/>
                <a:hlinkClick r:id="rId23" tooltip="Zanzibar"/>
              </a:rPr>
              <a:t>Zanzibar</a:t>
            </a:r>
            <a:r>
              <a:rPr lang="it-IT" sz="1100" smtClean="0">
                <a:solidFill>
                  <a:schemeClr val="bg1"/>
                </a:solidFill>
                <a:latin typeface="Comic Sans MS" pitchFamily="66" charset="0"/>
              </a:rPr>
              <a:t>.</a:t>
            </a:r>
          </a:p>
          <a:p>
            <a:pPr>
              <a:buFont typeface="Wingdings 2" pitchFamily="18" charset="2"/>
              <a:buNone/>
            </a:pPr>
            <a:r>
              <a:rPr lang="it-IT" sz="1100" b="1" smtClean="0">
                <a:solidFill>
                  <a:schemeClr val="bg1"/>
                </a:solidFill>
                <a:latin typeface="Comic Sans MS" pitchFamily="66" charset="0"/>
              </a:rPr>
              <a:t>      Idrografia</a:t>
            </a:r>
            <a:endParaRPr lang="it-IT" sz="1100" smtClean="0">
              <a:solidFill>
                <a:schemeClr val="bg1"/>
              </a:solidFill>
              <a:latin typeface="Comic Sans MS" pitchFamily="66" charset="0"/>
            </a:endParaRPr>
          </a:p>
          <a:p>
            <a:pPr>
              <a:buFont typeface="Wingdings 2" pitchFamily="18" charset="2"/>
              <a:buNone/>
            </a:pPr>
            <a:r>
              <a:rPr lang="it-IT" sz="1100" smtClean="0">
                <a:solidFill>
                  <a:schemeClr val="bg1"/>
                </a:solidFill>
                <a:latin typeface="Comic Sans MS" pitchFamily="66" charset="0"/>
              </a:rPr>
              <a:t>         In Africa vi sono vaste zone, prive di corsi d'acqua come il deserto del Sahara e regioni con corsi d'acqua che si perdono in paludi o sfociano in laghi chiusi. I corsi d'acqua che sfociano nell'Oceano Atlantico sono il </a:t>
            </a:r>
            <a:r>
              <a:rPr lang="it-IT" sz="1100" smtClean="0">
                <a:solidFill>
                  <a:schemeClr val="bg1"/>
                </a:solidFill>
                <a:latin typeface="Comic Sans MS" pitchFamily="66" charset="0"/>
                <a:hlinkClick r:id="rId24" tooltip="Fiume Niger"/>
              </a:rPr>
              <a:t> Niger</a:t>
            </a:r>
            <a:r>
              <a:rPr lang="it-IT" sz="1100" smtClean="0">
                <a:solidFill>
                  <a:schemeClr val="bg1"/>
                </a:solidFill>
                <a:latin typeface="Comic Sans MS" pitchFamily="66" charset="0"/>
              </a:rPr>
              <a:t>, il </a:t>
            </a:r>
            <a:r>
              <a:rPr lang="it-IT" sz="1100" smtClean="0">
                <a:solidFill>
                  <a:schemeClr val="bg1"/>
                </a:solidFill>
                <a:latin typeface="Comic Sans MS" pitchFamily="66" charset="0"/>
                <a:hlinkClick r:id="rId25" tooltip="Fiume Congo"/>
              </a:rPr>
              <a:t>Congo</a:t>
            </a:r>
            <a:r>
              <a:rPr lang="it-IT" sz="1100" smtClean="0">
                <a:solidFill>
                  <a:schemeClr val="bg1"/>
                </a:solidFill>
                <a:latin typeface="Comic Sans MS" pitchFamily="66" charset="0"/>
              </a:rPr>
              <a:t> e l'</a:t>
            </a:r>
            <a:r>
              <a:rPr lang="it-IT" sz="1100" smtClean="0">
                <a:solidFill>
                  <a:schemeClr val="bg1"/>
                </a:solidFill>
                <a:latin typeface="Comic Sans MS" pitchFamily="66" charset="0"/>
                <a:hlinkClick r:id="rId26" tooltip="Orange (fiume)"/>
              </a:rPr>
              <a:t>Orange</a:t>
            </a:r>
            <a:r>
              <a:rPr lang="it-IT" sz="1100" smtClean="0">
                <a:solidFill>
                  <a:schemeClr val="bg1"/>
                </a:solidFill>
                <a:latin typeface="Comic Sans MS" pitchFamily="66" charset="0"/>
              </a:rPr>
              <a:t>; il </a:t>
            </a:r>
            <a:r>
              <a:rPr lang="it-IT" sz="1100" smtClean="0">
                <a:solidFill>
                  <a:schemeClr val="bg1"/>
                </a:solidFill>
                <a:latin typeface="Comic Sans MS" pitchFamily="66" charset="0"/>
                <a:hlinkClick r:id="rId27" tooltip="Limpopo"/>
              </a:rPr>
              <a:t>Limpopo</a:t>
            </a:r>
            <a:r>
              <a:rPr lang="it-IT" sz="1100" smtClean="0">
                <a:solidFill>
                  <a:schemeClr val="bg1"/>
                </a:solidFill>
                <a:latin typeface="Comic Sans MS" pitchFamily="66" charset="0"/>
              </a:rPr>
              <a:t> e lo </a:t>
            </a:r>
            <a:r>
              <a:rPr lang="it-IT" sz="1100" smtClean="0">
                <a:solidFill>
                  <a:schemeClr val="bg1"/>
                </a:solidFill>
                <a:latin typeface="Comic Sans MS" pitchFamily="66" charset="0"/>
                <a:hlinkClick r:id="rId28" tooltip="Zambesi"/>
              </a:rPr>
              <a:t>Zambesi</a:t>
            </a:r>
            <a:r>
              <a:rPr lang="it-IT" sz="1100" smtClean="0">
                <a:solidFill>
                  <a:schemeClr val="bg1"/>
                </a:solidFill>
                <a:latin typeface="Comic Sans MS" pitchFamily="66" charset="0"/>
              </a:rPr>
              <a:t> sfociano nell'Oceano Indiano. Lo Zambesi è celebre per le </a:t>
            </a:r>
            <a:r>
              <a:rPr lang="it-IT" sz="1100" smtClean="0">
                <a:solidFill>
                  <a:schemeClr val="bg1"/>
                </a:solidFill>
                <a:latin typeface="Comic Sans MS" pitchFamily="66" charset="0"/>
                <a:hlinkClick r:id="rId29" tooltip="Cascate Vittoria"/>
              </a:rPr>
              <a:t>Cascate Vittoria</a:t>
            </a:r>
            <a:r>
              <a:rPr lang="it-IT" sz="1100" smtClean="0">
                <a:solidFill>
                  <a:schemeClr val="bg1"/>
                </a:solidFill>
                <a:latin typeface="Comic Sans MS" pitchFamily="66" charset="0"/>
              </a:rPr>
              <a:t>. Il </a:t>
            </a:r>
            <a:r>
              <a:rPr lang="it-IT" sz="1100" smtClean="0">
                <a:solidFill>
                  <a:schemeClr val="bg1"/>
                </a:solidFill>
                <a:latin typeface="Comic Sans MS" pitchFamily="66" charset="0"/>
                <a:hlinkClick r:id="rId30" tooltip="Nilo"/>
              </a:rPr>
              <a:t>Nilo</a:t>
            </a:r>
            <a:r>
              <a:rPr lang="it-IT" sz="1100" smtClean="0">
                <a:solidFill>
                  <a:schemeClr val="bg1"/>
                </a:solidFill>
                <a:latin typeface="Comic Sans MS" pitchFamily="66" charset="0"/>
              </a:rPr>
              <a:t>, sorge nell'Africa equatoriale, attraversa l'Africa nord-orientale e sfocia nel Mediterraneo con un'ampia </a:t>
            </a:r>
            <a:r>
              <a:rPr lang="it-IT" sz="1100" smtClean="0">
                <a:solidFill>
                  <a:schemeClr val="bg1"/>
                </a:solidFill>
                <a:latin typeface="Comic Sans MS" pitchFamily="66" charset="0"/>
                <a:hlinkClick r:id="rId31" tooltip="Foce a delta"/>
              </a:rPr>
              <a:t>foce a delta</a:t>
            </a:r>
            <a:r>
              <a:rPr lang="it-IT" sz="1100" smtClean="0">
                <a:solidFill>
                  <a:schemeClr val="bg1"/>
                </a:solidFill>
                <a:latin typeface="Comic Sans MS" pitchFamily="66" charset="0"/>
              </a:rPr>
              <a:t>.</a:t>
            </a:r>
          </a:p>
          <a:p>
            <a:pPr>
              <a:buFont typeface="Wingdings 2" pitchFamily="18" charset="2"/>
              <a:buNone/>
            </a:pPr>
            <a:r>
              <a:rPr lang="it-IT" sz="1100" b="1" smtClean="0">
                <a:solidFill>
                  <a:schemeClr val="bg1"/>
                </a:solidFill>
                <a:latin typeface="Comic Sans MS" pitchFamily="66" charset="0"/>
              </a:rPr>
              <a:t>      Ambienti naturali</a:t>
            </a:r>
            <a:endParaRPr lang="it-IT" sz="1100" smtClean="0">
              <a:solidFill>
                <a:schemeClr val="bg1"/>
              </a:solidFill>
              <a:latin typeface="Comic Sans MS" pitchFamily="66" charset="0"/>
            </a:endParaRPr>
          </a:p>
          <a:p>
            <a:pPr>
              <a:buFont typeface="Wingdings 2" pitchFamily="18" charset="2"/>
              <a:buNone/>
            </a:pPr>
            <a:r>
              <a:rPr lang="it-IT" sz="1100" smtClean="0">
                <a:solidFill>
                  <a:schemeClr val="bg1"/>
                </a:solidFill>
                <a:latin typeface="Comic Sans MS" pitchFamily="66" charset="0"/>
              </a:rPr>
              <a:t>         L'Africa presenta una grande varietà di ambienti ed ecosistemi, molti dei quali sono unici al mondo. La parte settentrionale è occupata in gran parte dal </a:t>
            </a:r>
            <a:r>
              <a:rPr lang="it-IT" sz="1100" smtClean="0">
                <a:solidFill>
                  <a:schemeClr val="bg1"/>
                </a:solidFill>
                <a:latin typeface="Comic Sans MS" pitchFamily="66" charset="0"/>
                <a:hlinkClick r:id="rId18" tooltip="Deserto del Sahara"/>
              </a:rPr>
              <a:t>deserto del Sahara</a:t>
            </a:r>
            <a:r>
              <a:rPr lang="it-IT" sz="1100" smtClean="0">
                <a:solidFill>
                  <a:schemeClr val="bg1"/>
                </a:solidFill>
                <a:latin typeface="Comic Sans MS" pitchFamily="66" charset="0"/>
              </a:rPr>
              <a:t>, mentre a sud di questo c’è la </a:t>
            </a:r>
            <a:r>
              <a:rPr lang="it-IT" sz="1100" smtClean="0">
                <a:solidFill>
                  <a:schemeClr val="bg1"/>
                </a:solidFill>
                <a:latin typeface="Comic Sans MS" pitchFamily="66" charset="0"/>
                <a:hlinkClick r:id="rId12" tooltip="Savana"/>
              </a:rPr>
              <a:t>savana</a:t>
            </a:r>
            <a:r>
              <a:rPr lang="it-IT" sz="1100" smtClean="0">
                <a:solidFill>
                  <a:schemeClr val="bg1"/>
                </a:solidFill>
                <a:latin typeface="Comic Sans MS" pitchFamily="66" charset="0"/>
              </a:rPr>
              <a:t>, un'immensa distesa erbacea. L'Africa è famosa per la varietà degli animali che la popolano. Sono presenti molti </a:t>
            </a:r>
            <a:r>
              <a:rPr lang="it-IT" sz="1100" smtClean="0">
                <a:solidFill>
                  <a:schemeClr val="bg1"/>
                </a:solidFill>
                <a:latin typeface="Comic Sans MS" pitchFamily="66" charset="0"/>
                <a:hlinkClick r:id="rId32" tooltip="Felini"/>
              </a:rPr>
              <a:t>Felini</a:t>
            </a:r>
            <a:r>
              <a:rPr lang="it-IT" sz="1100" smtClean="0">
                <a:solidFill>
                  <a:schemeClr val="bg1"/>
                </a:solidFill>
                <a:latin typeface="Comic Sans MS" pitchFamily="66" charset="0"/>
              </a:rPr>
              <a:t>, come il </a:t>
            </a:r>
            <a:r>
              <a:rPr lang="it-IT" sz="1100" smtClean="0">
                <a:solidFill>
                  <a:schemeClr val="bg1"/>
                </a:solidFill>
                <a:latin typeface="Comic Sans MS" pitchFamily="66" charset="0"/>
                <a:hlinkClick r:id="rId33" tooltip="Panthera leo"/>
              </a:rPr>
              <a:t>leone</a:t>
            </a:r>
            <a:r>
              <a:rPr lang="it-IT" sz="1100" smtClean="0">
                <a:solidFill>
                  <a:schemeClr val="bg1"/>
                </a:solidFill>
                <a:latin typeface="Comic Sans MS" pitchFamily="66" charset="0"/>
              </a:rPr>
              <a:t>, il </a:t>
            </a:r>
            <a:r>
              <a:rPr lang="it-IT" sz="1100" smtClean="0">
                <a:solidFill>
                  <a:schemeClr val="bg1"/>
                </a:solidFill>
                <a:latin typeface="Comic Sans MS" pitchFamily="66" charset="0"/>
                <a:hlinkClick r:id="rId34" tooltip="Panthera pardus"/>
              </a:rPr>
              <a:t>leopardo</a:t>
            </a:r>
            <a:r>
              <a:rPr lang="it-IT" sz="1100" smtClean="0">
                <a:solidFill>
                  <a:schemeClr val="bg1"/>
                </a:solidFill>
                <a:latin typeface="Comic Sans MS" pitchFamily="66" charset="0"/>
              </a:rPr>
              <a:t> e il </a:t>
            </a:r>
            <a:r>
              <a:rPr lang="it-IT" sz="1100" smtClean="0">
                <a:solidFill>
                  <a:schemeClr val="bg1"/>
                </a:solidFill>
                <a:latin typeface="Comic Sans MS" pitchFamily="66" charset="0"/>
                <a:hlinkClick r:id="rId35" tooltip="Acinonyx jubatus"/>
              </a:rPr>
              <a:t>ghepardo</a:t>
            </a:r>
            <a:r>
              <a:rPr lang="it-IT" sz="1100" smtClean="0">
                <a:solidFill>
                  <a:schemeClr val="bg1"/>
                </a:solidFill>
                <a:latin typeface="Comic Sans MS" pitchFamily="66" charset="0"/>
              </a:rPr>
              <a:t>. Le grandi </a:t>
            </a:r>
            <a:r>
              <a:rPr lang="it-IT" sz="1100" smtClean="0">
                <a:solidFill>
                  <a:schemeClr val="bg1"/>
                </a:solidFill>
                <a:latin typeface="Comic Sans MS" pitchFamily="66" charset="0"/>
                <a:hlinkClick r:id="rId36" tooltip="Hominidae"/>
              </a:rPr>
              <a:t>scimmie antropomorfe</a:t>
            </a:r>
            <a:r>
              <a:rPr lang="it-IT" sz="1100" smtClean="0">
                <a:solidFill>
                  <a:schemeClr val="bg1"/>
                </a:solidFill>
                <a:latin typeface="Comic Sans MS" pitchFamily="66" charset="0"/>
              </a:rPr>
              <a:t> come gli </a:t>
            </a:r>
            <a:r>
              <a:rPr lang="it-IT" sz="1100" smtClean="0">
                <a:solidFill>
                  <a:schemeClr val="bg1"/>
                </a:solidFill>
                <a:latin typeface="Comic Sans MS" pitchFamily="66" charset="0"/>
                <a:hlinkClick r:id="rId37" tooltip="Pan troglodytes"/>
              </a:rPr>
              <a:t>scimpanzé</a:t>
            </a:r>
            <a:r>
              <a:rPr lang="it-IT" sz="1100" smtClean="0">
                <a:solidFill>
                  <a:schemeClr val="bg1"/>
                </a:solidFill>
                <a:latin typeface="Comic Sans MS" pitchFamily="66" charset="0"/>
              </a:rPr>
              <a:t> e i </a:t>
            </a:r>
            <a:r>
              <a:rPr lang="it-IT" sz="1100" smtClean="0">
                <a:solidFill>
                  <a:schemeClr val="bg1"/>
                </a:solidFill>
                <a:latin typeface="Comic Sans MS" pitchFamily="66" charset="0"/>
                <a:hlinkClick r:id="rId38" tooltip="Gorilla gorilla"/>
              </a:rPr>
              <a:t>gorilla</a:t>
            </a:r>
            <a:r>
              <a:rPr lang="it-IT" sz="1100" smtClean="0">
                <a:solidFill>
                  <a:schemeClr val="bg1"/>
                </a:solidFill>
                <a:latin typeface="Comic Sans MS" pitchFamily="66" charset="0"/>
              </a:rPr>
              <a:t> sono diffusi nelle foreste. Le savane sono il regno dei grandi erbivori come le </a:t>
            </a:r>
            <a:r>
              <a:rPr lang="it-IT" sz="1100" smtClean="0">
                <a:solidFill>
                  <a:schemeClr val="bg1"/>
                </a:solidFill>
                <a:latin typeface="Comic Sans MS" pitchFamily="66" charset="0"/>
                <a:hlinkClick r:id="rId39" tooltip="Giraffa camelopardalis"/>
              </a:rPr>
              <a:t>giraffe</a:t>
            </a:r>
            <a:r>
              <a:rPr lang="it-IT" sz="1100" smtClean="0">
                <a:solidFill>
                  <a:schemeClr val="bg1"/>
                </a:solidFill>
                <a:latin typeface="Comic Sans MS" pitchFamily="66" charset="0"/>
              </a:rPr>
              <a:t>, gli </a:t>
            </a:r>
            <a:r>
              <a:rPr lang="it-IT" sz="1100" smtClean="0">
                <a:solidFill>
                  <a:schemeClr val="bg1"/>
                </a:solidFill>
                <a:latin typeface="Comic Sans MS" pitchFamily="66" charset="0"/>
                <a:hlinkClick r:id="rId40" tooltip="Elephantidae"/>
              </a:rPr>
              <a:t>elefanti</a:t>
            </a:r>
            <a:r>
              <a:rPr lang="it-IT" sz="1100" smtClean="0">
                <a:solidFill>
                  <a:schemeClr val="bg1"/>
                </a:solidFill>
                <a:latin typeface="Comic Sans MS" pitchFamily="66" charset="0"/>
              </a:rPr>
              <a:t>, i </a:t>
            </a:r>
            <a:r>
              <a:rPr lang="it-IT" sz="1100" smtClean="0">
                <a:solidFill>
                  <a:schemeClr val="bg1"/>
                </a:solidFill>
                <a:latin typeface="Comic Sans MS" pitchFamily="66" charset="0"/>
                <a:hlinkClick r:id="rId41" tooltip="Rhinocerotidae"/>
              </a:rPr>
              <a:t>rinoceronti</a:t>
            </a:r>
            <a:r>
              <a:rPr lang="it-IT" sz="1100" smtClean="0">
                <a:solidFill>
                  <a:schemeClr val="bg1"/>
                </a:solidFill>
                <a:latin typeface="Comic Sans MS" pitchFamily="66" charset="0"/>
              </a:rPr>
              <a:t> e delle grandi mandrie di </a:t>
            </a:r>
            <a:r>
              <a:rPr lang="it-IT" sz="1100" smtClean="0">
                <a:solidFill>
                  <a:schemeClr val="bg1"/>
                </a:solidFill>
                <a:latin typeface="Comic Sans MS" pitchFamily="66" charset="0"/>
                <a:hlinkClick r:id="rId42" tooltip="Syncerus caffer"/>
              </a:rPr>
              <a:t>bufali</a:t>
            </a:r>
            <a:r>
              <a:rPr lang="it-IT" sz="1100" smtClean="0">
                <a:solidFill>
                  <a:schemeClr val="bg1"/>
                </a:solidFill>
                <a:latin typeface="Comic Sans MS" pitchFamily="66" charset="0"/>
              </a:rPr>
              <a:t>, </a:t>
            </a:r>
            <a:r>
              <a:rPr lang="it-IT" sz="1100" smtClean="0">
                <a:solidFill>
                  <a:schemeClr val="bg1"/>
                </a:solidFill>
                <a:latin typeface="Comic Sans MS" pitchFamily="66" charset="0"/>
                <a:hlinkClick r:id="rId43" tooltip="Zebra"/>
              </a:rPr>
              <a:t>zebre</a:t>
            </a:r>
            <a:r>
              <a:rPr lang="it-IT" sz="1100" smtClean="0">
                <a:solidFill>
                  <a:schemeClr val="bg1"/>
                </a:solidFill>
                <a:latin typeface="Comic Sans MS" pitchFamily="66" charset="0"/>
              </a:rPr>
              <a:t>, </a:t>
            </a:r>
            <a:r>
              <a:rPr lang="it-IT" sz="1100" smtClean="0">
                <a:solidFill>
                  <a:schemeClr val="bg1"/>
                </a:solidFill>
                <a:latin typeface="Comic Sans MS" pitchFamily="66" charset="0"/>
                <a:hlinkClick r:id="rId44" tooltip="Gazzella"/>
              </a:rPr>
              <a:t>gazzelle</a:t>
            </a:r>
            <a:r>
              <a:rPr lang="it-IT" sz="1100" smtClean="0">
                <a:solidFill>
                  <a:schemeClr val="bg1"/>
                </a:solidFill>
                <a:latin typeface="Comic Sans MS" pitchFamily="66" charset="0"/>
              </a:rPr>
              <a:t> e </a:t>
            </a:r>
            <a:r>
              <a:rPr lang="it-IT" sz="1100" smtClean="0">
                <a:solidFill>
                  <a:schemeClr val="bg1"/>
                </a:solidFill>
                <a:latin typeface="Comic Sans MS" pitchFamily="66" charset="0"/>
                <a:hlinkClick r:id="rId45" tooltip="Antilope"/>
              </a:rPr>
              <a:t>antilopi</a:t>
            </a:r>
            <a:r>
              <a:rPr lang="it-IT" sz="1100" smtClean="0">
                <a:solidFill>
                  <a:schemeClr val="bg1"/>
                </a:solidFill>
                <a:latin typeface="Comic Sans MS" pitchFamily="66" charset="0"/>
              </a:rPr>
              <a:t>.  Presso i grandi fiumi vivono </a:t>
            </a:r>
            <a:r>
              <a:rPr lang="it-IT" sz="1100" smtClean="0">
                <a:solidFill>
                  <a:schemeClr val="bg1"/>
                </a:solidFill>
                <a:latin typeface="Comic Sans MS" pitchFamily="66" charset="0"/>
                <a:hlinkClick r:id="rId46" tooltip="Hippopotamus amphibius"/>
              </a:rPr>
              <a:t>ippopotami</a:t>
            </a:r>
            <a:r>
              <a:rPr lang="it-IT" sz="1100" smtClean="0">
                <a:solidFill>
                  <a:schemeClr val="bg1"/>
                </a:solidFill>
                <a:latin typeface="Comic Sans MS" pitchFamily="66" charset="0"/>
              </a:rPr>
              <a:t> e </a:t>
            </a:r>
            <a:r>
              <a:rPr lang="it-IT" sz="1100" smtClean="0">
                <a:solidFill>
                  <a:schemeClr val="bg1"/>
                </a:solidFill>
                <a:latin typeface="Comic Sans MS" pitchFamily="66" charset="0"/>
                <a:hlinkClick r:id="rId47" tooltip="Crocodylia"/>
              </a:rPr>
              <a:t>coccodrilli</a:t>
            </a:r>
            <a:r>
              <a:rPr lang="it-IT" sz="1100" smtClean="0">
                <a:solidFill>
                  <a:schemeClr val="bg1"/>
                </a:solidFill>
                <a:latin typeface="Comic Sans MS" pitchFamily="66" charset="0"/>
              </a:rPr>
              <a:t>. Nel </a:t>
            </a:r>
            <a:r>
              <a:rPr lang="it-IT" sz="1100" smtClean="0">
                <a:solidFill>
                  <a:schemeClr val="bg1"/>
                </a:solidFill>
                <a:latin typeface="Comic Sans MS" pitchFamily="66" charset="0"/>
                <a:hlinkClick r:id="rId48" tooltip="Madagascar"/>
              </a:rPr>
              <a:t>Madagascar</a:t>
            </a:r>
            <a:r>
              <a:rPr lang="it-IT" sz="1100" smtClean="0">
                <a:solidFill>
                  <a:schemeClr val="bg1"/>
                </a:solidFill>
                <a:latin typeface="Comic Sans MS" pitchFamily="66" charset="0"/>
              </a:rPr>
              <a:t> vi è un numero impressionante di volatili.</a:t>
            </a:r>
          </a:p>
        </p:txBody>
      </p:sp>
      <p:pic>
        <p:nvPicPr>
          <p:cNvPr id="5" name="Immagine 4" descr="Posizione dell'Africa nel mondo">
            <a:hlinkClick r:id="rId49" tooltip="&quot;Posizione dell'Africa nel mondo&quot;"/>
          </p:cNvPr>
          <p:cNvPicPr>
            <a:picLocks noChangeAspect="1" noChangeArrowheads="1"/>
          </p:cNvPicPr>
          <p:nvPr/>
        </p:nvPicPr>
        <p:blipFill>
          <a:blip r:embed="rId50"/>
          <a:srcRect/>
          <a:stretch>
            <a:fillRect/>
          </a:stretch>
        </p:blipFill>
        <p:spPr bwMode="auto">
          <a:xfrm>
            <a:off x="5572125" y="0"/>
            <a:ext cx="1357313" cy="1285875"/>
          </a:xfrm>
          <a:prstGeom prst="rect">
            <a:avLst/>
          </a:prstGeom>
          <a:noFill/>
          <a:ln w="9525">
            <a:noFill/>
            <a:miter lim="800000"/>
            <a:headEnd/>
            <a:tailEnd/>
          </a:ln>
        </p:spPr>
      </p:pic>
      <p:sp>
        <p:nvSpPr>
          <p:cNvPr id="25605"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tabLst>
                <a:tab pos="977900" algn="l"/>
              </a:tabLst>
            </a:pPr>
            <a:endParaRPr lang="it-IT"/>
          </a:p>
        </p:txBody>
      </p:sp>
      <p:pic>
        <p:nvPicPr>
          <p:cNvPr id="6" name="Shape">
            <a:hlinkClick r:id="" action="ppaction://media"/>
          </p:cNvPr>
          <p:cNvPicPr>
            <a:picLocks noChangeAspect="1"/>
          </p:cNvPicPr>
          <p:nvPr>
            <a:videoFile r:link="rId1"/>
          </p:nvPr>
        </p:nvPicPr>
        <p:blipFill>
          <a:blip r:embed="rId51"/>
          <a:srcRect/>
          <a:stretch>
            <a:fillRect/>
          </a:stretch>
        </p:blipFill>
        <p:spPr bwMode="auto">
          <a:xfrm>
            <a:off x="8316913" y="152400"/>
            <a:ext cx="431800" cy="431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333236"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endCondLst>
                    <p:cond evt="onStopAudio" delay="0">
                      <p:tgtEl>
                        <p:sldTgt/>
                      </p:tgtEl>
                    </p:cond>
                  </p:endCondLst>
                </p:cTn>
                <p:tgtEl>
                  <p:spTgt spid="6"/>
                </p:tgtEl>
              </p:cMediaNode>
            </p:video>
          </p:childTnLst>
        </p:cTn>
      </p:par>
    </p:tnLst>
  </p:timing>
</p:sld>
</file>

<file path=ppt/theme/theme1.xml><?xml version="1.0" encoding="utf-8"?>
<a:theme xmlns:a="http://schemas.openxmlformats.org/drawingml/2006/main" name="Tecnolog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cnologia">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1814</TotalTime>
  <Words>4193</Words>
  <Application>Microsoft Office PowerPoint</Application>
  <PresentationFormat>Presentazione su schermo (4:3)</PresentationFormat>
  <Paragraphs>155</Paragraphs>
  <Slides>16</Slides>
  <Notes>4</Notes>
  <HiddenSlides>0</HiddenSlides>
  <MMClips>10</MMClips>
  <ScaleCrop>false</ScaleCrop>
  <HeadingPairs>
    <vt:vector size="6" baseType="variant">
      <vt:variant>
        <vt:lpstr>Caratteri utilizzati</vt:lpstr>
      </vt:variant>
      <vt:variant>
        <vt:i4>6</vt:i4>
      </vt:variant>
      <vt:variant>
        <vt:lpstr>Modello struttura</vt:lpstr>
      </vt:variant>
      <vt:variant>
        <vt:i4>6</vt:i4>
      </vt:variant>
      <vt:variant>
        <vt:lpstr>Titoli diapositive</vt:lpstr>
      </vt:variant>
      <vt:variant>
        <vt:i4>16</vt:i4>
      </vt:variant>
    </vt:vector>
  </HeadingPairs>
  <TitlesOfParts>
    <vt:vector size="28" baseType="lpstr">
      <vt:lpstr>Arial</vt:lpstr>
      <vt:lpstr>Franklin Gothic Book</vt:lpstr>
      <vt:lpstr>Wingdings 2</vt:lpstr>
      <vt:lpstr>Calibri</vt:lpstr>
      <vt:lpstr>Comic Sans MS</vt:lpstr>
      <vt:lpstr>Times New Roman</vt:lpstr>
      <vt:lpstr>Tecnologia</vt:lpstr>
      <vt:lpstr>Tecnologia</vt:lpstr>
      <vt:lpstr>Tecnologia</vt:lpstr>
      <vt:lpstr>Tecnologia</vt:lpstr>
      <vt:lpstr>Tecnologia</vt:lpstr>
      <vt:lpstr>Tecnologia</vt:lpstr>
      <vt:lpstr>Diapositiva 1</vt:lpstr>
      <vt:lpstr>Diapositiva 2</vt:lpstr>
      <vt:lpstr>Diapositiva 3</vt:lpstr>
      <vt:lpstr>Letteratura Oriana Fallaci</vt:lpstr>
      <vt:lpstr>Storia L’ ISIS</vt:lpstr>
      <vt:lpstr>Francese Charlie Hebdo</vt:lpstr>
      <vt:lpstr>Inglese Malala Yousafzay</vt:lpstr>
      <vt:lpstr>Cittadinanza I diritti dei minori</vt:lpstr>
      <vt:lpstr>Geografia L’ Africa e i bambini soldato </vt:lpstr>
      <vt:lpstr>Diapositiva 10</vt:lpstr>
      <vt:lpstr>I bambini soldato</vt:lpstr>
      <vt:lpstr>Scienze Ebola</vt:lpstr>
      <vt:lpstr>Arte e immagine L’ arte contemporanea </vt:lpstr>
      <vt:lpstr>Musica  Pino Daniele</vt:lpstr>
      <vt:lpstr>Tecnologia Lo spreco delle risorse naturali</vt:lpstr>
      <vt:lpstr>Educazione fisica  Calcio scommesse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Viaggio nel presente</dc:title>
  <dc:creator>Pasquale Guido</dc:creator>
  <cp:lastModifiedBy>Utente</cp:lastModifiedBy>
  <cp:revision>186</cp:revision>
  <dcterms:created xsi:type="dcterms:W3CDTF">2015-03-03T18:21:52Z</dcterms:created>
  <dcterms:modified xsi:type="dcterms:W3CDTF">2015-06-24T19:45:50Z</dcterms:modified>
</cp:coreProperties>
</file>