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14"/>
  </p:notesMasterIdLst>
  <p:sldIdLst>
    <p:sldId id="268" r:id="rId2"/>
    <p:sldId id="269" r:id="rId3"/>
    <p:sldId id="256" r:id="rId4"/>
    <p:sldId id="258" r:id="rId5"/>
    <p:sldId id="257" r:id="rId6"/>
    <p:sldId id="267" r:id="rId7"/>
    <p:sldId id="270" r:id="rId8"/>
    <p:sldId id="263" r:id="rId9"/>
    <p:sldId id="259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E707A7"/>
    <a:srgbClr val="97F5F7"/>
    <a:srgbClr val="00FF99"/>
    <a:srgbClr val="9FDCEF"/>
    <a:srgbClr val="046368"/>
    <a:srgbClr val="1359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4D6243F-A721-4C5C-BEE1-66BBCA3F222E}" type="datetimeFigureOut">
              <a:rPr lang="it-IT"/>
              <a:pPr>
                <a:defRPr/>
              </a:pPr>
              <a:t>24/06/2015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905310E-402C-4340-8E6C-8C422A8A641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17411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732FFC0-5742-4177-BA3C-65F4CAAE4550}" type="slidenum">
              <a:rPr lang="it-IT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it-IT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nettore 1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Titolo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5" name="Segnaposto data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49525-9086-44FB-8EBA-C6A92D2D1D77}" type="datetimeFigureOut">
              <a:rPr lang="it-IT"/>
              <a:pPr>
                <a:defRPr/>
              </a:pPr>
              <a:t>24/06/2015</a:t>
            </a:fld>
            <a:endParaRPr lang="it-IT"/>
          </a:p>
        </p:txBody>
      </p:sp>
      <p:sp>
        <p:nvSpPr>
          <p:cNvPr id="6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4CDDF-006D-430B-B962-19CEAE84F18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AF97F-EA9C-4F77-B598-DF3E916CFA2A}" type="datetimeFigureOut">
              <a:rPr lang="it-IT"/>
              <a:pPr>
                <a:defRPr/>
              </a:pPr>
              <a:t>24/06/2015</a:t>
            </a:fld>
            <a:endParaRPr lang="it-IT"/>
          </a:p>
        </p:txBody>
      </p:sp>
      <p:sp>
        <p:nvSpPr>
          <p:cNvPr id="5" name="Segnaposto piè di pagina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1BFD2-0ECA-40ED-970B-CA3E7F6D496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BEDE3-5AB1-4A2F-8FE9-851BC0468A1E}" type="datetimeFigureOut">
              <a:rPr lang="it-IT"/>
              <a:pPr>
                <a:defRPr/>
              </a:pPr>
              <a:t>24/06/2015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C9786-B4DE-451F-A419-F4EFF4D1CAC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o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27" name="Segnaposto contenuto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5D8AE-3AA2-4F2F-92AD-9D3E94DFFC60}" type="datetimeFigureOut">
              <a:rPr lang="it-IT"/>
              <a:pPr>
                <a:defRPr/>
              </a:pPr>
              <a:t>24/06/2015</a:t>
            </a:fld>
            <a:endParaRPr lang="it-IT"/>
          </a:p>
        </p:txBody>
      </p:sp>
      <p:sp>
        <p:nvSpPr>
          <p:cNvPr id="5" name="Segnaposto piè di pagina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447B0E-8206-4667-A733-163A87091E2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nettore 1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Segnaposto testo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5" name="Segnaposto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F5B39-6933-46BA-A71E-365D3D15AA93}" type="datetimeFigureOut">
              <a:rPr lang="it-IT"/>
              <a:pPr>
                <a:defRPr/>
              </a:pPr>
              <a:t>24/06/2015</a:t>
            </a:fld>
            <a:endParaRPr lang="it-IT"/>
          </a:p>
        </p:txBody>
      </p:sp>
      <p:sp>
        <p:nvSpPr>
          <p:cNvPr id="7" name="Segnaposto piè di pa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CBD50-354F-40CE-8288-051A5FFDCB8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olo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14" name="Segnaposto contenuto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60DB0-A5B0-4F4A-B19A-A071138DF77C}" type="datetimeFigureOut">
              <a:rPr lang="it-IT"/>
              <a:pPr>
                <a:defRPr/>
              </a:pPr>
              <a:t>24/06/2015</a:t>
            </a:fld>
            <a:endParaRPr lang="it-IT"/>
          </a:p>
        </p:txBody>
      </p:sp>
      <p:sp>
        <p:nvSpPr>
          <p:cNvPr id="6" name="Segnaposto piè di pagina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97E47-2FF7-4878-8B35-68840A4BA61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Titolo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25" name="Segnaposto testo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28" name="Segnaposto contenuto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8" name="Segnaposto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7B738-7C3B-4A13-9B16-9DBD220A47B5}" type="datetimeFigureOut">
              <a:rPr lang="it-IT"/>
              <a:pPr>
                <a:defRPr/>
              </a:pPr>
              <a:t>24/06/2015</a:t>
            </a:fld>
            <a:endParaRPr lang="it-IT"/>
          </a:p>
        </p:txBody>
      </p:sp>
      <p:sp>
        <p:nvSpPr>
          <p:cNvPr id="9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36E75-E589-4F57-B41B-796F1085A38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olo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832C0-26A6-44AA-94F0-9531460B125E}" type="datetimeFigureOut">
              <a:rPr lang="it-IT"/>
              <a:pPr>
                <a:defRPr/>
              </a:pPr>
              <a:t>24/06/2015</a:t>
            </a:fld>
            <a:endParaRPr lang="it-IT"/>
          </a:p>
        </p:txBody>
      </p:sp>
      <p:sp>
        <p:nvSpPr>
          <p:cNvPr id="4" name="Segnaposto piè di pagina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1D8CE-D260-4EC0-BF46-E9752A62758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BF214-B323-43F8-88ED-15A436D6708A}" type="datetimeFigureOut">
              <a:rPr lang="it-IT"/>
              <a:pPr>
                <a:defRPr/>
              </a:pPr>
              <a:t>24/06/2015</a:t>
            </a:fld>
            <a:endParaRPr lang="it-IT"/>
          </a:p>
        </p:txBody>
      </p:sp>
      <p:sp>
        <p:nvSpPr>
          <p:cNvPr id="3" name="Segnaposto piè di pagina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4436C-2507-4095-89CD-7DDF92E6BEB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ttore 1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Titolo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26" name="Segnaposto testo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4" name="Segnaposto contenuto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82E9E-3B8B-448D-960F-79941D98C572}" type="datetimeFigureOut">
              <a:rPr lang="it-IT"/>
              <a:pPr>
                <a:defRPr/>
              </a:pPr>
              <a:t>24/06/2015</a:t>
            </a:fld>
            <a:endParaRPr lang="it-IT"/>
          </a:p>
        </p:txBody>
      </p:sp>
      <p:sp>
        <p:nvSpPr>
          <p:cNvPr id="7" name="Segnaposto piè di pagina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FF7AE-BB1E-488E-BE58-82873C1E8AC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immagine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 dirty="0"/>
          </a:p>
        </p:txBody>
      </p:sp>
      <p:sp>
        <p:nvSpPr>
          <p:cNvPr id="17" name="Titolo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26" name="Segnaposto testo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77EC3-5B21-43CE-BA88-A8DFBE0E54B7}" type="datetimeFigureOut">
              <a:rPr lang="it-IT"/>
              <a:pPr>
                <a:defRPr/>
              </a:pPr>
              <a:t>24/06/2015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BB35D-D226-410A-8A57-5964E725DC3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Segnaposto testo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smtClean="0"/>
          </a:p>
        </p:txBody>
      </p:sp>
      <p:sp>
        <p:nvSpPr>
          <p:cNvPr id="11" name="Segnaposto data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7EC03F-B99C-4E54-8802-EBB342719C49}" type="datetimeFigureOut">
              <a:rPr lang="it-IT"/>
              <a:pPr>
                <a:defRPr/>
              </a:pPr>
              <a:t>24/06/2015</a:t>
            </a:fld>
            <a:endParaRPr lang="it-IT"/>
          </a:p>
        </p:txBody>
      </p:sp>
      <p:sp>
        <p:nvSpPr>
          <p:cNvPr id="28" name="Segnaposto piè di pagina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960EE8-42E1-4822-8827-D5BFC0677AE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10" name="Segnaposto titolo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Connettore 1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85" r:id="rId4"/>
    <p:sldLayoutId id="2147483891" r:id="rId5"/>
    <p:sldLayoutId id="2147483886" r:id="rId6"/>
    <p:sldLayoutId id="2147483892" r:id="rId7"/>
    <p:sldLayoutId id="2147483893" r:id="rId8"/>
    <p:sldLayoutId id="2147483894" r:id="rId9"/>
    <p:sldLayoutId id="2147483887" r:id="rId10"/>
    <p:sldLayoutId id="214748389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ownloads\EXPO%202015%20LA%20FORZA%20DEL%20SORRISO.mp3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ownloads\EXPO%202015%20LA%20FORZA%20DEL%20SORRISO.mp3" TargetMode="Externa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ownloads\EXPO%202015%20LA%20FORZA%20DEL%20SORRISO.mp3" TargetMode="External"/><Relationship Id="rId5" Type="http://schemas.openxmlformats.org/officeDocument/2006/relationships/image" Target="../media/image9.png"/><Relationship Id="rId4" Type="http://schemas.openxmlformats.org/officeDocument/2006/relationships/hyperlink" Target="http://www.frasicelebri.it/frasi-di/gianni-rodari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C:\Users\user\Downloads\EXPO%202015%20LA%20FORZA%20DEL%20SORRISO.mp3" TargetMode="Externa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ownloads\EXPO%202015%20LA%20FORZA%20DEL%20SORRISO.mp3" TargetMode="Externa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ownloads\EXPO%202015%20LA%20FORZA%20DEL%20SORRISO.mp3" TargetMode="Externa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ownloads\Laura%20Pausini-Il%20mondo%20che%20vorrei%20lyrics.mp3" TargetMode="External"/><Relationship Id="rId6" Type="http://schemas.openxmlformats.org/officeDocument/2006/relationships/image" Target="../media/image18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Alunna: </a:t>
            </a:r>
            <a:r>
              <a:rPr lang="it-IT" dirty="0" err="1" smtClean="0"/>
              <a:t>Feo</a:t>
            </a:r>
            <a:r>
              <a:rPr lang="it-IT" dirty="0" smtClean="0"/>
              <a:t> Daniela</a:t>
            </a:r>
            <a:br>
              <a:rPr lang="it-IT" dirty="0" smtClean="0"/>
            </a:br>
            <a:r>
              <a:rPr lang="it-IT" dirty="0" smtClean="0"/>
              <a:t>Classe: 3^A</a:t>
            </a:r>
            <a:endParaRPr lang="it-IT" dirty="0"/>
          </a:p>
        </p:txBody>
      </p:sp>
      <p:pic>
        <p:nvPicPr>
          <p:cNvPr id="7" name="Segnaposto contenuto 6" descr="IMG_392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25" y="1643063"/>
            <a:ext cx="5786438" cy="4929187"/>
          </a:xfrm>
          <a:effectLst>
            <a:outerShdw blurRad="107950" dist="12700" dir="5400000" algn="ctr">
              <a:srgbClr val="000000"/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             </a:t>
            </a:r>
            <a:r>
              <a:rPr lang="it-IT" dirty="0" smtClean="0">
                <a:solidFill>
                  <a:srgbClr val="97F5F7"/>
                </a:solidFill>
              </a:rPr>
              <a:t>TECNOLOGIA</a:t>
            </a:r>
            <a:endParaRPr lang="it-IT" dirty="0">
              <a:solidFill>
                <a:srgbClr val="97F5F7"/>
              </a:solidFill>
            </a:endParaRPr>
          </a:p>
        </p:txBody>
      </p:sp>
      <p:sp>
        <p:nvSpPr>
          <p:cNvPr id="7" name="Segnaposto contenuto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mtClean="0">
                <a:solidFill>
                  <a:srgbClr val="7030A0"/>
                </a:solidFill>
                <a:latin typeface="Constantia" pitchFamily="18" charset="0"/>
              </a:rPr>
              <a:t>Qualunque  alimento che mantiene le sue caratteristiche nutritive e sensoriali può essere considerato conservato. Secondo questa definizione la grande maggioranza degli alimenti può essere considerata conservata: anche gli alimenti freschi, infatti, hanno subito come minimo un trattamento di refrigerazione.</a:t>
            </a:r>
          </a:p>
        </p:txBody>
      </p:sp>
      <p:pic>
        <p:nvPicPr>
          <p:cNvPr id="6" name="EXPO 2015 LA FORZA DEL SORRIS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39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42976" y="285728"/>
            <a:ext cx="7498080" cy="1654164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>
                <a:solidFill>
                  <a:schemeClr val="accent6"/>
                </a:solidFill>
                <a:latin typeface="Stencil" pitchFamily="82" charset="0"/>
              </a:rPr>
              <a:t>      ARTE E IMMAGINE</a:t>
            </a:r>
            <a:r>
              <a:rPr lang="it-IT" dirty="0" smtClean="0">
                <a:solidFill>
                  <a:srgbClr val="00B0F0"/>
                </a:solidFill>
                <a:latin typeface="Stencil" pitchFamily="82" charset="0"/>
              </a:rPr>
              <a:t/>
            </a:r>
            <a:br>
              <a:rPr lang="it-IT" dirty="0" smtClean="0">
                <a:solidFill>
                  <a:srgbClr val="00B0F0"/>
                </a:solidFill>
                <a:latin typeface="Stencil" pitchFamily="82" charset="0"/>
              </a:rPr>
            </a:br>
            <a:r>
              <a:rPr lang="it-IT" sz="2800" dirty="0" smtClean="0">
                <a:solidFill>
                  <a:schemeClr val="tx1"/>
                </a:solidFill>
                <a:effectLst/>
                <a:latin typeface="Andalus" pitchFamily="18" charset="-78"/>
                <a:ea typeface="Batang" pitchFamily="18" charset="-127"/>
                <a:cs typeface="Andalus" pitchFamily="18" charset="-78"/>
              </a:rPr>
              <a:t>Sono100 i lavori in esposizione,prevalentemente dipinti,ma ci sono anche sculture.</a:t>
            </a:r>
            <a:endParaRPr lang="it-IT" sz="2800" dirty="0">
              <a:solidFill>
                <a:srgbClr val="00B0F0"/>
              </a:solidFill>
              <a:latin typeface="Andalus" pitchFamily="18" charset="-78"/>
              <a:ea typeface="Batang" pitchFamily="18" charset="-127"/>
              <a:cs typeface="Andalus" pitchFamily="18" charset="-78"/>
            </a:endParaRPr>
          </a:p>
        </p:txBody>
      </p:sp>
      <p:pic>
        <p:nvPicPr>
          <p:cNvPr id="4" name="Segnaposto contenuto 3" descr="locandina_mostra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071688"/>
            <a:ext cx="9144000" cy="4786312"/>
          </a:xfrm>
        </p:spPr>
      </p:pic>
      <p:pic>
        <p:nvPicPr>
          <p:cNvPr id="5" name="EXPO 2015 LA FORZA DEL SORRIS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39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297106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>
                <a:solidFill>
                  <a:srgbClr val="9FDCEF"/>
                </a:solidFill>
                <a:latin typeface="Aharoni" pitchFamily="2" charset="-79"/>
                <a:cs typeface="Aharoni" pitchFamily="2" charset="-79"/>
              </a:rPr>
              <a:t> EDUCAZIONE MUSICALE</a:t>
            </a:r>
            <a:br>
              <a:rPr lang="it-IT" dirty="0" smtClean="0">
                <a:solidFill>
                  <a:srgbClr val="9FDCEF"/>
                </a:solidFill>
                <a:latin typeface="Aharoni" pitchFamily="2" charset="-79"/>
                <a:cs typeface="Aharoni" pitchFamily="2" charset="-79"/>
              </a:rPr>
            </a:br>
            <a:r>
              <a:rPr lang="it-IT" sz="22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L</a:t>
            </a:r>
            <a:r>
              <a:rPr lang="it-IT" sz="2200" i="1" dirty="0" smtClean="0">
                <a:solidFill>
                  <a:schemeClr val="tx1"/>
                </a:solidFill>
                <a:effectLst/>
                <a:latin typeface="Aharoni" pitchFamily="2" charset="-79"/>
                <a:cs typeface="Aharoni" pitchFamily="2" charset="-79"/>
              </a:rPr>
              <a:t>a musica e’ in grado di influenzare i nostri stati d’animo,una melodia </a:t>
            </a:r>
            <a:r>
              <a:rPr lang="it-IT" sz="2200" i="1" dirty="0" err="1" smtClean="0">
                <a:solidFill>
                  <a:schemeClr val="tx1"/>
                </a:solidFill>
                <a:effectLst/>
                <a:latin typeface="Aharoni" pitchFamily="2" charset="-79"/>
                <a:cs typeface="Aharoni" pitchFamily="2" charset="-79"/>
              </a:rPr>
              <a:t>puo’</a:t>
            </a:r>
            <a:r>
              <a:rPr lang="it-IT" sz="2200" i="1" dirty="0" smtClean="0">
                <a:solidFill>
                  <a:schemeClr val="tx1"/>
                </a:solidFill>
                <a:effectLst/>
                <a:latin typeface="Aharoni" pitchFamily="2" charset="-79"/>
                <a:cs typeface="Aharoni" pitchFamily="2" charset="-79"/>
              </a:rPr>
              <a:t> suscitare in noi emozioni diverse in tempi davvero ristretti. E se </a:t>
            </a:r>
            <a:r>
              <a:rPr lang="it-IT" sz="2200" i="1" dirty="0" err="1" smtClean="0">
                <a:solidFill>
                  <a:schemeClr val="tx1"/>
                </a:solidFill>
                <a:effectLst/>
                <a:latin typeface="Aharoni" pitchFamily="2" charset="-79"/>
                <a:cs typeface="Aharoni" pitchFamily="2" charset="-79"/>
              </a:rPr>
              <a:t>puo’</a:t>
            </a:r>
            <a:r>
              <a:rPr lang="it-IT" sz="2200" i="1" dirty="0" smtClean="0">
                <a:solidFill>
                  <a:schemeClr val="tx1"/>
                </a:solidFill>
                <a:effectLst/>
                <a:latin typeface="Aharoni" pitchFamily="2" charset="-79"/>
                <a:cs typeface="Aharoni" pitchFamily="2" charset="-79"/>
              </a:rPr>
              <a:t> fare tutto questo, per quale motivo non dovrebbe cambiare anche la percezione del cibo che stiamo gustando?</a:t>
            </a:r>
            <a:endParaRPr lang="it-IT" sz="2200" dirty="0">
              <a:solidFill>
                <a:srgbClr val="9FDCEF"/>
              </a:solidFill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6" name="Segnaposto contenuto 5" descr="musica_spaghetti_618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714625"/>
            <a:ext cx="4786313" cy="4143375"/>
          </a:xfrm>
        </p:spPr>
      </p:pic>
      <p:pic>
        <p:nvPicPr>
          <p:cNvPr id="7" name="Immagine 6" descr="musica-fragola_74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2643188"/>
            <a:ext cx="4357687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e 22"/>
          <p:cNvSpPr/>
          <p:nvPr/>
        </p:nvSpPr>
        <p:spPr>
          <a:xfrm>
            <a:off x="3214688" y="2714625"/>
            <a:ext cx="3071812" cy="1785938"/>
          </a:xfrm>
          <a:prstGeom prst="ellipse">
            <a:avLst/>
          </a:prstGeom>
          <a:solidFill>
            <a:srgbClr val="00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 smtClean="0">
                <a:solidFill>
                  <a:srgbClr val="FF0000"/>
                </a:solidFill>
              </a:rPr>
              <a:t>ALIMENTAZIONE E SALUTE</a:t>
            </a:r>
            <a:endParaRPr lang="it-IT" dirty="0">
              <a:solidFill>
                <a:srgbClr val="FF0000"/>
              </a:solidFill>
            </a:endParaRPr>
          </a:p>
        </p:txBody>
      </p:sp>
      <p:cxnSp>
        <p:nvCxnSpPr>
          <p:cNvPr id="24" name="Connettore 2 23"/>
          <p:cNvCxnSpPr>
            <a:stCxn id="23" idx="0"/>
          </p:cNvCxnSpPr>
          <p:nvPr/>
        </p:nvCxnSpPr>
        <p:spPr>
          <a:xfrm rot="16200000" flipV="1">
            <a:off x="4268788" y="2232025"/>
            <a:ext cx="928687" cy="365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/>
          <p:cNvCxnSpPr>
            <a:stCxn id="23" idx="5"/>
          </p:cNvCxnSpPr>
          <p:nvPr/>
        </p:nvCxnSpPr>
        <p:spPr>
          <a:xfrm rot="16200000" flipH="1">
            <a:off x="5502275" y="4573588"/>
            <a:ext cx="833438" cy="163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/>
          <p:cNvCxnSpPr>
            <a:stCxn id="23" idx="3"/>
          </p:cNvCxnSpPr>
          <p:nvPr/>
        </p:nvCxnSpPr>
        <p:spPr>
          <a:xfrm rot="5400000">
            <a:off x="3272631" y="4252119"/>
            <a:ext cx="404813" cy="3778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/>
          <p:cNvCxnSpPr>
            <a:stCxn id="23" idx="2"/>
          </p:cNvCxnSpPr>
          <p:nvPr/>
        </p:nvCxnSpPr>
        <p:spPr>
          <a:xfrm rot="10800000">
            <a:off x="2571750" y="3571875"/>
            <a:ext cx="642938" cy="365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30"/>
          <p:cNvCxnSpPr>
            <a:stCxn id="23" idx="1"/>
          </p:cNvCxnSpPr>
          <p:nvPr/>
        </p:nvCxnSpPr>
        <p:spPr>
          <a:xfrm rot="16200000" flipV="1">
            <a:off x="3201193" y="2513807"/>
            <a:ext cx="404813" cy="520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e 33"/>
          <p:cNvSpPr/>
          <p:nvPr/>
        </p:nvSpPr>
        <p:spPr>
          <a:xfrm>
            <a:off x="5965825" y="285750"/>
            <a:ext cx="2357438" cy="1643063"/>
          </a:xfrm>
          <a:prstGeom prst="ellipse">
            <a:avLst/>
          </a:prstGeom>
          <a:solidFill>
            <a:srgbClr val="97F5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 smtClean="0">
                <a:solidFill>
                  <a:srgbClr val="FF0000"/>
                </a:solidFill>
              </a:rPr>
              <a:t>ITALIANO: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 smtClean="0">
                <a:solidFill>
                  <a:srgbClr val="7030A0"/>
                </a:solidFill>
              </a:rPr>
              <a:t>EXPO MILANO 2015</a:t>
            </a:r>
            <a:endParaRPr lang="it-IT" dirty="0">
              <a:solidFill>
                <a:srgbClr val="7030A0"/>
              </a:solidFill>
            </a:endParaRPr>
          </a:p>
        </p:txBody>
      </p:sp>
      <p:sp>
        <p:nvSpPr>
          <p:cNvPr id="36" name="Ovale 35"/>
          <p:cNvSpPr/>
          <p:nvPr/>
        </p:nvSpPr>
        <p:spPr>
          <a:xfrm>
            <a:off x="6464300" y="2071688"/>
            <a:ext cx="2573338" cy="1357312"/>
          </a:xfrm>
          <a:prstGeom prst="ellipse">
            <a:avLst/>
          </a:prstGeom>
          <a:solidFill>
            <a:srgbClr val="97F5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 smtClean="0">
                <a:solidFill>
                  <a:srgbClr val="FF0000"/>
                </a:solidFill>
              </a:rPr>
              <a:t>STORIA: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 smtClean="0">
                <a:solidFill>
                  <a:srgbClr val="7030A0"/>
                </a:solidFill>
              </a:rPr>
              <a:t>L’EVOLUZIONE DEL CIBO</a:t>
            </a:r>
            <a:endParaRPr lang="it-IT" dirty="0">
              <a:solidFill>
                <a:srgbClr val="7030A0"/>
              </a:solidFill>
            </a:endParaRPr>
          </a:p>
        </p:txBody>
      </p:sp>
      <p:cxnSp>
        <p:nvCxnSpPr>
          <p:cNvPr id="37" name="Connettore 2 36"/>
          <p:cNvCxnSpPr>
            <a:stCxn id="23" idx="6"/>
          </p:cNvCxnSpPr>
          <p:nvPr/>
        </p:nvCxnSpPr>
        <p:spPr>
          <a:xfrm>
            <a:off x="6286500" y="3608388"/>
            <a:ext cx="500063" cy="2492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e 37"/>
          <p:cNvSpPr/>
          <p:nvPr/>
        </p:nvSpPr>
        <p:spPr>
          <a:xfrm>
            <a:off x="6894513" y="3714750"/>
            <a:ext cx="2143125" cy="1214438"/>
          </a:xfrm>
          <a:prstGeom prst="ellipse">
            <a:avLst/>
          </a:prstGeom>
          <a:solidFill>
            <a:srgbClr val="97F5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 smtClean="0">
                <a:solidFill>
                  <a:srgbClr val="FF0000"/>
                </a:solidFill>
              </a:rPr>
              <a:t>GEOGRAFIA: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 smtClean="0">
                <a:solidFill>
                  <a:srgbClr val="7030A0"/>
                </a:solidFill>
              </a:rPr>
              <a:t>LA FAME NEL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 smtClean="0">
                <a:solidFill>
                  <a:srgbClr val="7030A0"/>
                </a:solidFill>
              </a:rPr>
              <a:t>MONDO</a:t>
            </a:r>
          </a:p>
        </p:txBody>
      </p:sp>
      <p:sp>
        <p:nvSpPr>
          <p:cNvPr id="39" name="Ovale 38"/>
          <p:cNvSpPr/>
          <p:nvPr/>
        </p:nvSpPr>
        <p:spPr>
          <a:xfrm>
            <a:off x="5751513" y="4929188"/>
            <a:ext cx="3000375" cy="1928812"/>
          </a:xfrm>
          <a:prstGeom prst="ellipse">
            <a:avLst/>
          </a:prstGeom>
          <a:solidFill>
            <a:srgbClr val="97F5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 smtClean="0">
                <a:solidFill>
                  <a:srgbClr val="FF0000"/>
                </a:solidFill>
              </a:rPr>
              <a:t>EDUCAZIONE FISICA:</a:t>
            </a:r>
            <a:endParaRPr lang="it-IT" dirty="0" smtClean="0">
              <a:solidFill>
                <a:schemeClr val="bg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 smtClean="0">
                <a:solidFill>
                  <a:srgbClr val="7030A0"/>
                </a:solidFill>
              </a:rPr>
              <a:t>IBRAHIMOVIC E I SUOI TATUAGGI PER DIRE NO ALLA FAME NEL MONDO</a:t>
            </a:r>
            <a:endParaRPr lang="it-IT" dirty="0">
              <a:solidFill>
                <a:srgbClr val="7030A0"/>
              </a:solidFill>
            </a:endParaRPr>
          </a:p>
        </p:txBody>
      </p:sp>
      <p:cxnSp>
        <p:nvCxnSpPr>
          <p:cNvPr id="40" name="Connettore 2 39"/>
          <p:cNvCxnSpPr/>
          <p:nvPr/>
        </p:nvCxnSpPr>
        <p:spPr>
          <a:xfrm rot="5400000">
            <a:off x="4572794" y="4679156"/>
            <a:ext cx="285750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e 46"/>
          <p:cNvSpPr/>
          <p:nvPr/>
        </p:nvSpPr>
        <p:spPr>
          <a:xfrm>
            <a:off x="2965450" y="5286375"/>
            <a:ext cx="2786063" cy="1571625"/>
          </a:xfrm>
          <a:prstGeom prst="ellipse">
            <a:avLst/>
          </a:prstGeom>
          <a:solidFill>
            <a:srgbClr val="97F5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 smtClean="0">
                <a:solidFill>
                  <a:srgbClr val="FF0000"/>
                </a:solidFill>
              </a:rPr>
              <a:t>SCIENZE: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 smtClean="0">
                <a:solidFill>
                  <a:srgbClr val="7030A0"/>
                </a:solidFill>
              </a:rPr>
              <a:t>ALIMENTAZIONE EQUILIBRATA</a:t>
            </a:r>
            <a:endParaRPr lang="it-IT" dirty="0">
              <a:solidFill>
                <a:srgbClr val="7030A0"/>
              </a:solidFill>
            </a:endParaRPr>
          </a:p>
        </p:txBody>
      </p:sp>
      <p:sp>
        <p:nvSpPr>
          <p:cNvPr id="49" name="Ovale 48"/>
          <p:cNvSpPr/>
          <p:nvPr/>
        </p:nvSpPr>
        <p:spPr>
          <a:xfrm>
            <a:off x="392113" y="5000625"/>
            <a:ext cx="2573337" cy="1500188"/>
          </a:xfrm>
          <a:prstGeom prst="ellipse">
            <a:avLst/>
          </a:prstGeom>
          <a:solidFill>
            <a:srgbClr val="97F5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 smtClean="0">
                <a:solidFill>
                  <a:srgbClr val="FF0000"/>
                </a:solidFill>
              </a:rPr>
              <a:t>FRANCESE: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 smtClean="0">
                <a:solidFill>
                  <a:srgbClr val="7030A0"/>
                </a:solidFill>
              </a:rPr>
              <a:t>CIBI TIPICI FRANCESI</a:t>
            </a:r>
            <a:endParaRPr lang="it-IT" dirty="0">
              <a:solidFill>
                <a:srgbClr val="7030A0"/>
              </a:solidFill>
            </a:endParaRPr>
          </a:p>
        </p:txBody>
      </p:sp>
      <p:sp>
        <p:nvSpPr>
          <p:cNvPr id="50" name="Ovale 49"/>
          <p:cNvSpPr/>
          <p:nvPr/>
        </p:nvSpPr>
        <p:spPr>
          <a:xfrm>
            <a:off x="606425" y="3571875"/>
            <a:ext cx="2073275" cy="1143000"/>
          </a:xfrm>
          <a:prstGeom prst="ellipse">
            <a:avLst/>
          </a:prstGeom>
          <a:solidFill>
            <a:srgbClr val="97F5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 smtClean="0">
                <a:solidFill>
                  <a:srgbClr val="FF0000"/>
                </a:solidFill>
              </a:rPr>
              <a:t>INGLESE: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 smtClean="0">
                <a:solidFill>
                  <a:srgbClr val="7030A0"/>
                </a:solidFill>
              </a:rPr>
              <a:t>FOOD IS A HUMAN RIGHT</a:t>
            </a:r>
            <a:endParaRPr lang="it-IT" dirty="0">
              <a:solidFill>
                <a:srgbClr val="7030A0"/>
              </a:solidFill>
            </a:endParaRPr>
          </a:p>
        </p:txBody>
      </p:sp>
      <p:sp>
        <p:nvSpPr>
          <p:cNvPr id="51" name="Ovale 50"/>
          <p:cNvSpPr/>
          <p:nvPr/>
        </p:nvSpPr>
        <p:spPr>
          <a:xfrm>
            <a:off x="106363" y="1714500"/>
            <a:ext cx="2859087" cy="1714500"/>
          </a:xfrm>
          <a:prstGeom prst="ellipse">
            <a:avLst/>
          </a:prstGeom>
          <a:solidFill>
            <a:srgbClr val="97F5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 smtClean="0">
                <a:solidFill>
                  <a:srgbClr val="FF0000"/>
                </a:solidFill>
              </a:rPr>
              <a:t>TECNOLOGIA: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 smtClean="0">
                <a:solidFill>
                  <a:srgbClr val="7030A0"/>
                </a:solidFill>
              </a:rPr>
              <a:t>LA CONSERVAZIONE DEGLI ALIMENTI</a:t>
            </a:r>
            <a:endParaRPr lang="it-IT" dirty="0">
              <a:solidFill>
                <a:srgbClr val="7030A0"/>
              </a:solidFill>
            </a:endParaRPr>
          </a:p>
        </p:txBody>
      </p:sp>
      <p:sp>
        <p:nvSpPr>
          <p:cNvPr id="52" name="Ovale 51"/>
          <p:cNvSpPr/>
          <p:nvPr/>
        </p:nvSpPr>
        <p:spPr>
          <a:xfrm>
            <a:off x="534988" y="214313"/>
            <a:ext cx="2501900" cy="1357312"/>
          </a:xfrm>
          <a:prstGeom prst="ellipse">
            <a:avLst/>
          </a:prstGeom>
          <a:solidFill>
            <a:srgbClr val="97F5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 smtClean="0">
                <a:solidFill>
                  <a:srgbClr val="FF0000"/>
                </a:solidFill>
              </a:rPr>
              <a:t>ARTE E IMMAGINE: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 smtClean="0">
                <a:solidFill>
                  <a:srgbClr val="7030A0"/>
                </a:solidFill>
              </a:rPr>
              <a:t>DAL SEICENTO A WHAROL</a:t>
            </a:r>
            <a:endParaRPr lang="it-IT" dirty="0">
              <a:solidFill>
                <a:srgbClr val="7030A0"/>
              </a:solidFill>
            </a:endParaRPr>
          </a:p>
        </p:txBody>
      </p:sp>
      <p:sp>
        <p:nvSpPr>
          <p:cNvPr id="54" name="Ovale 53"/>
          <p:cNvSpPr/>
          <p:nvPr/>
        </p:nvSpPr>
        <p:spPr>
          <a:xfrm>
            <a:off x="3251200" y="0"/>
            <a:ext cx="2428875" cy="1857375"/>
          </a:xfrm>
          <a:prstGeom prst="ellipse">
            <a:avLst/>
          </a:prstGeom>
          <a:solidFill>
            <a:srgbClr val="97F5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 smtClean="0">
                <a:solidFill>
                  <a:srgbClr val="FF0000"/>
                </a:solidFill>
              </a:rPr>
              <a:t>EDUCAZIONE MUSICALE: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 smtClean="0">
                <a:solidFill>
                  <a:srgbClr val="7030A0"/>
                </a:solidFill>
              </a:rPr>
              <a:t>LA MUSICA CAMBIA LA PERCEZIONE DEL GUSTO</a:t>
            </a:r>
            <a:endParaRPr lang="it-IT" dirty="0">
              <a:solidFill>
                <a:srgbClr val="7030A0"/>
              </a:solidFill>
            </a:endParaRPr>
          </a:p>
        </p:txBody>
      </p:sp>
      <p:cxnSp>
        <p:nvCxnSpPr>
          <p:cNvPr id="56" name="Connettore 2 55"/>
          <p:cNvCxnSpPr/>
          <p:nvPr/>
        </p:nvCxnSpPr>
        <p:spPr>
          <a:xfrm rot="5400000" flipH="1" flipV="1">
            <a:off x="6180137" y="3000376"/>
            <a:ext cx="214313" cy="2143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2 56"/>
          <p:cNvCxnSpPr/>
          <p:nvPr/>
        </p:nvCxnSpPr>
        <p:spPr>
          <a:xfrm rot="16200000" flipV="1">
            <a:off x="3036888" y="1643062"/>
            <a:ext cx="1143000" cy="10001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ttore 2 57"/>
          <p:cNvCxnSpPr/>
          <p:nvPr/>
        </p:nvCxnSpPr>
        <p:spPr>
          <a:xfrm rot="5400000" flipH="1" flipV="1">
            <a:off x="5430044" y="2178844"/>
            <a:ext cx="928687" cy="428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2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1" animBg="1"/>
      <p:bldP spid="23" grpId="2" animBg="1"/>
      <p:bldP spid="34" grpId="0" animBg="1"/>
      <p:bldP spid="36" grpId="0" animBg="1"/>
      <p:bldP spid="38" grpId="0" animBg="1"/>
      <p:bldP spid="39" grpId="0" animBg="1"/>
      <p:bldP spid="47" grpId="0" animBg="1"/>
      <p:bldP spid="49" grpId="0" animBg="1"/>
      <p:bldP spid="50" grpId="0" animBg="1"/>
      <p:bldP spid="51" grpId="0" animBg="1"/>
      <p:bldP spid="52" grpId="0" animBg="1"/>
      <p:bldP spid="5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357686" y="285728"/>
            <a:ext cx="3971706" cy="15442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6600" dirty="0" smtClean="0">
                <a:solidFill>
                  <a:schemeClr val="accent4">
                    <a:lumMod val="75000"/>
                  </a:schemeClr>
                </a:solidFill>
              </a:rPr>
              <a:t>   </a:t>
            </a:r>
            <a:r>
              <a:rPr lang="it-IT" sz="6600" dirty="0" smtClean="0">
                <a:solidFill>
                  <a:srgbClr val="FF0000"/>
                </a:solidFill>
              </a:rPr>
              <a:t>Italiano</a:t>
            </a:r>
            <a:r>
              <a:rPr lang="it-IT" sz="6600" dirty="0" smtClean="0">
                <a:solidFill>
                  <a:schemeClr val="accent4">
                    <a:lumMod val="75000"/>
                  </a:schemeClr>
                </a:solidFill>
              </a:rPr>
              <a:t>     </a:t>
            </a:r>
            <a:endParaRPr lang="it-IT" sz="6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208328" y="2468033"/>
            <a:ext cx="6000759" cy="4383878"/>
          </a:xfrm>
        </p:spPr>
        <p:txBody>
          <a:bodyPr>
            <a:normAutofit fontScale="92500"/>
            <a:scene3d>
              <a:camera prst="orthographicFront">
                <a:rot lat="0" lon="21299963" rev="0"/>
              </a:camera>
              <a:lightRig rig="threePt" dir="t"/>
            </a:scene3d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it-IT" b="1" dirty="0" smtClean="0">
                <a:latin typeface="David" pitchFamily="34" charset="-79"/>
                <a:cs typeface="David" pitchFamily="34" charset="-79"/>
              </a:rPr>
              <a:t>Expo Milano 2015 è l’Esposizione Universale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it-IT" b="1" dirty="0" smtClean="0">
                <a:latin typeface="David" pitchFamily="34" charset="-79"/>
                <a:cs typeface="David" pitchFamily="34" charset="-79"/>
              </a:rPr>
              <a:t> che l’Italia ospita dal primo maggio al 31 ottobre 2015 e e’ il </a:t>
            </a:r>
            <a:r>
              <a:rPr lang="it-IT" b="1" dirty="0" err="1" smtClean="0">
                <a:latin typeface="David" pitchFamily="34" charset="-79"/>
                <a:cs typeface="David" pitchFamily="34" charset="-79"/>
              </a:rPr>
              <a:t>piu’</a:t>
            </a:r>
            <a:r>
              <a:rPr lang="it-IT" b="1" dirty="0" smtClean="0">
                <a:latin typeface="David" pitchFamily="34" charset="-79"/>
                <a:cs typeface="David" pitchFamily="34" charset="-79"/>
              </a:rPr>
              <a:t> grande evento mai realizzato sull’alimentazione e la nutrizione. Per sei mesi Milano diventa una vetrina mondiale in cui i Paesi mostrano il meglio delle proprie tecnologie per dare una risposta concreta a un’esigenza vitale:riuscire a garantire cibo sano,sicuro e sufficiente per tutti i popoli. Expo Milano 2015 e’ la piattaforma di un confronto di idee e soluzioni condivise sul tema dell’alimentazione e promuove le innovazioni per un futuro sostenibile. </a:t>
            </a:r>
            <a:endParaRPr lang="it-IT" b="1" dirty="0">
              <a:latin typeface="David" pitchFamily="34" charset="-79"/>
              <a:cs typeface="David" pitchFamily="34" charset="-79"/>
            </a:endParaRPr>
          </a:p>
        </p:txBody>
      </p:sp>
      <p:pic>
        <p:nvPicPr>
          <p:cNvPr id="4" name="Immagine 3" descr="th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50127">
            <a:off x="-15875" y="231775"/>
            <a:ext cx="3135313" cy="274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magine 4" descr="albero della vita expo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" y="3643313"/>
            <a:ext cx="2928938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2547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                 </a:t>
            </a:r>
            <a:r>
              <a:rPr lang="it-IT" b="1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/>
              </a:rPr>
              <a:t>Storia</a:t>
            </a:r>
            <a:endParaRPr lang="it-IT" b="1" dirty="0">
              <a:solidFill>
                <a:schemeClr val="accent3">
                  <a:lumMod val="60000"/>
                  <a:lumOff val="40000"/>
                </a:schemeClr>
              </a:solidFill>
              <a:effectLst/>
            </a:endParaRPr>
          </a:p>
        </p:txBody>
      </p:sp>
      <p:pic>
        <p:nvPicPr>
          <p:cNvPr id="6" name="Segnaposto contenuto 5" descr="evoluzione cibo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1071563"/>
            <a:ext cx="9144000" cy="5786437"/>
          </a:xfrm>
        </p:spPr>
      </p:pic>
      <p:pic>
        <p:nvPicPr>
          <p:cNvPr id="3" name="Shape">
            <a:hlinkClick r:id="" action="ppaction://media"/>
          </p:cNvPr>
          <p:cNvPicPr>
            <a:picLocks noChangeAspect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502650" y="269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numSld="999" showWhenStopped="0">
                <p:cTn id="1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             </a:t>
            </a:r>
            <a:r>
              <a:rPr lang="it-IT" dirty="0" smtClean="0">
                <a:solidFill>
                  <a:srgbClr val="7030A0"/>
                </a:solidFill>
                <a:latin typeface="Algerian" pitchFamily="82" charset="0"/>
              </a:rPr>
              <a:t>Geografia</a:t>
            </a:r>
            <a:endParaRPr lang="it-IT" dirty="0">
              <a:solidFill>
                <a:srgbClr val="7030A0"/>
              </a:solidFill>
              <a:latin typeface="Algerian" pitchFamily="82" charset="0"/>
            </a:endParaRPr>
          </a:p>
        </p:txBody>
      </p:sp>
      <p:pic>
        <p:nvPicPr>
          <p:cNvPr id="7" name="Segnaposto contenuto 6" descr="papa francesco fame nel mondo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286000"/>
            <a:ext cx="9144000" cy="4572000"/>
          </a:xfrm>
        </p:spPr>
      </p:pic>
      <p:sp>
        <p:nvSpPr>
          <p:cNvPr id="10" name="CasellaDiTesto 9"/>
          <p:cNvSpPr txBox="1"/>
          <p:nvPr/>
        </p:nvSpPr>
        <p:spPr>
          <a:xfrm>
            <a:off x="785813" y="1357313"/>
            <a:ext cx="7500937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latin typeface="+mn-lt"/>
                <a:cs typeface="+mn-cs"/>
              </a:rPr>
              <a:t>“Quanto pesa una lacrima? Dipende: la lacrima di un bambino capriccioso pesa meno del vento, quella di un bambino affamato pesa più di tutta la terra.” </a:t>
            </a:r>
            <a:br>
              <a:rPr lang="it-IT" dirty="0">
                <a:latin typeface="+mn-lt"/>
                <a:cs typeface="+mn-cs"/>
              </a:rPr>
            </a:br>
            <a:r>
              <a:rPr lang="it-IT" cap="all" dirty="0">
                <a:latin typeface="+mn-lt"/>
                <a:cs typeface="+mn-cs"/>
                <a:hlinkClick r:id="rId4"/>
              </a:rPr>
              <a:t>GIANNI RODARI</a:t>
            </a:r>
            <a:endParaRPr lang="it-IT" dirty="0">
              <a:latin typeface="+mn-lt"/>
              <a:cs typeface="+mn-cs"/>
            </a:endParaRPr>
          </a:p>
        </p:txBody>
      </p:sp>
      <p:pic>
        <p:nvPicPr>
          <p:cNvPr id="6" name="EXPO 2015 LA FORZA DEL SORRIS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39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20150215_c4_c1_c_4_foto_1289907_image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12964" r="12964"/>
          <a:stretch>
            <a:fillRect/>
          </a:stretch>
        </p:blipFill>
        <p:spPr>
          <a:xfrm>
            <a:off x="285720" y="1142984"/>
            <a:ext cx="5214974" cy="4357718"/>
          </a:xfr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886896" y="142852"/>
            <a:ext cx="3257104" cy="671514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16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Cinquanta tatuaggi,cinquanta nomi di persone che soffrono la fame e che il calciatore </a:t>
            </a:r>
            <a:r>
              <a:rPr lang="smj-SE" sz="16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Zlatan Ibrahimovic</a:t>
            </a:r>
            <a:r>
              <a:rPr lang="it-IT" sz="16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si è fatto scrivere sulla pelle per poi mostrarli al mondo. Ci sono </a:t>
            </a:r>
            <a:r>
              <a:rPr lang="it-IT" sz="1600" b="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805</a:t>
            </a:r>
            <a:r>
              <a:rPr lang="it-IT" sz="16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 milioni di persone che soffrono la fame nel mondo,per la maggior parte bambini. Per la prima volta il giocatore si è impegnato pubblicamente per un’iniziativa di beneficenza, aiutando così il Programma Alimentare Mondiale delle Nazioni Unite. </a:t>
            </a:r>
            <a:r>
              <a:rPr lang="smj-SE" sz="16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Ibrahimovic</a:t>
            </a:r>
            <a:r>
              <a:rPr lang="it-IT" sz="16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>,un uomo a cui tutti chiedono autografi,invece lui si è fatto scrivere sulla pelle nomi di morti per fame.</a:t>
            </a:r>
            <a:r>
              <a:rPr lang="it-IT" sz="18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/>
            </a:r>
            <a:br>
              <a:rPr lang="it-IT" sz="1800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</a:br>
            <a:r>
              <a:rPr lang="it-IT" dirty="0" smtClean="0">
                <a:latin typeface="Arial Black" pitchFamily="34" charset="0"/>
              </a:rPr>
              <a:t/>
            </a:r>
            <a:br>
              <a:rPr lang="it-IT" dirty="0" smtClean="0">
                <a:latin typeface="Arial Black" pitchFamily="34" charset="0"/>
              </a:rPr>
            </a:br>
            <a:endParaRPr lang="it-IT" dirty="0">
              <a:latin typeface="Arial Black" pitchFamily="34" charset="0"/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81000" y="5532438"/>
            <a:ext cx="5867400" cy="768350"/>
          </a:xfrm>
        </p:spPr>
        <p:txBody>
          <a:bodyPr/>
          <a:lstStyle/>
          <a:p>
            <a:r>
              <a:rPr lang="it-IT" sz="3200" smtClean="0">
                <a:solidFill>
                  <a:schemeClr val="tx1"/>
                </a:solidFill>
              </a:rPr>
              <a:t>ZLATAN IBRAHIMOVIC</a:t>
            </a:r>
          </a:p>
        </p:txBody>
      </p:sp>
      <p:sp>
        <p:nvSpPr>
          <p:cNvPr id="21508" name="CasellaDiTesto 5"/>
          <p:cNvSpPr txBox="1">
            <a:spLocks noChangeArrowheads="1"/>
          </p:cNvSpPr>
          <p:nvPr/>
        </p:nvSpPr>
        <p:spPr bwMode="auto">
          <a:xfrm>
            <a:off x="928688" y="357188"/>
            <a:ext cx="4286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400">
                <a:solidFill>
                  <a:srgbClr val="FF0000"/>
                </a:solidFill>
                <a:latin typeface="Franklin Gothic Book" pitchFamily="34" charset="0"/>
              </a:rPr>
              <a:t>   EDUCAZIONE FISICA</a:t>
            </a:r>
          </a:p>
        </p:txBody>
      </p:sp>
      <p:pic>
        <p:nvPicPr>
          <p:cNvPr id="7" name="EXPO 2015 LA FORZA DEL SORRIS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39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297106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sz="2400" dirty="0" smtClean="0">
                <a:solidFill>
                  <a:srgbClr val="E707A7"/>
                </a:solidFill>
              </a:rPr>
              <a:t>                                  SCIENZE</a:t>
            </a: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b="1" dirty="0" smtClean="0">
                <a:solidFill>
                  <a:srgbClr val="CC0000"/>
                </a:solidFill>
                <a:effectLst/>
              </a:rPr>
              <a:t>L</a:t>
            </a:r>
            <a:r>
              <a:rPr lang="it-IT" sz="2400" i="1" dirty="0" smtClean="0">
                <a:solidFill>
                  <a:srgbClr val="CC0000"/>
                </a:solidFill>
                <a:effectLst/>
              </a:rPr>
              <a:t>a piramide alimentare è il simbolo della ‘’sana ed equilibrata alimentazione’’: ci deve guidare nella scelta giornaliera degli alimenti. Alla base della piramide troviamo gli alimenti che possiamo utilizzare più liberamente mentre al vertice troviamo quelli che è meglio limitare per il loro elevato apporto di grassi e calorie.</a:t>
            </a:r>
            <a:endParaRPr lang="it-IT" sz="2400" dirty="0">
              <a:solidFill>
                <a:srgbClr val="CC0000"/>
              </a:solidFill>
            </a:endParaRPr>
          </a:p>
        </p:txBody>
      </p:sp>
      <p:pic>
        <p:nvPicPr>
          <p:cNvPr id="4" name="Segnaposto contenuto 3" descr="nuova-piramide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857500"/>
            <a:ext cx="9144000" cy="4000500"/>
          </a:xfrm>
        </p:spPr>
      </p:pic>
      <p:pic>
        <p:nvPicPr>
          <p:cNvPr id="5" name="EXPO 2015 LA FORZA DEL SORRIS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39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>
                <a:solidFill>
                  <a:srgbClr val="E707A7"/>
                </a:solidFill>
                <a:latin typeface="Castellar" pitchFamily="18" charset="0"/>
              </a:rPr>
              <a:t>                     francese</a:t>
            </a:r>
            <a:endParaRPr lang="it-IT" dirty="0">
              <a:solidFill>
                <a:srgbClr val="E707A7"/>
              </a:solidFill>
              <a:latin typeface="Castellar" pitchFamily="18" charset="0"/>
            </a:endParaRPr>
          </a:p>
        </p:txBody>
      </p:sp>
      <p:pic>
        <p:nvPicPr>
          <p:cNvPr id="4" name="Segnaposto contenuto 3" descr="piatti_tipici_francesi_24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00125" y="1071563"/>
            <a:ext cx="3643313" cy="2857500"/>
          </a:xfrm>
        </p:spPr>
      </p:pic>
      <p:pic>
        <p:nvPicPr>
          <p:cNvPr id="5" name="Immagine 4" descr="France - Paris - Tour Eiffe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1071563"/>
            <a:ext cx="4643437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magine 5" descr="Cucina-francese-Crepes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63" y="4000500"/>
            <a:ext cx="3429000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magine 6" descr="Croissant_francesi_39_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1671764">
            <a:off x="4498975" y="1390650"/>
            <a:ext cx="1935163" cy="184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magine 7" descr="CREPE-BRETONNE-02_1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801519">
            <a:off x="7323138" y="1350963"/>
            <a:ext cx="1662112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EXPO 2015 LA FORZA DEL SORRIS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3839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28728" y="214290"/>
            <a:ext cx="7498080" cy="64294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            </a:t>
            </a:r>
            <a:endParaRPr lang="it-IT" dirty="0"/>
          </a:p>
        </p:txBody>
      </p:sp>
      <p:pic>
        <p:nvPicPr>
          <p:cNvPr id="7" name="Segnaposto contenuto 6" descr="bambini-poveri-fame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00125" y="785813"/>
            <a:ext cx="3143250" cy="2714625"/>
          </a:xfrm>
        </p:spPr>
      </p:pic>
      <p:sp>
        <p:nvSpPr>
          <p:cNvPr id="24579" name="CasellaDiTesto 4"/>
          <p:cNvSpPr txBox="1">
            <a:spLocks noChangeArrowheads="1"/>
          </p:cNvSpPr>
          <p:nvPr/>
        </p:nvSpPr>
        <p:spPr bwMode="auto">
          <a:xfrm>
            <a:off x="1785938" y="285750"/>
            <a:ext cx="5857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3200">
                <a:solidFill>
                  <a:srgbClr val="E707A7"/>
                </a:solidFill>
                <a:latin typeface="Franklin Gothic Book" pitchFamily="34" charset="0"/>
              </a:rPr>
              <a:t>                INGLESE</a:t>
            </a:r>
          </a:p>
        </p:txBody>
      </p:sp>
      <p:pic>
        <p:nvPicPr>
          <p:cNvPr id="9" name="Immagine 8" descr="hung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38" y="642938"/>
            <a:ext cx="3929062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magine 9" descr="inglese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38" y="3929063"/>
            <a:ext cx="414337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CasellaDiTesto 10"/>
          <p:cNvSpPr txBox="1">
            <a:spLocks noChangeArrowheads="1"/>
          </p:cNvSpPr>
          <p:nvPr/>
        </p:nvSpPr>
        <p:spPr bwMode="auto">
          <a:xfrm>
            <a:off x="6643688" y="4143375"/>
            <a:ext cx="23574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800">
                <a:latin typeface="Franklin Gothic Book" pitchFamily="34" charset="0"/>
              </a:rPr>
              <a:t>ONU</a:t>
            </a:r>
          </a:p>
        </p:txBody>
      </p:sp>
      <p:pic>
        <p:nvPicPr>
          <p:cNvPr id="8" name="Laura Pausini-Il mondo che vorrei lyric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992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rra">
  <a:themeElements>
    <a:clrScheme name="Terr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err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err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erra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542</TotalTime>
  <Words>138</Words>
  <Application>Microsoft Office PowerPoint</Application>
  <PresentationFormat>Presentazione su schermo (4:3)</PresentationFormat>
  <Paragraphs>29</Paragraphs>
  <Slides>12</Slides>
  <Notes>1</Notes>
  <HiddenSlides>0</HiddenSlides>
  <MMClips>8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Modello struttura</vt:lpstr>
      </vt:variant>
      <vt:variant>
        <vt:i4>9</vt:i4>
      </vt:variant>
      <vt:variant>
        <vt:lpstr>Titoli diapositive</vt:lpstr>
      </vt:variant>
      <vt:variant>
        <vt:i4>12</vt:i4>
      </vt:variant>
    </vt:vector>
  </HeadingPairs>
  <TitlesOfParts>
    <vt:vector size="27" baseType="lpstr">
      <vt:lpstr>Franklin Gothic Book</vt:lpstr>
      <vt:lpstr>Arial</vt:lpstr>
      <vt:lpstr>Franklin Gothic Medium</vt:lpstr>
      <vt:lpstr>Wingdings 2</vt:lpstr>
      <vt:lpstr>Calibri</vt:lpstr>
      <vt:lpstr>Constantia</vt:lpstr>
      <vt:lpstr>Terra</vt:lpstr>
      <vt:lpstr>Terra</vt:lpstr>
      <vt:lpstr>Terra</vt:lpstr>
      <vt:lpstr>Terra</vt:lpstr>
      <vt:lpstr>Terra</vt:lpstr>
      <vt:lpstr>Terra</vt:lpstr>
      <vt:lpstr>Terra</vt:lpstr>
      <vt:lpstr>Terra</vt:lpstr>
      <vt:lpstr>Terra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ITALIANO</dc:title>
  <dc:creator>user</dc:creator>
  <cp:lastModifiedBy>Utente</cp:lastModifiedBy>
  <cp:revision>74</cp:revision>
  <dcterms:created xsi:type="dcterms:W3CDTF">2015-04-13T12:31:43Z</dcterms:created>
  <dcterms:modified xsi:type="dcterms:W3CDTF">2015-06-24T19:26:41Z</dcterms:modified>
</cp:coreProperties>
</file>