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8" r:id="rId1"/>
  </p:sldMasterIdLst>
  <p:notesMasterIdLst>
    <p:notesMasterId r:id="rId29"/>
  </p:notesMasterIdLst>
  <p:sldIdLst>
    <p:sldId id="256" r:id="rId2"/>
    <p:sldId id="261" r:id="rId3"/>
    <p:sldId id="259" r:id="rId4"/>
    <p:sldId id="257" r:id="rId5"/>
    <p:sldId id="258" r:id="rId6"/>
    <p:sldId id="281" r:id="rId7"/>
    <p:sldId id="262" r:id="rId8"/>
    <p:sldId id="263" r:id="rId9"/>
    <p:sldId id="269" r:id="rId10"/>
    <p:sldId id="270" r:id="rId11"/>
    <p:sldId id="266" r:id="rId12"/>
    <p:sldId id="267" r:id="rId13"/>
    <p:sldId id="274" r:id="rId14"/>
    <p:sldId id="275" r:id="rId15"/>
    <p:sldId id="264" r:id="rId16"/>
    <p:sldId id="265" r:id="rId17"/>
    <p:sldId id="284" r:id="rId18"/>
    <p:sldId id="271" r:id="rId19"/>
    <p:sldId id="282" r:id="rId20"/>
    <p:sldId id="279" r:id="rId21"/>
    <p:sldId id="280" r:id="rId22"/>
    <p:sldId id="278" r:id="rId23"/>
    <p:sldId id="272" r:id="rId24"/>
    <p:sldId id="273" r:id="rId25"/>
    <p:sldId id="283" r:id="rId26"/>
    <p:sldId id="276" r:id="rId27"/>
    <p:sldId id="277" r:id="rId28"/>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olo mars" initials="" lastIdx="19"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38" autoAdjust="0"/>
    <p:restoredTop sz="94434" autoAdjust="0"/>
  </p:normalViewPr>
  <p:slideViewPr>
    <p:cSldViewPr snapToGrid="0">
      <p:cViewPr varScale="1">
        <p:scale>
          <a:sx n="67" d="100"/>
          <a:sy n="67" d="100"/>
        </p:scale>
        <p:origin x="-384" y="-102"/>
      </p:cViewPr>
      <p:guideLst>
        <p:guide orient="horz" pos="2160"/>
        <p:guide pos="3840"/>
      </p:guideLst>
    </p:cSldViewPr>
  </p:slideViewPr>
  <p:notesTextViewPr>
    <p:cViewPr>
      <p:scale>
        <a:sx n="1" d="1"/>
        <a:sy n="1" d="1"/>
      </p:scale>
      <p:origin x="0" y="0"/>
    </p:cViewPr>
  </p:notesTextViewPr>
  <p:sorterViewPr>
    <p:cViewPr>
      <p:scale>
        <a:sx n="100" d="100"/>
        <a:sy n="100" d="100"/>
      </p:scale>
      <p:origin x="0" y="-773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A99BAA32-6D62-4505-B0E0-0647BA1391BA}" type="datetimeFigureOut">
              <a:rPr lang="it-IT"/>
              <a:pPr>
                <a:defRPr/>
              </a:pPr>
              <a:t>24/06/2015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957BA26-464B-4011-BE43-A560BD966122}"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egnaposto immagine diapositiva 1"/>
          <p:cNvSpPr>
            <a:spLocks noGrp="1" noRot="1" noChangeAspect="1"/>
          </p:cNvSpPr>
          <p:nvPr>
            <p:ph type="sldImg"/>
          </p:nvPr>
        </p:nvSpPr>
        <p:spPr bwMode="auto">
          <a:noFill/>
          <a:ln>
            <a:solidFill>
              <a:srgbClr val="000000"/>
            </a:solidFill>
            <a:miter lim="800000"/>
            <a:headEnd/>
            <a:tailEnd/>
          </a:ln>
        </p:spPr>
      </p:sp>
      <p:sp>
        <p:nvSpPr>
          <p:cNvPr id="2457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24579"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A5F37-3937-49EC-9643-ACECB13E5583}" type="slidenum">
              <a:rPr lang="it-IT">
                <a:cs typeface="Arial" charset="0"/>
              </a:rPr>
              <a:pPr fontAlgn="base">
                <a:spcBef>
                  <a:spcPct val="0"/>
                </a:spcBef>
                <a:spcAft>
                  <a:spcPct val="0"/>
                </a:spcAft>
              </a:pPr>
              <a:t>5</a:t>
            </a:fld>
            <a:endParaRPr lang="it-IT">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egnaposto immagine diapositiva 1"/>
          <p:cNvSpPr>
            <a:spLocks noGrp="1" noRot="1" noChangeAspect="1"/>
          </p:cNvSpPr>
          <p:nvPr>
            <p:ph type="sldImg"/>
          </p:nvPr>
        </p:nvSpPr>
        <p:spPr bwMode="auto">
          <a:noFill/>
          <a:ln>
            <a:solidFill>
              <a:srgbClr val="000000"/>
            </a:solidFill>
            <a:miter lim="800000"/>
            <a:headEnd/>
            <a:tailEnd/>
          </a:ln>
        </p:spPr>
      </p:sp>
      <p:sp>
        <p:nvSpPr>
          <p:cNvPr id="3891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3891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E255FC-C16C-4997-A3BF-9D111751E680}" type="slidenum">
              <a:rPr lang="it-IT">
                <a:cs typeface="Arial" charset="0"/>
              </a:rPr>
              <a:pPr fontAlgn="base">
                <a:spcBef>
                  <a:spcPct val="0"/>
                </a:spcBef>
                <a:spcAft>
                  <a:spcPct val="0"/>
                </a:spcAft>
              </a:pPr>
              <a:t>18</a:t>
            </a:fld>
            <a:endParaRPr lang="it-IT">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4" name="Freeform 6"/>
          <p:cNvSpPr>
            <a:spLocks/>
          </p:cNvSpPr>
          <p:nvPr/>
        </p:nvSpPr>
        <p:spPr bwMode="auto">
          <a:xfrm>
            <a:off x="0" y="4324350"/>
            <a:ext cx="1744663" cy="777875"/>
          </a:xfrm>
          <a:custGeom>
            <a:avLst/>
            <a:gdLst>
              <a:gd name="T0" fmla="*/ 0 w 372"/>
              <a:gd name="T1" fmla="*/ 0 h 166"/>
              <a:gd name="T2" fmla="*/ 372 w 372"/>
              <a:gd name="T3" fmla="*/ 166 h 166"/>
            </a:gdLst>
            <a:ahLst/>
            <a:cxnLst>
              <a:cxn ang="0">
                <a:pos x="287" y="166"/>
              </a:cxn>
              <a:cxn ang="0">
                <a:pos x="293" y="164"/>
              </a:cxn>
              <a:cxn ang="0">
                <a:pos x="294" y="163"/>
              </a:cxn>
              <a:cxn ang="0">
                <a:pos x="370" y="87"/>
              </a:cxn>
              <a:cxn ang="0">
                <a:pos x="370" y="78"/>
              </a:cxn>
              <a:cxn ang="0">
                <a:pos x="294" y="3"/>
              </a:cxn>
              <a:cxn ang="0">
                <a:pos x="293" y="2"/>
              </a:cxn>
              <a:cxn ang="0">
                <a:pos x="287" y="0"/>
              </a:cxn>
              <a:cxn ang="0">
                <a:pos x="0" y="0"/>
              </a:cxn>
              <a:cxn ang="0">
                <a:pos x="0" y="166"/>
              </a:cxn>
              <a:cxn ang="0">
                <a:pos x="287" y="166"/>
              </a:cxn>
            </a:cxnLst>
            <a:rect l="T0" t="T1" r="T2" b="T3"/>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it-IT" smtClean="0"/>
              <a:t>Fare clic per modificare lo stile del titolo</a:t>
            </a:r>
            <a:endParaRPr lang="en-US" dirty="0"/>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5" name="Date Placeholder 3"/>
          <p:cNvSpPr>
            <a:spLocks noGrp="1"/>
          </p:cNvSpPr>
          <p:nvPr>
            <p:ph type="dt" sz="half" idx="10"/>
          </p:nvPr>
        </p:nvSpPr>
        <p:spPr/>
        <p:txBody>
          <a:bodyPr/>
          <a:lstStyle>
            <a:lvl1pPr>
              <a:defRPr/>
            </a:lvl1pPr>
          </a:lstStyle>
          <a:p>
            <a:pPr>
              <a:defRPr/>
            </a:pPr>
            <a:fld id="{605114C5-B303-4837-BE04-5EE3632B0D5A}"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4529138"/>
            <a:ext cx="779462" cy="365125"/>
          </a:xfrm>
        </p:spPr>
        <p:txBody>
          <a:bodyPr/>
          <a:lstStyle>
            <a:lvl1pPr>
              <a:defRPr/>
            </a:lvl1pPr>
          </a:lstStyle>
          <a:p>
            <a:pPr>
              <a:defRPr/>
            </a:pPr>
            <a:fld id="{D4CCA603-3836-4782-B245-8369948C7A5F}" type="slidenum">
              <a:rPr lang="en-US"/>
              <a:pPr>
                <a:defRPr/>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F7065BE1-11C0-4F92-94A2-65C442C175B8}"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D208C35F-C7B3-4A93-9A13-A3587B711E45}" type="slidenum">
              <a:rPr lang="en-US"/>
              <a:pPr>
                <a:defRPr/>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5" name="Freeform 11"/>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6" name="TextBox 13"/>
          <p:cNvSpPr txBox="1"/>
          <p:nvPr/>
        </p:nvSpPr>
        <p:spPr>
          <a:xfrm>
            <a:off x="2466975" y="647700"/>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7" name="TextBox 14"/>
          <p:cNvSpPr txBox="1"/>
          <p:nvPr/>
        </p:nvSpPr>
        <p:spPr>
          <a:xfrm>
            <a:off x="11114088" y="290512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8" name="Date Placeholder 3"/>
          <p:cNvSpPr>
            <a:spLocks noGrp="1"/>
          </p:cNvSpPr>
          <p:nvPr>
            <p:ph type="dt" sz="half" idx="14"/>
          </p:nvPr>
        </p:nvSpPr>
        <p:spPr/>
        <p:txBody>
          <a:bodyPr/>
          <a:lstStyle>
            <a:lvl1pPr>
              <a:defRPr/>
            </a:lvl1pPr>
          </a:lstStyle>
          <a:p>
            <a:pPr>
              <a:defRPr/>
            </a:pPr>
            <a:fld id="{5CF3AA50-5B5C-4552-A155-5ED9AA8043E3}" type="datetimeFigureOut">
              <a:rPr lang="en-US"/>
              <a:pPr>
                <a:defRPr/>
              </a:pPr>
              <a:t>6/24/2015</a:t>
            </a:fld>
            <a:endParaRPr lang="en-US" dirty="0"/>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a:xfrm>
            <a:off x="531813" y="3244850"/>
            <a:ext cx="779462" cy="365125"/>
          </a:xfrm>
        </p:spPr>
        <p:txBody>
          <a:bodyPr/>
          <a:lstStyle>
            <a:lvl1pPr>
              <a:defRPr/>
            </a:lvl1pPr>
          </a:lstStyle>
          <a:p>
            <a:pPr>
              <a:defRPr/>
            </a:pPr>
            <a:fld id="{3FE860CF-DBF3-400F-9568-ED5A6A3D6E48}" type="slidenum">
              <a:rPr lang="en-US"/>
              <a:pPr>
                <a:defRPr/>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0379AC8E-FC47-492C-9961-7764A97E1F4F}" type="datetimeFigureOut">
              <a:rPr lang="en-US"/>
              <a:pPr>
                <a:defRPr/>
              </a:pPr>
              <a:t>6/24/2015</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F602AF04-E5C3-4FC3-B9F6-B630EC96790F}" type="slidenum">
              <a:rPr lang="en-US"/>
              <a:pPr>
                <a:defRPr/>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6" name="TextBox 16"/>
          <p:cNvSpPr txBox="1"/>
          <p:nvPr/>
        </p:nvSpPr>
        <p:spPr>
          <a:xfrm>
            <a:off x="2466975" y="647700"/>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7" name="TextBox 17"/>
          <p:cNvSpPr txBox="1"/>
          <p:nvPr/>
        </p:nvSpPr>
        <p:spPr>
          <a:xfrm>
            <a:off x="11114088" y="290512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8" name="Date Placeholder 4"/>
          <p:cNvSpPr>
            <a:spLocks noGrp="1"/>
          </p:cNvSpPr>
          <p:nvPr>
            <p:ph type="dt" sz="half" idx="14"/>
          </p:nvPr>
        </p:nvSpPr>
        <p:spPr/>
        <p:txBody>
          <a:bodyPr/>
          <a:lstStyle>
            <a:lvl1pPr>
              <a:defRPr/>
            </a:lvl1pPr>
          </a:lstStyle>
          <a:p>
            <a:pPr>
              <a:defRPr/>
            </a:pPr>
            <a:fld id="{819F44AB-1CC1-462A-9A49-4ED29116E0FA}" type="datetimeFigureOut">
              <a:rPr lang="en-US"/>
              <a:pPr>
                <a:defRPr/>
              </a:pPr>
              <a:t>6/24/2015</a:t>
            </a:fld>
            <a:endParaRPr lang="en-US" dirty="0"/>
          </a:p>
        </p:txBody>
      </p:sp>
      <p:sp>
        <p:nvSpPr>
          <p:cNvPr id="9" name="Footer Placeholder 5"/>
          <p:cNvSpPr>
            <a:spLocks noGrp="1"/>
          </p:cNvSpPr>
          <p:nvPr>
            <p:ph type="ftr" sz="quarter" idx="15"/>
          </p:nvPr>
        </p:nvSpPr>
        <p:spPr/>
        <p:txBody>
          <a:bodyPr/>
          <a:lstStyle>
            <a:lvl1pPr>
              <a:defRPr/>
            </a:lvl1pPr>
          </a:lstStyle>
          <a:p>
            <a:pPr>
              <a:defRPr/>
            </a:pPr>
            <a:endParaRPr lang="en-US"/>
          </a:p>
        </p:txBody>
      </p:sp>
      <p:sp>
        <p:nvSpPr>
          <p:cNvPr id="10" name="Slide Number Placeholder 6"/>
          <p:cNvSpPr>
            <a:spLocks noGrp="1"/>
          </p:cNvSpPr>
          <p:nvPr>
            <p:ph type="sldNum" sz="quarter" idx="16"/>
          </p:nvPr>
        </p:nvSpPr>
        <p:spPr>
          <a:xfrm>
            <a:off x="531813" y="4983163"/>
            <a:ext cx="779462" cy="365125"/>
          </a:xfrm>
        </p:spPr>
        <p:txBody>
          <a:bodyPr/>
          <a:lstStyle>
            <a:lvl1pPr>
              <a:defRPr/>
            </a:lvl1pPr>
          </a:lstStyle>
          <a:p>
            <a:pPr>
              <a:defRPr/>
            </a:pPr>
            <a:fld id="{8DE8C533-1CA0-4FFE-BDB4-0F563C9AC797}" type="slidenum">
              <a:rPr lang="en-US"/>
              <a:pPr>
                <a:defRPr/>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6" name="Date Placeholder 4"/>
          <p:cNvSpPr>
            <a:spLocks noGrp="1"/>
          </p:cNvSpPr>
          <p:nvPr>
            <p:ph type="dt" sz="half" idx="14"/>
          </p:nvPr>
        </p:nvSpPr>
        <p:spPr/>
        <p:txBody>
          <a:bodyPr/>
          <a:lstStyle>
            <a:lvl1pPr>
              <a:defRPr/>
            </a:lvl1pPr>
          </a:lstStyle>
          <a:p>
            <a:pPr>
              <a:defRPr/>
            </a:pPr>
            <a:fld id="{DC50DF81-A56D-4C7E-8794-0E063FB41FF3}" type="datetimeFigureOut">
              <a:rPr lang="en-US"/>
              <a:pPr>
                <a:defRPr/>
              </a:pPr>
              <a:t>6/24/2015</a:t>
            </a:fld>
            <a:endParaRPr lang="en-US" dirty="0"/>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a:xfrm>
            <a:off x="531813" y="4983163"/>
            <a:ext cx="779462" cy="365125"/>
          </a:xfrm>
        </p:spPr>
        <p:txBody>
          <a:bodyPr/>
          <a:lstStyle>
            <a:lvl1pPr>
              <a:defRPr/>
            </a:lvl1pPr>
          </a:lstStyle>
          <a:p>
            <a:pPr>
              <a:defRPr/>
            </a:pPr>
            <a:fld id="{E3137161-022B-4F94-AA96-7F8ABA61856D}" type="slidenum">
              <a:rPr lang="en-US"/>
              <a:pPr>
                <a:defRPr/>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19CB6513-85A2-4C73-B62D-5684EB6897D7}"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91A612D-C8AC-4E81-BB7B-E3D2D2CECA37}" type="slidenum">
              <a:rPr lang="en-US"/>
              <a:pPr>
                <a:defRPr/>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Vertical Title 1"/>
          <p:cNvSpPr>
            <a:spLocks noGrp="1"/>
          </p:cNvSpPr>
          <p:nvPr>
            <p:ph type="title" orient="vert"/>
          </p:nvPr>
        </p:nvSpPr>
        <p:spPr>
          <a:xfrm>
            <a:off x="9294812" y="627405"/>
            <a:ext cx="2207601" cy="5283817"/>
          </a:xfrm>
        </p:spPr>
        <p:txBody>
          <a:bodyPr vert="eaVert" anchor="ct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69D6BD85-F443-410A-951D-3EF7C3A36EE5}"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610DD44-CA9A-4714-AF92-9A32D879D596}" type="slidenum">
              <a:rPr lang="en-US"/>
              <a:pPr>
                <a:defRPr/>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92925" y="624110"/>
            <a:ext cx="8911687" cy="1280890"/>
          </a:xfrm>
        </p:spPr>
        <p:txBody>
          <a:bodyPr/>
          <a:lstStyle/>
          <a:p>
            <a:r>
              <a:rPr lang="it-IT" smtClean="0"/>
              <a:t>Fare clic per modificare lo stile del titolo</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E14D94F3-C0A0-45C2-B8B3-D41C81022C7E}"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16A77C-BCCB-4205-BA95-B02925010CD9}" type="slidenum">
              <a:rPr lang="en-US"/>
              <a:pPr>
                <a:defRPr/>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DB1494EE-1330-459B-B579-94FA39AF4E1B}" type="datetimeFigureOut">
              <a:rPr lang="en-US"/>
              <a:pPr>
                <a:defRPr/>
              </a:pPr>
              <a:t>6/24/2015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5E96A63D-EFEA-4E5C-8A26-62E7D94DF997}" type="slidenum">
              <a:rPr lang="en-US"/>
              <a:pPr>
                <a:defRPr/>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8" name="Title 7"/>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6" name="Date Placeholder 4"/>
          <p:cNvSpPr>
            <a:spLocks noGrp="1"/>
          </p:cNvSpPr>
          <p:nvPr>
            <p:ph type="dt" sz="half" idx="10"/>
          </p:nvPr>
        </p:nvSpPr>
        <p:spPr/>
        <p:txBody>
          <a:bodyPr/>
          <a:lstStyle>
            <a:lvl1pPr>
              <a:defRPr/>
            </a:lvl1pPr>
          </a:lstStyle>
          <a:p>
            <a:pPr>
              <a:defRPr/>
            </a:pPr>
            <a:fld id="{8C1110BA-B188-4190-9648-59FF95D9A88F}" type="datetimeFigureOut">
              <a:rPr lang="en-US"/>
              <a:pPr>
                <a:defRPr/>
              </a:pPr>
              <a:t>6/24/2015</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0E5FDCB-8EAE-4B5B-950F-10A5F9D07758}" type="slidenum">
              <a:rPr lang="en-US"/>
              <a:pPr>
                <a:defRPr/>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7"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10" name="Title 9"/>
          <p:cNvSpPr>
            <a:spLocks noGrp="1"/>
          </p:cNvSpPr>
          <p:nvPr>
            <p:ph type="title"/>
          </p:nvPr>
        </p:nvSpPr>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8" name="Date Placeholder 6"/>
          <p:cNvSpPr>
            <a:spLocks noGrp="1"/>
          </p:cNvSpPr>
          <p:nvPr>
            <p:ph type="dt" sz="half" idx="10"/>
          </p:nvPr>
        </p:nvSpPr>
        <p:spPr/>
        <p:txBody>
          <a:bodyPr/>
          <a:lstStyle>
            <a:lvl1pPr>
              <a:defRPr/>
            </a:lvl1pPr>
          </a:lstStyle>
          <a:p>
            <a:pPr>
              <a:defRPr/>
            </a:pPr>
            <a:fld id="{41417D4E-3101-4DE8-8364-66852F0D85A3}" type="datetimeFigureOut">
              <a:rPr lang="en-US"/>
              <a:pPr>
                <a:defRPr/>
              </a:pPr>
              <a:t>6/24/2015</a:t>
            </a:fld>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4F7C548A-474E-47FA-9E3E-B0EDEF5E3503}" type="slidenum">
              <a:rPr lang="en-US"/>
              <a:pPr>
                <a:defRPr/>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4" name="Date Placeholder 2"/>
          <p:cNvSpPr>
            <a:spLocks noGrp="1"/>
          </p:cNvSpPr>
          <p:nvPr>
            <p:ph type="dt" sz="half" idx="10"/>
          </p:nvPr>
        </p:nvSpPr>
        <p:spPr/>
        <p:txBody>
          <a:bodyPr/>
          <a:lstStyle>
            <a:lvl1pPr>
              <a:defRPr/>
            </a:lvl1pPr>
          </a:lstStyle>
          <a:p>
            <a:pPr>
              <a:defRPr/>
            </a:pPr>
            <a:fld id="{3C1610DA-BE83-4E2F-ACA1-367D814261DA}" type="datetimeFigureOut">
              <a:rPr lang="en-US"/>
              <a:pPr>
                <a:defRPr/>
              </a:pPr>
              <a:t>6/24/2015</a:t>
            </a:fld>
            <a:endParaRPr lang="en-US" dirty="0"/>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D68B9ED5-F7B0-484D-A115-DC7D0D484BD6}" type="slidenum">
              <a:rPr lang="en-US"/>
              <a:pPr>
                <a:defRPr/>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3" name="Date Placeholder 1"/>
          <p:cNvSpPr>
            <a:spLocks noGrp="1"/>
          </p:cNvSpPr>
          <p:nvPr>
            <p:ph type="dt" sz="half" idx="10"/>
          </p:nvPr>
        </p:nvSpPr>
        <p:spPr/>
        <p:txBody>
          <a:bodyPr/>
          <a:lstStyle>
            <a:lvl1pPr>
              <a:defRPr/>
            </a:lvl1pPr>
          </a:lstStyle>
          <a:p>
            <a:pPr>
              <a:defRPr/>
            </a:pPr>
            <a:fld id="{B1114F15-B49B-46C1-8AD6-528905AE80EC}" type="datetimeFigureOut">
              <a:rPr lang="en-US"/>
              <a:pPr>
                <a:defRPr/>
              </a:pPr>
              <a:t>6/24/2015</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36B54529-C799-4E14-B3ED-EAD7B456A553}" type="slidenum">
              <a:rPr lang="en-US"/>
              <a:pPr>
                <a:defRPr/>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AA2191EC-0E2E-4D03-A872-844DCCAFD8C0}" type="datetimeFigureOut">
              <a:rPr lang="en-US"/>
              <a:pPr>
                <a:defRPr/>
              </a:pPr>
              <a:t>6/24/2015</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2B32A65E-30EC-4229-BB98-F6B5F7B354D2}" type="slidenum">
              <a:rPr lang="en-US"/>
              <a:pPr>
                <a:defRPr/>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8A266E09-CCE5-458A-9BCE-D07A8B961ABA}" type="datetimeFigureOut">
              <a:rPr lang="en-US"/>
              <a:pPr>
                <a:defRPr/>
              </a:pPr>
              <a:t>6/24/2015</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1E765C6B-0691-4F7E-9F7D-D990E3349CFE}" type="slidenum">
              <a:rPr lang="en-US"/>
              <a:pPr>
                <a:defRPr/>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0" y="228600"/>
            <a:ext cx="2851150" cy="6638925"/>
            <a:chOff x="2487613" y="285750"/>
            <a:chExt cx="2428875" cy="5654676"/>
          </a:xfrm>
        </p:grpSpPr>
        <p:sp>
          <p:nvSpPr>
            <p:cNvPr id="1046" name="Freeform 11"/>
            <p:cNvSpPr>
              <a:spLocks/>
            </p:cNvSpPr>
            <p:nvPr/>
          </p:nvSpPr>
          <p:spPr bwMode="auto">
            <a:xfrm>
              <a:off x="2487613" y="2284413"/>
              <a:ext cx="85725" cy="533400"/>
            </a:xfrm>
            <a:custGeom>
              <a:avLst/>
              <a:gdLst>
                <a:gd name="T0" fmla="*/ 0 w 22"/>
                <a:gd name="T1" fmla="*/ 0 h 136"/>
                <a:gd name="T2" fmla="*/ 22 w 22"/>
                <a:gd name="T3" fmla="*/ 136 h 136"/>
              </a:gdLst>
              <a:ahLst/>
              <a:cxnLst>
                <a:cxn ang="0">
                  <a:pos x="22" y="136"/>
                </a:cxn>
                <a:cxn ang="0">
                  <a:pos x="17" y="80"/>
                </a:cxn>
                <a:cxn ang="0">
                  <a:pos x="0" y="0"/>
                </a:cxn>
                <a:cxn ang="0">
                  <a:pos x="0" y="35"/>
                </a:cxn>
                <a:cxn ang="0">
                  <a:pos x="20" y="124"/>
                </a:cxn>
                <a:cxn ang="0">
                  <a:pos x="22" y="136"/>
                </a:cxn>
              </a:cxnLst>
              <a:rect l="T0" t="T1" r="T2" b="T3"/>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round/>
              <a:headEnd/>
              <a:tailEnd/>
            </a:ln>
          </p:spPr>
          <p:txBody>
            <a:bodyPr/>
            <a:lstStyle/>
            <a:p>
              <a:endParaRPr lang="it-IT"/>
            </a:p>
          </p:txBody>
        </p:sp>
        <p:sp>
          <p:nvSpPr>
            <p:cNvPr id="1047" name="Freeform 12"/>
            <p:cNvSpPr>
              <a:spLocks/>
            </p:cNvSpPr>
            <p:nvPr/>
          </p:nvSpPr>
          <p:spPr bwMode="auto">
            <a:xfrm>
              <a:off x="2597151" y="2779713"/>
              <a:ext cx="550863" cy="1978025"/>
            </a:xfrm>
            <a:custGeom>
              <a:avLst/>
              <a:gdLst>
                <a:gd name="T0" fmla="*/ 0 w 140"/>
                <a:gd name="T1" fmla="*/ 0 h 504"/>
                <a:gd name="T2" fmla="*/ 140 w 140"/>
                <a:gd name="T3" fmla="*/ 504 h 504"/>
              </a:gdLst>
              <a:ahLst/>
              <a:cxnLst>
                <a:cxn ang="0">
                  <a:pos x="86" y="350"/>
                </a:cxn>
                <a:cxn ang="0">
                  <a:pos x="139" y="504"/>
                </a:cxn>
                <a:cxn ang="0">
                  <a:pos x="140" y="478"/>
                </a:cxn>
                <a:cxn ang="0">
                  <a:pos x="95" y="347"/>
                </a:cxn>
                <a:cxn ang="0">
                  <a:pos x="0" y="0"/>
                </a:cxn>
                <a:cxn ang="0">
                  <a:pos x="6" y="61"/>
                </a:cxn>
                <a:cxn ang="0">
                  <a:pos x="86" y="350"/>
                </a:cxn>
              </a:cxnLst>
              <a:rect l="T0" t="T1" r="T2" b="T3"/>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round/>
              <a:headEnd/>
              <a:tailEnd/>
            </a:ln>
          </p:spPr>
          <p:txBody>
            <a:bodyPr/>
            <a:lstStyle/>
            <a:p>
              <a:endParaRPr lang="it-IT"/>
            </a:p>
          </p:txBody>
        </p:sp>
        <p:sp>
          <p:nvSpPr>
            <p:cNvPr id="1048" name="Freeform 13"/>
            <p:cNvSpPr>
              <a:spLocks/>
            </p:cNvSpPr>
            <p:nvPr/>
          </p:nvSpPr>
          <p:spPr bwMode="auto">
            <a:xfrm>
              <a:off x="3175001" y="4730750"/>
              <a:ext cx="519113" cy="1209675"/>
            </a:xfrm>
            <a:custGeom>
              <a:avLst/>
              <a:gdLst>
                <a:gd name="T0" fmla="*/ 0 w 132"/>
                <a:gd name="T1" fmla="*/ 0 h 308"/>
                <a:gd name="T2" fmla="*/ 132 w 132"/>
                <a:gd name="T3" fmla="*/ 308 h 308"/>
              </a:gdLst>
              <a:ahLst/>
              <a:cxnLst>
                <a:cxn ang="0">
                  <a:pos x="8" y="22"/>
                </a:cxn>
                <a:cxn ang="0">
                  <a:pos x="0" y="0"/>
                </a:cxn>
                <a:cxn ang="0">
                  <a:pos x="0" y="29"/>
                </a:cxn>
                <a:cxn ang="0">
                  <a:pos x="68" y="194"/>
                </a:cxn>
                <a:cxn ang="0">
                  <a:pos x="123" y="308"/>
                </a:cxn>
                <a:cxn ang="0">
                  <a:pos x="132" y="308"/>
                </a:cxn>
                <a:cxn ang="0">
                  <a:pos x="77" y="190"/>
                </a:cxn>
                <a:cxn ang="0">
                  <a:pos x="8" y="22"/>
                </a:cxn>
              </a:cxnLst>
              <a:rect l="T0" t="T1" r="T2" b="T3"/>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round/>
              <a:headEnd/>
              <a:tailEnd/>
            </a:ln>
          </p:spPr>
          <p:txBody>
            <a:bodyPr/>
            <a:lstStyle/>
            <a:p>
              <a:endParaRPr lang="it-IT"/>
            </a:p>
          </p:txBody>
        </p:sp>
        <p:sp>
          <p:nvSpPr>
            <p:cNvPr id="1049" name="Freeform 14"/>
            <p:cNvSpPr>
              <a:spLocks/>
            </p:cNvSpPr>
            <p:nvPr/>
          </p:nvSpPr>
          <p:spPr bwMode="auto">
            <a:xfrm>
              <a:off x="3305176" y="5630863"/>
              <a:ext cx="146050" cy="309563"/>
            </a:xfrm>
            <a:custGeom>
              <a:avLst/>
              <a:gdLst>
                <a:gd name="T0" fmla="*/ 0 w 37"/>
                <a:gd name="T1" fmla="*/ 0 h 79"/>
                <a:gd name="T2" fmla="*/ 37 w 37"/>
                <a:gd name="T3" fmla="*/ 79 h 79"/>
              </a:gdLst>
              <a:ahLst/>
              <a:cxnLst>
                <a:cxn ang="0">
                  <a:pos x="28" y="79"/>
                </a:cxn>
                <a:cxn ang="0">
                  <a:pos x="37" y="79"/>
                </a:cxn>
                <a:cxn ang="0">
                  <a:pos x="0" y="0"/>
                </a:cxn>
                <a:cxn ang="0">
                  <a:pos x="28" y="79"/>
                </a:cxn>
              </a:cxnLst>
              <a:rect l="T0" t="T1" r="T2" b="T3"/>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round/>
              <a:headEnd/>
              <a:tailEnd/>
            </a:ln>
          </p:spPr>
          <p:txBody>
            <a:bodyPr/>
            <a:lstStyle/>
            <a:p>
              <a:endParaRPr lang="it-IT"/>
            </a:p>
          </p:txBody>
        </p:sp>
        <p:sp>
          <p:nvSpPr>
            <p:cNvPr id="1050" name="Freeform 15"/>
            <p:cNvSpPr>
              <a:spLocks/>
            </p:cNvSpPr>
            <p:nvPr/>
          </p:nvSpPr>
          <p:spPr bwMode="auto">
            <a:xfrm>
              <a:off x="2573338" y="2817813"/>
              <a:ext cx="700088" cy="2835275"/>
            </a:xfrm>
            <a:custGeom>
              <a:avLst/>
              <a:gdLst>
                <a:gd name="T0" fmla="*/ 0 w 178"/>
                <a:gd name="T1" fmla="*/ 0 h 722"/>
                <a:gd name="T2" fmla="*/ 178 w 178"/>
                <a:gd name="T3" fmla="*/ 722 h 722"/>
              </a:gdLst>
              <a:ahLst/>
              <a:cxnLst>
                <a:cxn ang="0">
                  <a:pos x="162" y="660"/>
                </a:cxn>
                <a:cxn ang="0">
                  <a:pos x="116" y="534"/>
                </a:cxn>
                <a:cxn ang="0">
                  <a:pos x="40" y="236"/>
                </a:cxn>
                <a:cxn ang="0">
                  <a:pos x="12" y="51"/>
                </a:cxn>
                <a:cxn ang="0">
                  <a:pos x="0" y="0"/>
                </a:cxn>
                <a:cxn ang="0">
                  <a:pos x="33" y="237"/>
                </a:cxn>
                <a:cxn ang="0">
                  <a:pos x="107" y="537"/>
                </a:cxn>
                <a:cxn ang="0">
                  <a:pos x="160" y="681"/>
                </a:cxn>
                <a:cxn ang="0">
                  <a:pos x="178" y="722"/>
                </a:cxn>
                <a:cxn ang="0">
                  <a:pos x="174" y="708"/>
                </a:cxn>
                <a:cxn ang="0">
                  <a:pos x="162" y="660"/>
                </a:cxn>
              </a:cxnLst>
              <a:rect l="T0" t="T1" r="T2" b="T3"/>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round/>
              <a:headEnd/>
              <a:tailEnd/>
            </a:ln>
          </p:spPr>
          <p:txBody>
            <a:bodyPr/>
            <a:lstStyle/>
            <a:p>
              <a:endParaRPr lang="it-IT"/>
            </a:p>
          </p:txBody>
        </p:sp>
        <p:sp>
          <p:nvSpPr>
            <p:cNvPr id="1051" name="Freeform 16"/>
            <p:cNvSpPr>
              <a:spLocks/>
            </p:cNvSpPr>
            <p:nvPr/>
          </p:nvSpPr>
          <p:spPr bwMode="auto">
            <a:xfrm>
              <a:off x="2506663" y="285750"/>
              <a:ext cx="90488" cy="2493963"/>
            </a:xfrm>
            <a:custGeom>
              <a:avLst/>
              <a:gdLst>
                <a:gd name="T0" fmla="*/ 0 w 23"/>
                <a:gd name="T1" fmla="*/ 0 h 635"/>
                <a:gd name="T2" fmla="*/ 23 w 23"/>
                <a:gd name="T3" fmla="*/ 635 h 635"/>
              </a:gdLst>
              <a:ahLst/>
              <a:cxnLst>
                <a:cxn ang="0">
                  <a:pos x="11" y="577"/>
                </a:cxn>
                <a:cxn ang="0">
                  <a:pos x="12" y="589"/>
                </a:cxn>
                <a:cxn ang="0">
                  <a:pos x="22" y="632"/>
                </a:cxn>
                <a:cxn ang="0">
                  <a:pos x="23" y="635"/>
                </a:cxn>
                <a:cxn ang="0">
                  <a:pos x="17" y="576"/>
                </a:cxn>
                <a:cxn ang="0">
                  <a:pos x="5" y="269"/>
                </a:cxn>
                <a:cxn ang="0">
                  <a:pos x="15" y="0"/>
                </a:cxn>
                <a:cxn ang="0">
                  <a:pos x="12" y="0"/>
                </a:cxn>
                <a:cxn ang="0">
                  <a:pos x="1" y="269"/>
                </a:cxn>
                <a:cxn ang="0">
                  <a:pos x="11" y="577"/>
                </a:cxn>
              </a:cxnLst>
              <a:rect l="T0" t="T1" r="T2" b="T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round/>
              <a:headEnd/>
              <a:tailEnd/>
            </a:ln>
          </p:spPr>
          <p:txBody>
            <a:bodyPr/>
            <a:lstStyle/>
            <a:p>
              <a:endParaRPr lang="it-IT"/>
            </a:p>
          </p:txBody>
        </p:sp>
        <p:sp>
          <p:nvSpPr>
            <p:cNvPr id="1052" name="Freeform 17"/>
            <p:cNvSpPr>
              <a:spLocks/>
            </p:cNvSpPr>
            <p:nvPr/>
          </p:nvSpPr>
          <p:spPr bwMode="auto">
            <a:xfrm>
              <a:off x="2554288" y="2598738"/>
              <a:ext cx="66675" cy="420688"/>
            </a:xfrm>
            <a:custGeom>
              <a:avLst/>
              <a:gdLst>
                <a:gd name="T0" fmla="*/ 0 w 17"/>
                <a:gd name="T1" fmla="*/ 0 h 107"/>
                <a:gd name="T2" fmla="*/ 17 w 17"/>
                <a:gd name="T3" fmla="*/ 107 h 107"/>
              </a:gdLst>
              <a:ahLst/>
              <a:cxnLst>
                <a:cxn ang="0">
                  <a:pos x="0" y="0"/>
                </a:cxn>
                <a:cxn ang="0">
                  <a:pos x="5" y="56"/>
                </a:cxn>
                <a:cxn ang="0">
                  <a:pos x="17" y="107"/>
                </a:cxn>
                <a:cxn ang="0">
                  <a:pos x="11" y="46"/>
                </a:cxn>
                <a:cxn ang="0">
                  <a:pos x="10" y="43"/>
                </a:cxn>
                <a:cxn ang="0">
                  <a:pos x="0" y="0"/>
                </a:cxn>
              </a:cxnLst>
              <a:rect l="T0" t="T1" r="T2" b="T3"/>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round/>
              <a:headEnd/>
              <a:tailEnd/>
            </a:ln>
          </p:spPr>
          <p:txBody>
            <a:bodyPr/>
            <a:lstStyle/>
            <a:p>
              <a:endParaRPr lang="it-IT"/>
            </a:p>
          </p:txBody>
        </p:sp>
        <p:sp>
          <p:nvSpPr>
            <p:cNvPr id="1053" name="Freeform 18"/>
            <p:cNvSpPr>
              <a:spLocks/>
            </p:cNvSpPr>
            <p:nvPr/>
          </p:nvSpPr>
          <p:spPr bwMode="auto">
            <a:xfrm>
              <a:off x="3143251" y="4757738"/>
              <a:ext cx="161925" cy="873125"/>
            </a:xfrm>
            <a:custGeom>
              <a:avLst/>
              <a:gdLst>
                <a:gd name="T0" fmla="*/ 0 w 41"/>
                <a:gd name="T1" fmla="*/ 0 h 222"/>
                <a:gd name="T2" fmla="*/ 41 w 41"/>
                <a:gd name="T3" fmla="*/ 222 h 222"/>
              </a:gdLst>
              <a:ahLst/>
              <a:cxnLst>
                <a:cxn ang="0">
                  <a:pos x="0" y="0"/>
                </a:cxn>
                <a:cxn ang="0">
                  <a:pos x="5" y="93"/>
                </a:cxn>
                <a:cxn ang="0">
                  <a:pos x="17" y="166"/>
                </a:cxn>
                <a:cxn ang="0">
                  <a:pos x="24" y="184"/>
                </a:cxn>
                <a:cxn ang="0">
                  <a:pos x="41" y="222"/>
                </a:cxn>
                <a:cxn ang="0">
                  <a:pos x="38" y="212"/>
                </a:cxn>
                <a:cxn ang="0">
                  <a:pos x="13" y="92"/>
                </a:cxn>
                <a:cxn ang="0">
                  <a:pos x="8" y="22"/>
                </a:cxn>
                <a:cxn ang="0">
                  <a:pos x="7" y="18"/>
                </a:cxn>
                <a:cxn ang="0">
                  <a:pos x="0" y="0"/>
                </a:cxn>
              </a:cxnLst>
              <a:rect l="T0" t="T1" r="T2" b="T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round/>
              <a:headEnd/>
              <a:tailEnd/>
            </a:ln>
          </p:spPr>
          <p:txBody>
            <a:bodyPr/>
            <a:lstStyle/>
            <a:p>
              <a:endParaRPr lang="it-IT"/>
            </a:p>
          </p:txBody>
        </p:sp>
        <p:sp>
          <p:nvSpPr>
            <p:cNvPr id="1054" name="Freeform 19"/>
            <p:cNvSpPr>
              <a:spLocks/>
            </p:cNvSpPr>
            <p:nvPr/>
          </p:nvSpPr>
          <p:spPr bwMode="auto">
            <a:xfrm>
              <a:off x="3148013" y="1282700"/>
              <a:ext cx="1768475" cy="3448050"/>
            </a:xfrm>
            <a:custGeom>
              <a:avLst/>
              <a:gdLst>
                <a:gd name="T0" fmla="*/ 0 w 450"/>
                <a:gd name="T1" fmla="*/ 0 h 878"/>
                <a:gd name="T2" fmla="*/ 450 w 450"/>
                <a:gd name="T3" fmla="*/ 878 h 878"/>
              </a:gdLst>
              <a:ahLst/>
              <a:cxnLst>
                <a:cxn ang="0">
                  <a:pos x="7" y="854"/>
                </a:cxn>
                <a:cxn ang="0">
                  <a:pos x="50" y="613"/>
                </a:cxn>
                <a:cxn ang="0">
                  <a:pos x="149" y="388"/>
                </a:cxn>
                <a:cxn ang="0">
                  <a:pos x="285" y="183"/>
                </a:cxn>
                <a:cxn ang="0">
                  <a:pos x="364" y="89"/>
                </a:cxn>
                <a:cxn ang="0">
                  <a:pos x="406" y="44"/>
                </a:cxn>
                <a:cxn ang="0">
                  <a:pos x="450" y="1"/>
                </a:cxn>
                <a:cxn ang="0">
                  <a:pos x="450" y="0"/>
                </a:cxn>
                <a:cxn ang="0">
                  <a:pos x="405" y="43"/>
                </a:cxn>
                <a:cxn ang="0">
                  <a:pos x="363" y="88"/>
                </a:cxn>
                <a:cxn ang="0">
                  <a:pos x="283" y="181"/>
                </a:cxn>
                <a:cxn ang="0">
                  <a:pos x="145" y="386"/>
                </a:cxn>
                <a:cxn ang="0">
                  <a:pos x="45" y="611"/>
                </a:cxn>
                <a:cxn ang="0">
                  <a:pos x="0" y="854"/>
                </a:cxn>
                <a:cxn ang="0">
                  <a:pos x="0" y="859"/>
                </a:cxn>
                <a:cxn ang="0">
                  <a:pos x="7" y="878"/>
                </a:cxn>
                <a:cxn ang="0">
                  <a:pos x="7" y="854"/>
                </a:cxn>
              </a:cxnLst>
              <a:rect l="T0" t="T1" r="T2" b="T3"/>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round/>
              <a:headEnd/>
              <a:tailEnd/>
            </a:ln>
          </p:spPr>
          <p:txBody>
            <a:bodyPr/>
            <a:lstStyle/>
            <a:p>
              <a:endParaRPr lang="it-IT"/>
            </a:p>
          </p:txBody>
        </p:sp>
        <p:sp>
          <p:nvSpPr>
            <p:cNvPr id="1055" name="Freeform 20"/>
            <p:cNvSpPr>
              <a:spLocks/>
            </p:cNvSpPr>
            <p:nvPr/>
          </p:nvSpPr>
          <p:spPr bwMode="auto">
            <a:xfrm>
              <a:off x="3273426" y="5653088"/>
              <a:ext cx="138113" cy="287338"/>
            </a:xfrm>
            <a:custGeom>
              <a:avLst/>
              <a:gdLst>
                <a:gd name="T0" fmla="*/ 0 w 35"/>
                <a:gd name="T1" fmla="*/ 0 h 73"/>
                <a:gd name="T2" fmla="*/ 35 w 35"/>
                <a:gd name="T3" fmla="*/ 73 h 73"/>
              </a:gdLst>
              <a:ahLst/>
              <a:cxnLst>
                <a:cxn ang="0">
                  <a:pos x="0" y="0"/>
                </a:cxn>
                <a:cxn ang="0">
                  <a:pos x="26" y="73"/>
                </a:cxn>
                <a:cxn ang="0">
                  <a:pos x="35" y="73"/>
                </a:cxn>
                <a:cxn ang="0">
                  <a:pos x="0" y="0"/>
                </a:cxn>
              </a:cxnLst>
              <a:rect l="T0" t="T1" r="T2" b="T3"/>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round/>
              <a:headEnd/>
              <a:tailEnd/>
            </a:ln>
          </p:spPr>
          <p:txBody>
            <a:bodyPr/>
            <a:lstStyle/>
            <a:p>
              <a:endParaRPr lang="it-IT"/>
            </a:p>
          </p:txBody>
        </p:sp>
        <p:sp>
          <p:nvSpPr>
            <p:cNvPr id="1056" name="Freeform 21"/>
            <p:cNvSpPr>
              <a:spLocks/>
            </p:cNvSpPr>
            <p:nvPr/>
          </p:nvSpPr>
          <p:spPr bwMode="auto">
            <a:xfrm>
              <a:off x="3143251" y="4656138"/>
              <a:ext cx="31750" cy="188913"/>
            </a:xfrm>
            <a:custGeom>
              <a:avLst/>
              <a:gdLst>
                <a:gd name="T0" fmla="*/ 0 w 8"/>
                <a:gd name="T1" fmla="*/ 0 h 48"/>
                <a:gd name="T2" fmla="*/ 8 w 8"/>
                <a:gd name="T3" fmla="*/ 48 h 48"/>
              </a:gdLst>
              <a:ahLst/>
              <a:cxnLst>
                <a:cxn ang="0">
                  <a:pos x="7" y="44"/>
                </a:cxn>
                <a:cxn ang="0">
                  <a:pos x="8" y="48"/>
                </a:cxn>
                <a:cxn ang="0">
                  <a:pos x="8" y="19"/>
                </a:cxn>
                <a:cxn ang="0">
                  <a:pos x="1" y="0"/>
                </a:cxn>
                <a:cxn ang="0">
                  <a:pos x="0" y="26"/>
                </a:cxn>
                <a:cxn ang="0">
                  <a:pos x="7" y="44"/>
                </a:cxn>
              </a:cxnLst>
              <a:rect l="T0" t="T1" r="T2" b="T3"/>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round/>
              <a:headEnd/>
              <a:tailEnd/>
            </a:ln>
          </p:spPr>
          <p:txBody>
            <a:bodyPr/>
            <a:lstStyle/>
            <a:p>
              <a:endParaRPr lang="it-IT"/>
            </a:p>
          </p:txBody>
        </p:sp>
        <p:sp>
          <p:nvSpPr>
            <p:cNvPr id="1057" name="Freeform 22"/>
            <p:cNvSpPr>
              <a:spLocks/>
            </p:cNvSpPr>
            <p:nvPr/>
          </p:nvSpPr>
          <p:spPr bwMode="auto">
            <a:xfrm>
              <a:off x="3211513" y="5410200"/>
              <a:ext cx="203200" cy="530225"/>
            </a:xfrm>
            <a:custGeom>
              <a:avLst/>
              <a:gdLst>
                <a:gd name="T0" fmla="*/ 0 w 52"/>
                <a:gd name="T1" fmla="*/ 0 h 135"/>
                <a:gd name="T2" fmla="*/ 52 w 52"/>
                <a:gd name="T3" fmla="*/ 135 h 135"/>
              </a:gdLst>
              <a:ahLst/>
              <a:cxnLst>
                <a:cxn ang="0">
                  <a:pos x="7" y="18"/>
                </a:cxn>
                <a:cxn ang="0">
                  <a:pos x="0" y="0"/>
                </a:cxn>
                <a:cxn ang="0">
                  <a:pos x="12" y="48"/>
                </a:cxn>
                <a:cxn ang="0">
                  <a:pos x="16" y="62"/>
                </a:cxn>
                <a:cxn ang="0">
                  <a:pos x="51" y="135"/>
                </a:cxn>
                <a:cxn ang="0">
                  <a:pos x="52" y="135"/>
                </a:cxn>
                <a:cxn ang="0">
                  <a:pos x="24" y="56"/>
                </a:cxn>
                <a:cxn ang="0">
                  <a:pos x="7" y="18"/>
                </a:cxn>
              </a:cxnLst>
              <a:rect l="T0" t="T1" r="T2" b="T3"/>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round/>
              <a:headEnd/>
              <a:tailEnd/>
            </a:ln>
          </p:spPr>
          <p:txBody>
            <a:bodyPr/>
            <a:lstStyle/>
            <a:p>
              <a:endParaRPr lang="it-IT"/>
            </a:p>
          </p:txBody>
        </p:sp>
      </p:grpSp>
      <p:grpSp>
        <p:nvGrpSpPr>
          <p:cNvPr id="1027" name="Group 9"/>
          <p:cNvGrpSpPr>
            <a:grpSpLocks/>
          </p:cNvGrpSpPr>
          <p:nvPr/>
        </p:nvGrpSpPr>
        <p:grpSpPr bwMode="auto">
          <a:xfrm>
            <a:off x="26988" y="0"/>
            <a:ext cx="2357437" cy="6853238"/>
            <a:chOff x="6627813" y="195610"/>
            <a:chExt cx="1952625" cy="5678141"/>
          </a:xfrm>
        </p:grpSpPr>
        <p:sp>
          <p:nvSpPr>
            <p:cNvPr id="1034" name="Freeform 27"/>
            <p:cNvSpPr>
              <a:spLocks/>
            </p:cNvSpPr>
            <p:nvPr/>
          </p:nvSpPr>
          <p:spPr bwMode="auto">
            <a:xfrm>
              <a:off x="6627813" y="195610"/>
              <a:ext cx="409575" cy="3646488"/>
            </a:xfrm>
            <a:custGeom>
              <a:avLst/>
              <a:gdLst>
                <a:gd name="T0" fmla="*/ 0 w 103"/>
                <a:gd name="T1" fmla="*/ 0 h 920"/>
                <a:gd name="T2" fmla="*/ 103 w 103"/>
                <a:gd name="T3" fmla="*/ 920 h 920"/>
              </a:gdLst>
              <a:ahLst/>
              <a:cxnLst>
                <a:cxn ang="0">
                  <a:pos x="7" y="210"/>
                </a:cxn>
                <a:cxn ang="0">
                  <a:pos x="26" y="445"/>
                </a:cxn>
                <a:cxn ang="0">
                  <a:pos x="57" y="679"/>
                </a:cxn>
                <a:cxn ang="0">
                  <a:pos x="101" y="911"/>
                </a:cxn>
                <a:cxn ang="0">
                  <a:pos x="103" y="920"/>
                </a:cxn>
                <a:cxn ang="0">
                  <a:pos x="99" y="874"/>
                </a:cxn>
                <a:cxn ang="0">
                  <a:pos x="99" y="866"/>
                </a:cxn>
                <a:cxn ang="0">
                  <a:pos x="63" y="678"/>
                </a:cxn>
                <a:cxn ang="0">
                  <a:pos x="30" y="444"/>
                </a:cxn>
                <a:cxn ang="0">
                  <a:pos x="9" y="209"/>
                </a:cxn>
                <a:cxn ang="0">
                  <a:pos x="3" y="92"/>
                </a:cxn>
                <a:cxn ang="0">
                  <a:pos x="1" y="0"/>
                </a:cxn>
                <a:cxn ang="0">
                  <a:pos x="0" y="0"/>
                </a:cxn>
                <a:cxn ang="0">
                  <a:pos x="1" y="92"/>
                </a:cxn>
                <a:cxn ang="0">
                  <a:pos x="7" y="210"/>
                </a:cxn>
              </a:cxnLst>
              <a:rect l="T0" t="T1" r="T2" b="T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round/>
              <a:headEnd/>
              <a:tailEnd/>
            </a:ln>
          </p:spPr>
          <p:txBody>
            <a:bodyPr/>
            <a:lstStyle/>
            <a:p>
              <a:endParaRPr lang="it-IT"/>
            </a:p>
          </p:txBody>
        </p:sp>
        <p:sp>
          <p:nvSpPr>
            <p:cNvPr id="1035" name="Freeform 28"/>
            <p:cNvSpPr>
              <a:spLocks/>
            </p:cNvSpPr>
            <p:nvPr/>
          </p:nvSpPr>
          <p:spPr bwMode="auto">
            <a:xfrm>
              <a:off x="7061201" y="3771900"/>
              <a:ext cx="350838" cy="1309688"/>
            </a:xfrm>
            <a:custGeom>
              <a:avLst/>
              <a:gdLst>
                <a:gd name="T0" fmla="*/ 0 w 88"/>
                <a:gd name="T1" fmla="*/ 0 h 330"/>
                <a:gd name="T2" fmla="*/ 88 w 88"/>
                <a:gd name="T3" fmla="*/ 330 h 330"/>
              </a:gdLst>
              <a:ahLst/>
              <a:cxnLst>
                <a:cxn ang="0">
                  <a:pos x="53" y="229"/>
                </a:cxn>
                <a:cxn ang="0">
                  <a:pos x="88" y="330"/>
                </a:cxn>
                <a:cxn ang="0">
                  <a:pos x="88" y="308"/>
                </a:cxn>
                <a:cxn ang="0">
                  <a:pos x="88" y="304"/>
                </a:cxn>
                <a:cxn ang="0">
                  <a:pos x="62" y="226"/>
                </a:cxn>
                <a:cxn ang="0">
                  <a:pos x="0" y="0"/>
                </a:cxn>
                <a:cxn ang="0">
                  <a:pos x="7" y="63"/>
                </a:cxn>
                <a:cxn ang="0">
                  <a:pos x="53" y="229"/>
                </a:cxn>
              </a:cxnLst>
              <a:rect l="T0" t="T1" r="T2" b="T3"/>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round/>
              <a:headEnd/>
              <a:tailEnd/>
            </a:ln>
          </p:spPr>
          <p:txBody>
            <a:bodyPr/>
            <a:lstStyle/>
            <a:p>
              <a:endParaRPr lang="it-IT"/>
            </a:p>
          </p:txBody>
        </p:sp>
        <p:sp>
          <p:nvSpPr>
            <p:cNvPr id="1036" name="Freeform 29"/>
            <p:cNvSpPr>
              <a:spLocks/>
            </p:cNvSpPr>
            <p:nvPr/>
          </p:nvSpPr>
          <p:spPr bwMode="auto">
            <a:xfrm>
              <a:off x="7439026" y="5053013"/>
              <a:ext cx="357188" cy="820738"/>
            </a:xfrm>
            <a:custGeom>
              <a:avLst/>
              <a:gdLst>
                <a:gd name="T0" fmla="*/ 0 w 90"/>
                <a:gd name="T1" fmla="*/ 0 h 207"/>
                <a:gd name="T2" fmla="*/ 90 w 90"/>
                <a:gd name="T3" fmla="*/ 207 h 207"/>
              </a:gdLst>
              <a:ahLst/>
              <a:cxnLst>
                <a:cxn ang="0">
                  <a:pos x="6" y="15"/>
                </a:cxn>
                <a:cxn ang="0">
                  <a:pos x="0" y="0"/>
                </a:cxn>
                <a:cxn ang="0">
                  <a:pos x="1" y="29"/>
                </a:cxn>
                <a:cxn ang="0">
                  <a:pos x="42" y="127"/>
                </a:cxn>
                <a:cxn ang="0">
                  <a:pos x="80" y="207"/>
                </a:cxn>
                <a:cxn ang="0">
                  <a:pos x="90" y="207"/>
                </a:cxn>
                <a:cxn ang="0">
                  <a:pos x="50" y="123"/>
                </a:cxn>
                <a:cxn ang="0">
                  <a:pos x="6" y="15"/>
                </a:cxn>
              </a:cxnLst>
              <a:rect l="T0" t="T1" r="T2" b="T3"/>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round/>
              <a:headEnd/>
              <a:tailEnd/>
            </a:ln>
          </p:spPr>
          <p:txBody>
            <a:bodyPr/>
            <a:lstStyle/>
            <a:p>
              <a:endParaRPr lang="it-IT"/>
            </a:p>
          </p:txBody>
        </p:sp>
        <p:sp>
          <p:nvSpPr>
            <p:cNvPr id="1037" name="Freeform 30"/>
            <p:cNvSpPr>
              <a:spLocks/>
            </p:cNvSpPr>
            <p:nvPr/>
          </p:nvSpPr>
          <p:spPr bwMode="auto">
            <a:xfrm>
              <a:off x="7037388" y="3811588"/>
              <a:ext cx="457200" cy="1852613"/>
            </a:xfrm>
            <a:custGeom>
              <a:avLst/>
              <a:gdLst>
                <a:gd name="T0" fmla="*/ 0 w 115"/>
                <a:gd name="T1" fmla="*/ 0 h 467"/>
                <a:gd name="T2" fmla="*/ 115 w 115"/>
                <a:gd name="T3" fmla="*/ 467 h 467"/>
              </a:gdLst>
              <a:ahLst/>
              <a:cxnLst>
                <a:cxn ang="0">
                  <a:pos x="101" y="409"/>
                </a:cxn>
                <a:cxn ang="0">
                  <a:pos x="78" y="344"/>
                </a:cxn>
                <a:cxn ang="0">
                  <a:pos x="29" y="151"/>
                </a:cxn>
                <a:cxn ang="0">
                  <a:pos x="13" y="53"/>
                </a:cxn>
                <a:cxn ang="0">
                  <a:pos x="0" y="0"/>
                </a:cxn>
                <a:cxn ang="0">
                  <a:pos x="21" y="152"/>
                </a:cxn>
                <a:cxn ang="0">
                  <a:pos x="69" y="347"/>
                </a:cxn>
                <a:cxn ang="0">
                  <a:pos x="103" y="441"/>
                </a:cxn>
                <a:cxn ang="0">
                  <a:pos x="115" y="467"/>
                </a:cxn>
                <a:cxn ang="0">
                  <a:pos x="112" y="458"/>
                </a:cxn>
                <a:cxn ang="0">
                  <a:pos x="101" y="409"/>
                </a:cxn>
              </a:cxnLst>
              <a:rect l="T0" t="T1" r="T2" b="T3"/>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round/>
              <a:headEnd/>
              <a:tailEnd/>
            </a:ln>
          </p:spPr>
          <p:txBody>
            <a:bodyPr/>
            <a:lstStyle/>
            <a:p>
              <a:endParaRPr lang="it-IT"/>
            </a:p>
          </p:txBody>
        </p:sp>
        <p:sp>
          <p:nvSpPr>
            <p:cNvPr id="1038" name="Freeform 31"/>
            <p:cNvSpPr>
              <a:spLocks/>
            </p:cNvSpPr>
            <p:nvPr/>
          </p:nvSpPr>
          <p:spPr bwMode="auto">
            <a:xfrm>
              <a:off x="6992938" y="1263650"/>
              <a:ext cx="144463" cy="2508250"/>
            </a:xfrm>
            <a:custGeom>
              <a:avLst/>
              <a:gdLst>
                <a:gd name="T0" fmla="*/ 0 w 36"/>
                <a:gd name="T1" fmla="*/ 0 h 633"/>
                <a:gd name="T2" fmla="*/ 36 w 36"/>
                <a:gd name="T3" fmla="*/ 633 h 633"/>
              </a:gdLst>
              <a:ahLst/>
              <a:cxnLst>
                <a:cxn ang="0">
                  <a:pos x="17" y="633"/>
                </a:cxn>
                <a:cxn ang="0">
                  <a:pos x="13" y="597"/>
                </a:cxn>
                <a:cxn ang="0">
                  <a:pos x="5" y="398"/>
                </a:cxn>
                <a:cxn ang="0">
                  <a:pos x="13" y="198"/>
                </a:cxn>
                <a:cxn ang="0">
                  <a:pos x="22" y="99"/>
                </a:cxn>
                <a:cxn ang="0">
                  <a:pos x="36" y="0"/>
                </a:cxn>
                <a:cxn ang="0">
                  <a:pos x="35" y="0"/>
                </a:cxn>
                <a:cxn ang="0">
                  <a:pos x="20" y="99"/>
                </a:cxn>
                <a:cxn ang="0">
                  <a:pos x="10" y="198"/>
                </a:cxn>
                <a:cxn ang="0">
                  <a:pos x="1" y="398"/>
                </a:cxn>
                <a:cxn ang="0">
                  <a:pos x="7" y="589"/>
                </a:cxn>
                <a:cxn ang="0">
                  <a:pos x="16" y="632"/>
                </a:cxn>
                <a:cxn ang="0">
                  <a:pos x="17" y="633"/>
                </a:cxn>
              </a:cxnLst>
              <a:rect l="T0" t="T1" r="T2" b="T3"/>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round/>
              <a:headEnd/>
              <a:tailEnd/>
            </a:ln>
          </p:spPr>
          <p:txBody>
            <a:bodyPr/>
            <a:lstStyle/>
            <a:p>
              <a:endParaRPr lang="it-IT"/>
            </a:p>
          </p:txBody>
        </p:sp>
        <p:sp>
          <p:nvSpPr>
            <p:cNvPr id="1039" name="Freeform 32"/>
            <p:cNvSpPr>
              <a:spLocks/>
            </p:cNvSpPr>
            <p:nvPr/>
          </p:nvSpPr>
          <p:spPr bwMode="auto">
            <a:xfrm>
              <a:off x="7526338" y="5640388"/>
              <a:ext cx="111125" cy="233363"/>
            </a:xfrm>
            <a:custGeom>
              <a:avLst/>
              <a:gdLst>
                <a:gd name="T0" fmla="*/ 0 w 28"/>
                <a:gd name="T1" fmla="*/ 0 h 59"/>
                <a:gd name="T2" fmla="*/ 28 w 28"/>
                <a:gd name="T3" fmla="*/ 59 h 59"/>
              </a:gdLst>
              <a:ahLst/>
              <a:cxnLst>
                <a:cxn ang="0">
                  <a:pos x="22" y="59"/>
                </a:cxn>
                <a:cxn ang="0">
                  <a:pos x="28" y="59"/>
                </a:cxn>
                <a:cxn ang="0">
                  <a:pos x="0" y="0"/>
                </a:cxn>
                <a:cxn ang="0">
                  <a:pos x="22" y="59"/>
                </a:cxn>
              </a:cxnLst>
              <a:rect l="T0" t="T1" r="T2" b="T3"/>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round/>
              <a:headEnd/>
              <a:tailEnd/>
            </a:ln>
          </p:spPr>
          <p:txBody>
            <a:bodyPr/>
            <a:lstStyle/>
            <a:p>
              <a:endParaRPr lang="it-IT"/>
            </a:p>
          </p:txBody>
        </p:sp>
        <p:sp>
          <p:nvSpPr>
            <p:cNvPr id="1040" name="Freeform 33"/>
            <p:cNvSpPr>
              <a:spLocks/>
            </p:cNvSpPr>
            <p:nvPr/>
          </p:nvSpPr>
          <p:spPr bwMode="auto">
            <a:xfrm>
              <a:off x="7021513" y="3598863"/>
              <a:ext cx="68263" cy="423863"/>
            </a:xfrm>
            <a:custGeom>
              <a:avLst/>
              <a:gdLst>
                <a:gd name="T0" fmla="*/ 0 w 17"/>
                <a:gd name="T1" fmla="*/ 0 h 107"/>
                <a:gd name="T2" fmla="*/ 17 w 17"/>
                <a:gd name="T3" fmla="*/ 107 h 107"/>
              </a:gdLst>
              <a:ahLst/>
              <a:cxnLst>
                <a:cxn ang="0">
                  <a:pos x="4" y="54"/>
                </a:cxn>
                <a:cxn ang="0">
                  <a:pos x="17" y="107"/>
                </a:cxn>
                <a:cxn ang="0">
                  <a:pos x="10" y="44"/>
                </a:cxn>
                <a:cxn ang="0">
                  <a:pos x="9" y="43"/>
                </a:cxn>
                <a:cxn ang="0">
                  <a:pos x="0" y="0"/>
                </a:cxn>
                <a:cxn ang="0">
                  <a:pos x="0" y="8"/>
                </a:cxn>
                <a:cxn ang="0">
                  <a:pos x="4" y="54"/>
                </a:cxn>
              </a:cxnLst>
              <a:rect l="T0" t="T1" r="T2" b="T3"/>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round/>
              <a:headEnd/>
              <a:tailEnd/>
            </a:ln>
          </p:spPr>
          <p:txBody>
            <a:bodyPr/>
            <a:lstStyle/>
            <a:p>
              <a:endParaRPr lang="it-IT"/>
            </a:p>
          </p:txBody>
        </p:sp>
        <p:sp>
          <p:nvSpPr>
            <p:cNvPr id="1041" name="Freeform 34"/>
            <p:cNvSpPr>
              <a:spLocks/>
            </p:cNvSpPr>
            <p:nvPr/>
          </p:nvSpPr>
          <p:spPr bwMode="auto">
            <a:xfrm>
              <a:off x="7412038" y="2801938"/>
              <a:ext cx="1168400" cy="2251075"/>
            </a:xfrm>
            <a:custGeom>
              <a:avLst/>
              <a:gdLst>
                <a:gd name="T0" fmla="*/ 0 w 294"/>
                <a:gd name="T1" fmla="*/ 0 h 568"/>
                <a:gd name="T2" fmla="*/ 294 w 294"/>
                <a:gd name="T3" fmla="*/ 568 h 568"/>
              </a:gdLst>
              <a:ahLst/>
              <a:cxnLst>
                <a:cxn ang="0">
                  <a:pos x="8" y="553"/>
                </a:cxn>
                <a:cxn ang="0">
                  <a:pos x="35" y="397"/>
                </a:cxn>
                <a:cxn ang="0">
                  <a:pos x="99" y="252"/>
                </a:cxn>
                <a:cxn ang="0">
                  <a:pos x="187" y="119"/>
                </a:cxn>
                <a:cxn ang="0">
                  <a:pos x="238" y="58"/>
                </a:cxn>
                <a:cxn ang="0">
                  <a:pos x="265" y="28"/>
                </a:cxn>
                <a:cxn ang="0">
                  <a:pos x="294" y="0"/>
                </a:cxn>
                <a:cxn ang="0">
                  <a:pos x="293" y="0"/>
                </a:cxn>
                <a:cxn ang="0">
                  <a:pos x="264" y="27"/>
                </a:cxn>
                <a:cxn ang="0">
                  <a:pos x="237" y="56"/>
                </a:cxn>
                <a:cxn ang="0">
                  <a:pos x="185" y="117"/>
                </a:cxn>
                <a:cxn ang="0">
                  <a:pos x="95" y="249"/>
                </a:cxn>
                <a:cxn ang="0">
                  <a:pos x="30" y="396"/>
                </a:cxn>
                <a:cxn ang="0">
                  <a:pos x="0" y="549"/>
                </a:cxn>
                <a:cxn ang="0">
                  <a:pos x="7" y="568"/>
                </a:cxn>
                <a:cxn ang="0">
                  <a:pos x="8" y="553"/>
                </a:cxn>
              </a:cxnLst>
              <a:rect l="T0" t="T1" r="T2" b="T3"/>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round/>
              <a:headEnd/>
              <a:tailEnd/>
            </a:ln>
          </p:spPr>
          <p:txBody>
            <a:bodyPr/>
            <a:lstStyle/>
            <a:p>
              <a:endParaRPr lang="it-IT"/>
            </a:p>
          </p:txBody>
        </p:sp>
        <p:sp>
          <p:nvSpPr>
            <p:cNvPr id="1042" name="Freeform 35"/>
            <p:cNvSpPr>
              <a:spLocks/>
            </p:cNvSpPr>
            <p:nvPr/>
          </p:nvSpPr>
          <p:spPr bwMode="auto">
            <a:xfrm>
              <a:off x="7494588" y="5664200"/>
              <a:ext cx="100013" cy="209550"/>
            </a:xfrm>
            <a:custGeom>
              <a:avLst/>
              <a:gdLst>
                <a:gd name="T0" fmla="*/ 0 w 25"/>
                <a:gd name="T1" fmla="*/ 0 h 53"/>
                <a:gd name="T2" fmla="*/ 25 w 25"/>
                <a:gd name="T3" fmla="*/ 53 h 53"/>
              </a:gdLst>
              <a:ahLst/>
              <a:cxnLst>
                <a:cxn ang="0">
                  <a:pos x="0" y="0"/>
                </a:cxn>
                <a:cxn ang="0">
                  <a:pos x="19" y="53"/>
                </a:cxn>
                <a:cxn ang="0">
                  <a:pos x="25" y="53"/>
                </a:cxn>
                <a:cxn ang="0">
                  <a:pos x="0" y="0"/>
                </a:cxn>
              </a:cxnLst>
              <a:rect l="T0" t="T1" r="T2" b="T3"/>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round/>
              <a:headEnd/>
              <a:tailEnd/>
            </a:ln>
          </p:spPr>
          <p:txBody>
            <a:bodyPr/>
            <a:lstStyle/>
            <a:p>
              <a:endParaRPr lang="it-IT"/>
            </a:p>
          </p:txBody>
        </p:sp>
        <p:sp>
          <p:nvSpPr>
            <p:cNvPr id="1043" name="Freeform 36"/>
            <p:cNvSpPr>
              <a:spLocks/>
            </p:cNvSpPr>
            <p:nvPr/>
          </p:nvSpPr>
          <p:spPr bwMode="auto">
            <a:xfrm>
              <a:off x="7412038" y="5081588"/>
              <a:ext cx="114300" cy="558800"/>
            </a:xfrm>
            <a:custGeom>
              <a:avLst/>
              <a:gdLst>
                <a:gd name="T0" fmla="*/ 0 w 29"/>
                <a:gd name="T1" fmla="*/ 0 h 141"/>
                <a:gd name="T2" fmla="*/ 29 w 29"/>
                <a:gd name="T3" fmla="*/ 141 h 141"/>
              </a:gdLst>
              <a:ahLst/>
              <a:cxnLst>
                <a:cxn ang="0">
                  <a:pos x="0" y="0"/>
                </a:cxn>
                <a:cxn ang="0">
                  <a:pos x="7" y="89"/>
                </a:cxn>
                <a:cxn ang="0">
                  <a:pos x="18" y="117"/>
                </a:cxn>
                <a:cxn ang="0">
                  <a:pos x="29" y="141"/>
                </a:cxn>
                <a:cxn ang="0">
                  <a:pos x="27" y="135"/>
                </a:cxn>
                <a:cxn ang="0">
                  <a:pos x="8" y="22"/>
                </a:cxn>
                <a:cxn ang="0">
                  <a:pos x="4" y="11"/>
                </a:cxn>
                <a:cxn ang="0">
                  <a:pos x="0" y="0"/>
                </a:cxn>
              </a:cxnLst>
              <a:rect l="T0" t="T1" r="T2" b="T3"/>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round/>
              <a:headEnd/>
              <a:tailEnd/>
            </a:ln>
          </p:spPr>
          <p:txBody>
            <a:bodyPr/>
            <a:lstStyle/>
            <a:p>
              <a:endParaRPr lang="it-IT"/>
            </a:p>
          </p:txBody>
        </p:sp>
        <p:sp>
          <p:nvSpPr>
            <p:cNvPr id="1044" name="Freeform 37"/>
            <p:cNvSpPr>
              <a:spLocks/>
            </p:cNvSpPr>
            <p:nvPr/>
          </p:nvSpPr>
          <p:spPr bwMode="auto">
            <a:xfrm>
              <a:off x="7412038" y="4978400"/>
              <a:ext cx="31750" cy="188913"/>
            </a:xfrm>
            <a:custGeom>
              <a:avLst/>
              <a:gdLst>
                <a:gd name="T0" fmla="*/ 0 w 8"/>
                <a:gd name="T1" fmla="*/ 0 h 48"/>
                <a:gd name="T2" fmla="*/ 8 w 8"/>
                <a:gd name="T3" fmla="*/ 48 h 48"/>
              </a:gdLst>
              <a:ahLst/>
              <a:cxnLst>
                <a:cxn ang="0">
                  <a:pos x="0" y="26"/>
                </a:cxn>
                <a:cxn ang="0">
                  <a:pos x="4" y="37"/>
                </a:cxn>
                <a:cxn ang="0">
                  <a:pos x="8" y="48"/>
                </a:cxn>
                <a:cxn ang="0">
                  <a:pos x="7" y="19"/>
                </a:cxn>
                <a:cxn ang="0">
                  <a:pos x="0" y="0"/>
                </a:cxn>
                <a:cxn ang="0">
                  <a:pos x="0" y="4"/>
                </a:cxn>
                <a:cxn ang="0">
                  <a:pos x="0" y="26"/>
                </a:cxn>
              </a:cxnLst>
              <a:rect l="T0" t="T1" r="T2" b="T3"/>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round/>
              <a:headEnd/>
              <a:tailEnd/>
            </a:ln>
          </p:spPr>
          <p:txBody>
            <a:bodyPr/>
            <a:lstStyle/>
            <a:p>
              <a:endParaRPr lang="it-IT"/>
            </a:p>
          </p:txBody>
        </p:sp>
        <p:sp>
          <p:nvSpPr>
            <p:cNvPr id="1045" name="Freeform 38"/>
            <p:cNvSpPr>
              <a:spLocks/>
            </p:cNvSpPr>
            <p:nvPr/>
          </p:nvSpPr>
          <p:spPr bwMode="auto">
            <a:xfrm>
              <a:off x="7439026" y="5434013"/>
              <a:ext cx="174625" cy="439738"/>
            </a:xfrm>
            <a:custGeom>
              <a:avLst/>
              <a:gdLst>
                <a:gd name="T0" fmla="*/ 0 w 44"/>
                <a:gd name="T1" fmla="*/ 0 h 111"/>
                <a:gd name="T2" fmla="*/ 44 w 44"/>
                <a:gd name="T3" fmla="*/ 111 h 111"/>
              </a:gdLst>
              <a:ahLst/>
              <a:cxnLst>
                <a:cxn ang="0">
                  <a:pos x="11" y="28"/>
                </a:cxn>
                <a:cxn ang="0">
                  <a:pos x="0" y="0"/>
                </a:cxn>
                <a:cxn ang="0">
                  <a:pos x="11" y="49"/>
                </a:cxn>
                <a:cxn ang="0">
                  <a:pos x="14" y="58"/>
                </a:cxn>
                <a:cxn ang="0">
                  <a:pos x="39" y="111"/>
                </a:cxn>
                <a:cxn ang="0">
                  <a:pos x="44" y="111"/>
                </a:cxn>
                <a:cxn ang="0">
                  <a:pos x="22" y="52"/>
                </a:cxn>
                <a:cxn ang="0">
                  <a:pos x="11" y="28"/>
                </a:cxn>
              </a:cxnLst>
              <a:rect l="T0" t="T1" r="T2" b="T3"/>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round/>
              <a:headEnd/>
              <a:tailEnd/>
            </a:ln>
          </p:spPr>
          <p:txBody>
            <a:bodyPr/>
            <a:lstStyle/>
            <a:p>
              <a:endParaRPr lang="it-IT"/>
            </a:p>
          </p:txBody>
        </p:sp>
      </p:grpSp>
      <p:sp>
        <p:nvSpPr>
          <p:cNvPr id="7" name="Rectangle 6"/>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2592388" y="623888"/>
            <a:ext cx="8912225" cy="128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lo stile del titolo</a:t>
            </a:r>
            <a:endParaRPr lang="en-US" smtClean="0"/>
          </a:p>
        </p:txBody>
      </p:sp>
      <p:sp>
        <p:nvSpPr>
          <p:cNvPr id="1030" name="Text Placeholder 2"/>
          <p:cNvSpPr>
            <a:spLocks noGrp="1"/>
          </p:cNvSpPr>
          <p:nvPr>
            <p:ph type="body" idx="1"/>
          </p:nvPr>
        </p:nvSpPr>
        <p:spPr bwMode="auto">
          <a:xfrm>
            <a:off x="2589213" y="2133600"/>
            <a:ext cx="89154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4" name="Date Placeholder 3"/>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cs typeface="+mn-cs"/>
              </a:defRPr>
            </a:lvl1pPr>
          </a:lstStyle>
          <a:p>
            <a:pPr>
              <a:defRPr/>
            </a:pPr>
            <a:fld id="{6C8CC0E6-C010-4FA9-9BEA-6EFC4E1D5644}" type="datetimeFigureOut">
              <a:rPr lang="en-US"/>
              <a:pPr>
                <a:defRPr/>
              </a:pPr>
              <a:t>6/24/2015</a:t>
            </a:fld>
            <a:endParaRPr lang="en-US" dirty="0"/>
          </a:p>
        </p:txBody>
      </p:sp>
      <p:sp>
        <p:nvSpPr>
          <p:cNvPr id="5" name="Footer Placeholder 4"/>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fontAlgn="auto">
              <a:spcBef>
                <a:spcPts val="0"/>
              </a:spcBef>
              <a:spcAft>
                <a:spcPts val="0"/>
              </a:spcAft>
              <a:defRPr sz="9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bwMode="gray">
          <a:xfrm>
            <a:off x="531813" y="787400"/>
            <a:ext cx="779462" cy="365125"/>
          </a:xfrm>
          <a:prstGeom prst="rect">
            <a:avLst/>
          </a:prstGeom>
        </p:spPr>
        <p:txBody>
          <a:bodyPr vert="horz" lIns="91440" tIns="45720" rIns="91440" bIns="45720" rtlCol="0" anchor="ctr"/>
          <a:lstStyle>
            <a:lvl1pPr algn="r" fontAlgn="auto">
              <a:spcBef>
                <a:spcPts val="0"/>
              </a:spcBef>
              <a:spcAft>
                <a:spcPts val="0"/>
              </a:spcAft>
              <a:defRPr sz="2000" smtClean="0">
                <a:solidFill>
                  <a:srgbClr val="FEFFFF"/>
                </a:solidFill>
                <a:latin typeface="+mn-lt"/>
                <a:cs typeface="+mn-cs"/>
              </a:defRPr>
            </a:lvl1pPr>
          </a:lstStyle>
          <a:p>
            <a:pPr>
              <a:defRPr/>
            </a:pPr>
            <a:fld id="{98ACDF22-6ADF-4840-B469-BB511230A1F9}"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Lst>
  <p:txStyles>
    <p:titleStyle>
      <a:lvl1pPr algn="l" defTabSz="457200" rtl="0" fontAlgn="base">
        <a:spcBef>
          <a:spcPct val="0"/>
        </a:spcBef>
        <a:spcAft>
          <a:spcPct val="0"/>
        </a:spcAft>
        <a:defRPr sz="3600" kern="1200">
          <a:solidFill>
            <a:srgbClr val="1D6295"/>
          </a:solidFill>
          <a:latin typeface="+mj-lt"/>
          <a:ea typeface="+mj-ea"/>
          <a:cs typeface="+mj-cs"/>
        </a:defRPr>
      </a:lvl1pPr>
      <a:lvl2pPr algn="l" defTabSz="457200" rtl="0" fontAlgn="base">
        <a:spcBef>
          <a:spcPct val="0"/>
        </a:spcBef>
        <a:spcAft>
          <a:spcPct val="0"/>
        </a:spcAft>
        <a:defRPr sz="3600">
          <a:solidFill>
            <a:srgbClr val="1D6295"/>
          </a:solidFill>
          <a:latin typeface="Century Gothic" pitchFamily="34" charset="0"/>
        </a:defRPr>
      </a:lvl2pPr>
      <a:lvl3pPr algn="l" defTabSz="457200" rtl="0" fontAlgn="base">
        <a:spcBef>
          <a:spcPct val="0"/>
        </a:spcBef>
        <a:spcAft>
          <a:spcPct val="0"/>
        </a:spcAft>
        <a:defRPr sz="3600">
          <a:solidFill>
            <a:srgbClr val="1D6295"/>
          </a:solidFill>
          <a:latin typeface="Century Gothic" pitchFamily="34" charset="0"/>
        </a:defRPr>
      </a:lvl3pPr>
      <a:lvl4pPr algn="l" defTabSz="457200" rtl="0" fontAlgn="base">
        <a:spcBef>
          <a:spcPct val="0"/>
        </a:spcBef>
        <a:spcAft>
          <a:spcPct val="0"/>
        </a:spcAft>
        <a:defRPr sz="3600">
          <a:solidFill>
            <a:srgbClr val="1D6295"/>
          </a:solidFill>
          <a:latin typeface="Century Gothic" pitchFamily="34" charset="0"/>
        </a:defRPr>
      </a:lvl4pPr>
      <a:lvl5pPr algn="l" defTabSz="457200" rtl="0" fontAlgn="base">
        <a:spcBef>
          <a:spcPct val="0"/>
        </a:spcBef>
        <a:spcAft>
          <a:spcPct val="0"/>
        </a:spcAft>
        <a:defRPr sz="3600">
          <a:solidFill>
            <a:srgbClr val="1D6295"/>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olo 1"/>
          <p:cNvSpPr>
            <a:spLocks noGrp="1"/>
          </p:cNvSpPr>
          <p:nvPr>
            <p:ph type="ctrTitle"/>
          </p:nvPr>
        </p:nvSpPr>
        <p:spPr>
          <a:xfrm>
            <a:off x="1778000" y="1214438"/>
            <a:ext cx="8915400" cy="2262187"/>
          </a:xfrm>
        </p:spPr>
        <p:txBody>
          <a:bodyPr/>
          <a:lstStyle/>
          <a:p>
            <a:r>
              <a:rPr lang="it-IT" smtClean="0"/>
              <a:t>INTERNET: IL MONDO IN UN CLICK </a:t>
            </a:r>
          </a:p>
        </p:txBody>
      </p:sp>
      <p:sp>
        <p:nvSpPr>
          <p:cNvPr id="3" name="Sottotitolo 2"/>
          <p:cNvSpPr>
            <a:spLocks noGrp="1"/>
          </p:cNvSpPr>
          <p:nvPr>
            <p:ph type="subTitle" idx="1"/>
          </p:nvPr>
        </p:nvSpPr>
        <p:spPr>
          <a:xfrm>
            <a:off x="2203450" y="4121150"/>
            <a:ext cx="8915400" cy="1125538"/>
          </a:xfrm>
        </p:spPr>
        <p:txBody>
          <a:bodyPr rtlCol="0">
            <a:normAutofit/>
          </a:bodyPr>
          <a:lstStyle/>
          <a:p>
            <a:pPr fontAlgn="auto">
              <a:spcAft>
                <a:spcPts val="0"/>
              </a:spcAft>
              <a:buFont typeface="Wingdings 3" charset="2"/>
              <a:buNone/>
              <a:defRPr/>
            </a:pPr>
            <a:r>
              <a:rPr lang="it-IT" dirty="0" smtClean="0"/>
              <a:t>TESINA 3^ MEDIA</a:t>
            </a:r>
          </a:p>
          <a:p>
            <a:pPr fontAlgn="auto">
              <a:spcAft>
                <a:spcPts val="0"/>
              </a:spcAft>
              <a:buFont typeface="Wingdings 3" charset="2"/>
              <a:buNone/>
              <a:defRPr/>
            </a:pPr>
            <a:r>
              <a:rPr lang="it-IT" dirty="0" smtClean="0"/>
              <a:t>ALFIO MARRA 3A 2014/15</a:t>
            </a:r>
          </a:p>
        </p:txBody>
      </p:sp>
      <p:pic>
        <p:nvPicPr>
          <p:cNvPr id="4" name="Immagine 3"/>
          <p:cNvPicPr>
            <a:picLocks noChangeAspect="1"/>
          </p:cNvPicPr>
          <p:nvPr/>
        </p:nvPicPr>
        <p:blipFill>
          <a:blip r:embed="rId3"/>
          <a:srcRect/>
          <a:stretch>
            <a:fillRect/>
          </a:stretch>
        </p:blipFill>
        <p:spPr bwMode="auto">
          <a:xfrm>
            <a:off x="6378575" y="3105150"/>
            <a:ext cx="5392738" cy="3570288"/>
          </a:xfrm>
          <a:prstGeom prst="rect">
            <a:avLst/>
          </a:prstGeom>
          <a:noFill/>
          <a:ln w="9525">
            <a:noFill/>
            <a:miter lim="800000"/>
            <a:headEnd/>
            <a:tailEnd/>
          </a:ln>
        </p:spPr>
      </p:pic>
      <p:pic>
        <p:nvPicPr>
          <p:cNvPr id="6" name="Shape">
            <a:hlinkClick r:id="" action="ppaction://media"/>
          </p:cNvPr>
          <p:cNvPicPr>
            <a:picLocks noChangeAspect="1"/>
          </p:cNvPicPr>
          <p:nvPr>
            <a:audioFile r:link="rId1"/>
          </p:nvPr>
        </p:nvPicPr>
        <p:blipFill>
          <a:blip r:embed="rId4"/>
          <a:srcRect/>
          <a:stretch>
            <a:fillRect/>
          </a:stretch>
        </p:blipFill>
        <p:spPr bwMode="auto">
          <a:xfrm>
            <a:off x="11466513" y="141288"/>
            <a:ext cx="609600" cy="60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6992938" y="376238"/>
            <a:ext cx="4464050" cy="915987"/>
          </a:xfrm>
          <a:prstGeom prst="rect">
            <a:avLst/>
          </a:prstGeom>
          <a:noFill/>
        </p:spPr>
        <p:txBody>
          <a:bodyPr>
            <a:spAutoFit/>
          </a:bodyPr>
          <a:lstStyle/>
          <a:p>
            <a:r>
              <a:rPr lang="it-IT">
                <a:latin typeface="Century Gothic" pitchFamily="34" charset="0"/>
              </a:rPr>
              <a:t>Il</a:t>
            </a:r>
            <a:r>
              <a:rPr lang="it-IT">
                <a:solidFill>
                  <a:srgbClr val="FFFFFF"/>
                </a:solidFill>
                <a:latin typeface="Century Gothic" pitchFamily="34" charset="0"/>
              </a:rPr>
              <a:t> </a:t>
            </a:r>
            <a:r>
              <a:rPr lang="it-IT">
                <a:latin typeface="Century Gothic" pitchFamily="34" charset="0"/>
              </a:rPr>
              <a:t>Giappone è uno degli stati più all’ avanguardia a livello tecnologico e architettonico.</a:t>
            </a:r>
          </a:p>
        </p:txBody>
      </p:sp>
      <p:cxnSp>
        <p:nvCxnSpPr>
          <p:cNvPr id="8" name="Connettore 2 7"/>
          <p:cNvCxnSpPr>
            <a:stCxn id="6" idx="2"/>
          </p:cNvCxnSpPr>
          <p:nvPr/>
        </p:nvCxnSpPr>
        <p:spPr>
          <a:xfrm flipH="1">
            <a:off x="6211888" y="1292225"/>
            <a:ext cx="3013075" cy="8112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9" name="Immagine 8"/>
          <p:cNvPicPr>
            <a:picLocks noChangeAspect="1"/>
          </p:cNvPicPr>
          <p:nvPr/>
        </p:nvPicPr>
        <p:blipFill>
          <a:blip r:embed="rId2"/>
          <a:srcRect/>
          <a:stretch>
            <a:fillRect/>
          </a:stretch>
        </p:blipFill>
        <p:spPr bwMode="auto">
          <a:xfrm>
            <a:off x="630238" y="201613"/>
            <a:ext cx="5407025" cy="3028950"/>
          </a:xfrm>
          <a:prstGeom prst="rect">
            <a:avLst/>
          </a:prstGeom>
          <a:noFill/>
          <a:ln w="9525">
            <a:noFill/>
            <a:miter lim="800000"/>
            <a:headEnd/>
            <a:tailEnd/>
          </a:ln>
        </p:spPr>
      </p:pic>
      <p:pic>
        <p:nvPicPr>
          <p:cNvPr id="11" name="Immagine 10"/>
          <p:cNvPicPr>
            <a:picLocks noChangeAspect="1"/>
          </p:cNvPicPr>
          <p:nvPr/>
        </p:nvPicPr>
        <p:blipFill>
          <a:blip r:embed="rId3"/>
          <a:srcRect/>
          <a:stretch>
            <a:fillRect/>
          </a:stretch>
        </p:blipFill>
        <p:spPr bwMode="auto">
          <a:xfrm>
            <a:off x="6575425" y="3389313"/>
            <a:ext cx="5260975" cy="3333750"/>
          </a:xfrm>
          <a:prstGeom prst="rect">
            <a:avLst/>
          </a:prstGeom>
          <a:noFill/>
          <a:ln w="9525">
            <a:noFill/>
            <a:miter lim="800000"/>
            <a:headEnd/>
            <a:tailEnd/>
          </a:ln>
        </p:spPr>
      </p:pic>
      <p:sp>
        <p:nvSpPr>
          <p:cNvPr id="29701" name="CasellaDiTesto 11"/>
          <p:cNvSpPr txBox="1">
            <a:spLocks noChangeArrowheads="1"/>
          </p:cNvSpPr>
          <p:nvPr/>
        </p:nvSpPr>
        <p:spPr bwMode="auto">
          <a:xfrm>
            <a:off x="1774825" y="3979863"/>
            <a:ext cx="3509963" cy="923925"/>
          </a:xfrm>
          <a:prstGeom prst="rect">
            <a:avLst/>
          </a:prstGeom>
          <a:noFill/>
          <a:ln w="9525">
            <a:noFill/>
            <a:miter lim="800000"/>
            <a:headEnd/>
            <a:tailEnd/>
          </a:ln>
        </p:spPr>
        <p:txBody>
          <a:bodyPr>
            <a:spAutoFit/>
          </a:bodyPr>
          <a:lstStyle/>
          <a:p>
            <a:r>
              <a:rPr lang="it-IT">
                <a:latin typeface="Century Gothic" pitchFamily="34" charset="0"/>
              </a:rPr>
              <a:t>Il lancio della sonda giapponese SELELE il 14 settembre 2007.  </a:t>
            </a:r>
          </a:p>
        </p:txBody>
      </p:sp>
      <p:cxnSp>
        <p:nvCxnSpPr>
          <p:cNvPr id="14" name="Connettore 2 13"/>
          <p:cNvCxnSpPr/>
          <p:nvPr/>
        </p:nvCxnSpPr>
        <p:spPr>
          <a:xfrm>
            <a:off x="4638675" y="4518025"/>
            <a:ext cx="1789113" cy="5778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096676" y="-45851"/>
            <a:ext cx="3454792" cy="1107996"/>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SCIENZE</a:t>
            </a:r>
            <a:endParaRPr lang="it-IT" dirty="0">
              <a:latin typeface="+mn-lt"/>
              <a:cs typeface="+mn-cs"/>
            </a:endParaRPr>
          </a:p>
        </p:txBody>
      </p:sp>
      <p:sp>
        <p:nvSpPr>
          <p:cNvPr id="30722" name="CasellaDiTesto 5"/>
          <p:cNvSpPr txBox="1">
            <a:spLocks noChangeArrowheads="1"/>
          </p:cNvSpPr>
          <p:nvPr/>
        </p:nvSpPr>
        <p:spPr bwMode="auto">
          <a:xfrm>
            <a:off x="304800" y="1143000"/>
            <a:ext cx="8462963" cy="584200"/>
          </a:xfrm>
          <a:prstGeom prst="rect">
            <a:avLst/>
          </a:prstGeom>
          <a:noFill/>
          <a:ln w="9525">
            <a:noFill/>
            <a:miter lim="800000"/>
            <a:headEnd/>
            <a:tailEnd/>
          </a:ln>
        </p:spPr>
        <p:txBody>
          <a:bodyPr>
            <a:spAutoFit/>
          </a:bodyPr>
          <a:lstStyle/>
          <a:p>
            <a:r>
              <a:rPr lang="it-IT" sz="3200" b="1">
                <a:latin typeface="Century Gothic" pitchFamily="34" charset="0"/>
              </a:rPr>
              <a:t>LE DIPENDENZE DA INTERNET: I VARI TIPI </a:t>
            </a:r>
          </a:p>
        </p:txBody>
      </p:sp>
      <p:pic>
        <p:nvPicPr>
          <p:cNvPr id="2" name="Immagine 1"/>
          <p:cNvPicPr>
            <a:picLocks noChangeAspect="1"/>
          </p:cNvPicPr>
          <p:nvPr/>
        </p:nvPicPr>
        <p:blipFill>
          <a:blip r:embed="rId2"/>
          <a:srcRect/>
          <a:stretch>
            <a:fillRect/>
          </a:stretch>
        </p:blipFill>
        <p:spPr bwMode="auto">
          <a:xfrm>
            <a:off x="9272588" y="0"/>
            <a:ext cx="2919412" cy="1889125"/>
          </a:xfrm>
          <a:prstGeom prst="rect">
            <a:avLst/>
          </a:prstGeom>
          <a:noFill/>
          <a:ln w="9525">
            <a:noFill/>
            <a:miter lim="800000"/>
            <a:headEnd/>
            <a:tailEnd/>
          </a:ln>
        </p:spPr>
      </p:pic>
      <p:sp>
        <p:nvSpPr>
          <p:cNvPr id="30724" name="Rettangolo 4"/>
          <p:cNvSpPr>
            <a:spLocks noChangeArrowheads="1"/>
          </p:cNvSpPr>
          <p:nvPr/>
        </p:nvSpPr>
        <p:spPr bwMode="auto">
          <a:xfrm>
            <a:off x="304800" y="1889125"/>
            <a:ext cx="11887200" cy="4760913"/>
          </a:xfrm>
          <a:prstGeom prst="rect">
            <a:avLst/>
          </a:prstGeom>
          <a:noFill/>
          <a:ln w="9525">
            <a:noFill/>
            <a:miter lim="800000"/>
            <a:headEnd/>
            <a:tailEnd/>
          </a:ln>
        </p:spPr>
        <p:txBody>
          <a:bodyPr>
            <a:spAutoFit/>
          </a:bodyPr>
          <a:lstStyle/>
          <a:p>
            <a:pPr>
              <a:buFont typeface="Century Gothic" pitchFamily="34" charset="0"/>
              <a:buAutoNum type="arabicPeriod"/>
            </a:pPr>
            <a:r>
              <a:rPr lang="it-IT" i="1">
                <a:latin typeface="Century Gothic" pitchFamily="34" charset="0"/>
              </a:rPr>
              <a:t>Dipendenza cibersessuale</a:t>
            </a:r>
            <a:r>
              <a:rPr lang="it-IT">
                <a:latin typeface="Century Gothic" pitchFamily="34" charset="0"/>
              </a:rPr>
              <a:t> (o dal sesso virtuale): gli individui che ne soffrono sono di solito dediti allo scaricamento, all'utilizzo e al commercio di materiale pornografico online, o sono coinvolti in chat-room per soli adulti. La stessa può accompagnarsi a masturbazione compulsiva. </a:t>
            </a:r>
          </a:p>
          <a:p>
            <a:pPr>
              <a:buFont typeface="Century Gothic" pitchFamily="34" charset="0"/>
              <a:buAutoNum type="arabicPeriod"/>
            </a:pPr>
            <a:r>
              <a:rPr lang="it-IT" i="1">
                <a:latin typeface="Century Gothic" pitchFamily="34" charset="0"/>
              </a:rPr>
              <a:t>Dipendenza ciber-relazionale</a:t>
            </a:r>
            <a:r>
              <a:rPr lang="it-IT">
                <a:latin typeface="Century Gothic" pitchFamily="34" charset="0"/>
              </a:rPr>
              <a:t> (o dalle relazioni virtuali): gli individui che ne sono affetti diventano troppo coinvolti in relazioni online o possono intraprendere un adulterio virtuale. Gli amici online diventano rapidamente più importanti per l'individuo, spesso a scapito dei rapporti nella realtà con la famiglia e gli amici reali. In molti casi questo conduce all'instabilità coniugale o della famiglia.</a:t>
            </a:r>
          </a:p>
          <a:p>
            <a:pPr>
              <a:buFont typeface="Century Gothic" pitchFamily="34" charset="0"/>
              <a:buAutoNum type="arabicPeriod"/>
            </a:pPr>
            <a:r>
              <a:rPr lang="it-IT" i="1">
                <a:latin typeface="Century Gothic" pitchFamily="34" charset="0"/>
              </a:rPr>
              <a:t>Net Gaming</a:t>
            </a:r>
            <a:r>
              <a:rPr lang="it-IT">
                <a:latin typeface="Century Gothic" pitchFamily="34" charset="0"/>
              </a:rPr>
              <a:t>: la dipendenza dai giochi in rete comprende una vasta categoria di comportamenti, compreso il gioco d'azzardo patologico, i videogame, lo shopping compulsivo e il commercio online compulsivo. In particolare, gli individui utilizzano i casinò virtuali, i giochi interattivi, i siti delle case d'asta o le scommesse su Internet, soltanto per perdere importi eccessivi di denaro, arrivando perfino ad interrompere altri doveri relativi all'impiego o rapporti significativi.</a:t>
            </a:r>
          </a:p>
          <a:p>
            <a:pPr>
              <a:buFont typeface="Century Gothic" pitchFamily="34" charset="0"/>
              <a:buAutoNum type="arabicPeriod"/>
            </a:pPr>
            <a:r>
              <a:rPr lang="it-IT" i="1">
                <a:latin typeface="Century Gothic" pitchFamily="34" charset="0"/>
              </a:rPr>
              <a:t>Sovraccarico cognitivo</a:t>
            </a:r>
            <a:r>
              <a:rPr lang="it-IT">
                <a:latin typeface="Century Gothic" pitchFamily="34" charset="0"/>
              </a:rPr>
              <a:t>: la ricchezza dei dati disponibili sul World Wide Web ha creato un nuovo tipo di comportamento compulsivo per quanto riguarda la navigazione e l'utilizzo dei database sul Web. Gli individui trascorrono sempre maggiori quantità di tempo nella ricerca e nell'organizzazione di dati dal Web. A questo comportamento sono tipicamente associate le tendenze compulsive-ossessive ed una riduzione del rendimento lavorativo.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rcRect/>
          <a:stretch>
            <a:fillRect/>
          </a:stretch>
        </p:blipFill>
        <p:spPr bwMode="auto">
          <a:xfrm>
            <a:off x="461963" y="139700"/>
            <a:ext cx="5661025" cy="3184525"/>
          </a:xfrm>
          <a:prstGeom prst="rect">
            <a:avLst/>
          </a:prstGeom>
          <a:noFill/>
          <a:ln w="9525">
            <a:noFill/>
            <a:miter lim="800000"/>
            <a:headEnd/>
            <a:tailEnd/>
          </a:ln>
        </p:spPr>
      </p:pic>
      <p:sp>
        <p:nvSpPr>
          <p:cNvPr id="31746" name="CasellaDiTesto 3"/>
          <p:cNvSpPr txBox="1">
            <a:spLocks noChangeArrowheads="1"/>
          </p:cNvSpPr>
          <p:nvPr/>
        </p:nvSpPr>
        <p:spPr bwMode="auto">
          <a:xfrm>
            <a:off x="7275513" y="309563"/>
            <a:ext cx="4356100" cy="646112"/>
          </a:xfrm>
          <a:prstGeom prst="rect">
            <a:avLst/>
          </a:prstGeom>
          <a:noFill/>
          <a:ln w="9525">
            <a:noFill/>
            <a:miter lim="800000"/>
            <a:headEnd/>
            <a:tailEnd/>
          </a:ln>
        </p:spPr>
        <p:txBody>
          <a:bodyPr>
            <a:spAutoFit/>
          </a:bodyPr>
          <a:lstStyle/>
          <a:p>
            <a:r>
              <a:rPr lang="it-IT">
                <a:latin typeface="Century Gothic" pitchFamily="34" charset="0"/>
              </a:rPr>
              <a:t>Net gaming: la dipendenza dal gioco.</a:t>
            </a:r>
          </a:p>
        </p:txBody>
      </p:sp>
      <p:cxnSp>
        <p:nvCxnSpPr>
          <p:cNvPr id="6" name="Connettore 2 5"/>
          <p:cNvCxnSpPr>
            <a:stCxn id="31746" idx="2"/>
          </p:cNvCxnSpPr>
          <p:nvPr/>
        </p:nvCxnSpPr>
        <p:spPr>
          <a:xfrm flipH="1">
            <a:off x="6361113" y="955675"/>
            <a:ext cx="3092450" cy="7762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7" name="Immagine 6"/>
          <p:cNvPicPr>
            <a:picLocks noChangeAspect="1"/>
          </p:cNvPicPr>
          <p:nvPr/>
        </p:nvPicPr>
        <p:blipFill>
          <a:blip r:embed="rId3"/>
          <a:srcRect/>
          <a:stretch>
            <a:fillRect/>
          </a:stretch>
        </p:blipFill>
        <p:spPr bwMode="auto">
          <a:xfrm>
            <a:off x="7381875" y="3579813"/>
            <a:ext cx="4587875" cy="3076575"/>
          </a:xfrm>
          <a:prstGeom prst="rect">
            <a:avLst/>
          </a:prstGeom>
          <a:noFill/>
          <a:ln w="9525">
            <a:noFill/>
            <a:miter lim="800000"/>
            <a:headEnd/>
            <a:tailEnd/>
          </a:ln>
        </p:spPr>
      </p:pic>
      <p:sp>
        <p:nvSpPr>
          <p:cNvPr id="31749" name="CasellaDiTesto 7"/>
          <p:cNvSpPr txBox="1">
            <a:spLocks noChangeArrowheads="1"/>
          </p:cNvSpPr>
          <p:nvPr/>
        </p:nvSpPr>
        <p:spPr bwMode="auto">
          <a:xfrm>
            <a:off x="1774825" y="3819525"/>
            <a:ext cx="4437063" cy="646113"/>
          </a:xfrm>
          <a:prstGeom prst="rect">
            <a:avLst/>
          </a:prstGeom>
          <a:noFill/>
          <a:ln w="9525">
            <a:noFill/>
            <a:miter lim="800000"/>
            <a:headEnd/>
            <a:tailEnd/>
          </a:ln>
        </p:spPr>
        <p:txBody>
          <a:bodyPr>
            <a:spAutoFit/>
          </a:bodyPr>
          <a:lstStyle/>
          <a:p>
            <a:r>
              <a:rPr lang="it-IT">
                <a:latin typeface="Century Gothic" pitchFamily="34" charset="0"/>
              </a:rPr>
              <a:t>Il gioco d’azzardo è un tipo di dipendenza da internet.</a:t>
            </a:r>
          </a:p>
        </p:txBody>
      </p:sp>
      <p:cxnSp>
        <p:nvCxnSpPr>
          <p:cNvPr id="10" name="Connettore 2 9"/>
          <p:cNvCxnSpPr>
            <a:stCxn id="31749" idx="2"/>
          </p:cNvCxnSpPr>
          <p:nvPr/>
        </p:nvCxnSpPr>
        <p:spPr>
          <a:xfrm>
            <a:off x="3994150" y="4465638"/>
            <a:ext cx="3281363" cy="6524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16893" y="0"/>
            <a:ext cx="3453189" cy="1107996"/>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MUSICA</a:t>
            </a:r>
            <a:endParaRPr lang="it-IT" sz="6600" dirty="0">
              <a:latin typeface="+mn-lt"/>
              <a:cs typeface="+mn-cs"/>
            </a:endParaRPr>
          </a:p>
        </p:txBody>
      </p:sp>
      <p:sp>
        <p:nvSpPr>
          <p:cNvPr id="32770" name="CasellaDiTesto 3"/>
          <p:cNvSpPr txBox="1">
            <a:spLocks noChangeArrowheads="1"/>
          </p:cNvSpPr>
          <p:nvPr/>
        </p:nvSpPr>
        <p:spPr bwMode="auto">
          <a:xfrm>
            <a:off x="1274763" y="960438"/>
            <a:ext cx="5962650" cy="585787"/>
          </a:xfrm>
          <a:prstGeom prst="rect">
            <a:avLst/>
          </a:prstGeom>
          <a:noFill/>
          <a:ln w="9525">
            <a:noFill/>
            <a:miter lim="800000"/>
            <a:headEnd/>
            <a:tailEnd/>
          </a:ln>
        </p:spPr>
        <p:txBody>
          <a:bodyPr>
            <a:spAutoFit/>
          </a:bodyPr>
          <a:lstStyle/>
          <a:p>
            <a:r>
              <a:rPr lang="it-IT" sz="3200" b="1">
                <a:latin typeface="Century Gothic" pitchFamily="34" charset="0"/>
              </a:rPr>
              <a:t>GLI STRUMENTI ELETTRONICI </a:t>
            </a:r>
          </a:p>
        </p:txBody>
      </p:sp>
      <p:sp>
        <p:nvSpPr>
          <p:cNvPr id="32771" name="Rettangolo 4"/>
          <p:cNvSpPr>
            <a:spLocks noChangeArrowheads="1"/>
          </p:cNvSpPr>
          <p:nvPr/>
        </p:nvSpPr>
        <p:spPr bwMode="auto">
          <a:xfrm>
            <a:off x="296863" y="1546225"/>
            <a:ext cx="11693525" cy="5459413"/>
          </a:xfrm>
          <a:prstGeom prst="rect">
            <a:avLst/>
          </a:prstGeom>
          <a:noFill/>
          <a:ln w="9525">
            <a:noFill/>
            <a:miter lim="800000"/>
            <a:headEnd/>
            <a:tailEnd/>
          </a:ln>
        </p:spPr>
        <p:txBody>
          <a:bodyPr>
            <a:spAutoFit/>
          </a:bodyPr>
          <a:lstStyle/>
          <a:p>
            <a:r>
              <a:rPr lang="it-IT">
                <a:latin typeface="Century Gothic" pitchFamily="34" charset="0"/>
              </a:rPr>
              <a:t>Uno </a:t>
            </a:r>
            <a:r>
              <a:rPr lang="it-IT" b="1">
                <a:latin typeface="Century Gothic" pitchFamily="34" charset="0"/>
              </a:rPr>
              <a:t>strumento musicale elettronico</a:t>
            </a:r>
            <a:r>
              <a:rPr lang="it-IT">
                <a:latin typeface="Century Gothic" pitchFamily="34" charset="0"/>
              </a:rPr>
              <a:t> è uno strumento musicale che produce suoni a mezzo dell'elettronica. Tale strumento suona emettendo un segnale audio elettrico che pilota un altoparlante.</a:t>
            </a:r>
          </a:p>
          <a:p>
            <a:r>
              <a:rPr lang="it-IT">
                <a:latin typeface="Century Gothic" pitchFamily="34" charset="0"/>
              </a:rPr>
              <a:t>Uno strumento elettronico può avere un'interfaccia utente che consente di controllarne il suono, spesso aggiustando altezza, frequenza o durata di ogni nota. Tuttavia, è sempre più comune separare le funzioni di interfaccia utente e generazione del suono in un MIDI controller (dispositivo di input) e sintetizzatore, rispettivamente, con i due dispositivi comunicanti attraverso un linguaggio descrittivo di esecuzione musicale come MIDI o Open Sound Control.</a:t>
            </a:r>
          </a:p>
          <a:p>
            <a:r>
              <a:rPr lang="it-IT">
                <a:latin typeface="Century Gothic" pitchFamily="34" charset="0"/>
              </a:rPr>
              <a:t>Tutti gli strumenti musicali elettronici possono essere visti come un sottoinsieme di applicazioni per l'elaborazione del segnale audio. Gli strumenti musicali elettronici semplici sono a volte chiamati effetti audio; il confine tra effetti sonori e strumenti musicali reali è spesso confuso.</a:t>
            </a:r>
          </a:p>
          <a:p>
            <a:r>
              <a:rPr lang="it-IT">
                <a:latin typeface="Century Gothic" pitchFamily="34" charset="0"/>
              </a:rPr>
              <a:t>Il compositore e tecnico del suono francese Edgard Varèse creò una notevole varietà di suoni con corni elettronici, fischietti e nastri. Notevole il suo </a:t>
            </a:r>
            <a:r>
              <a:rPr lang="it-IT" i="1">
                <a:latin typeface="Century Gothic" pitchFamily="34" charset="0"/>
              </a:rPr>
              <a:t>Poème électronique</a:t>
            </a:r>
            <a:r>
              <a:rPr lang="it-IT">
                <a:latin typeface="Century Gothic" pitchFamily="34" charset="0"/>
              </a:rPr>
              <a:t> composto per il padiglione Phillips alla Expo 1958 di Bruxelles.</a:t>
            </a:r>
          </a:p>
          <a:p>
            <a:r>
              <a:rPr lang="it-IT">
                <a:latin typeface="Century Gothic" pitchFamily="34" charset="0"/>
              </a:rPr>
              <a:t>Gli strumenti musicali elettronici sono ora ampiamente utilizzati nella maggior parte dei generi musicali. Lo sviluppo di nuovi strumenti musicali elettronici, controller e sintetizzatori continua ad essere un settore altamente attivo nel campo della ricerca interdisciplinare. Esistono diversi convegni specialistici, in particolare la Conferenza internazionale sulle </a:t>
            </a:r>
            <a:r>
              <a:rPr lang="it-IT" i="1">
                <a:latin typeface="Century Gothic" pitchFamily="34" charset="0"/>
              </a:rPr>
              <a:t>Nuove interfacce per l'espressione musicale</a:t>
            </a:r>
            <a:r>
              <a:rPr lang="it-IT">
                <a:latin typeface="Century Gothic" pitchFamily="34" charset="0"/>
              </a:rPr>
              <a:t>. Questa conferenza ha lo scopo di segnalare il lavoro di avanguardia, nonché fornire una vetrina agli artisti che si esibiscono o creano musica con nuovi strumenti musicali elettronici, controller e sintetizzatori.</a:t>
            </a:r>
          </a:p>
        </p:txBody>
      </p:sp>
      <p:pic>
        <p:nvPicPr>
          <p:cNvPr id="6" name="Immagine 5"/>
          <p:cNvPicPr>
            <a:picLocks noChangeAspect="1"/>
          </p:cNvPicPr>
          <p:nvPr/>
        </p:nvPicPr>
        <p:blipFill>
          <a:blip r:embed="rId2"/>
          <a:srcRect/>
          <a:stretch>
            <a:fillRect/>
          </a:stretch>
        </p:blipFill>
        <p:spPr bwMode="auto">
          <a:xfrm>
            <a:off x="9563100" y="0"/>
            <a:ext cx="2628900" cy="1546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rcRect/>
          <a:stretch>
            <a:fillRect/>
          </a:stretch>
        </p:blipFill>
        <p:spPr bwMode="auto">
          <a:xfrm>
            <a:off x="241300" y="149225"/>
            <a:ext cx="4895850" cy="3252788"/>
          </a:xfrm>
          <a:prstGeom prst="rect">
            <a:avLst/>
          </a:prstGeom>
          <a:noFill/>
          <a:ln w="9525">
            <a:noFill/>
            <a:miter lim="800000"/>
            <a:headEnd/>
            <a:tailEnd/>
          </a:ln>
        </p:spPr>
      </p:pic>
      <p:sp>
        <p:nvSpPr>
          <p:cNvPr id="33794" name="CasellaDiTesto 4"/>
          <p:cNvSpPr txBox="1">
            <a:spLocks noChangeArrowheads="1"/>
          </p:cNvSpPr>
          <p:nvPr/>
        </p:nvSpPr>
        <p:spPr bwMode="auto">
          <a:xfrm>
            <a:off x="6575425" y="403225"/>
            <a:ext cx="4625975" cy="915988"/>
          </a:xfrm>
          <a:prstGeom prst="rect">
            <a:avLst/>
          </a:prstGeom>
          <a:noFill/>
          <a:ln w="9525">
            <a:noFill/>
            <a:miter lim="800000"/>
            <a:headEnd/>
            <a:tailEnd/>
          </a:ln>
        </p:spPr>
        <p:txBody>
          <a:bodyPr>
            <a:spAutoFit/>
          </a:bodyPr>
          <a:lstStyle/>
          <a:p>
            <a:r>
              <a:rPr lang="it-IT">
                <a:latin typeface="Century Gothic" pitchFamily="34" charset="0"/>
              </a:rPr>
              <a:t>La consolle da dj funzione in collegamento con un pc, quindi è uno strumento elettronico.</a:t>
            </a:r>
          </a:p>
        </p:txBody>
      </p:sp>
      <p:cxnSp>
        <p:nvCxnSpPr>
          <p:cNvPr id="7" name="Connettore 2 6"/>
          <p:cNvCxnSpPr/>
          <p:nvPr/>
        </p:nvCxnSpPr>
        <p:spPr>
          <a:xfrm flipH="1">
            <a:off x="5230813" y="1327150"/>
            <a:ext cx="3509962" cy="7699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8" name="Immagine 7"/>
          <p:cNvPicPr>
            <a:picLocks noChangeAspect="1"/>
          </p:cNvPicPr>
          <p:nvPr/>
        </p:nvPicPr>
        <p:blipFill>
          <a:blip r:embed="rId3"/>
          <a:srcRect/>
          <a:stretch>
            <a:fillRect/>
          </a:stretch>
        </p:blipFill>
        <p:spPr bwMode="auto">
          <a:xfrm>
            <a:off x="6575425" y="3021013"/>
            <a:ext cx="5378450" cy="3711575"/>
          </a:xfrm>
          <a:prstGeom prst="rect">
            <a:avLst/>
          </a:prstGeom>
          <a:noFill/>
          <a:ln w="9525">
            <a:noFill/>
            <a:miter lim="800000"/>
            <a:headEnd/>
            <a:tailEnd/>
          </a:ln>
        </p:spPr>
      </p:pic>
      <p:sp>
        <p:nvSpPr>
          <p:cNvPr id="33797" name="CasellaDiTesto 8"/>
          <p:cNvSpPr txBox="1">
            <a:spLocks noChangeArrowheads="1"/>
          </p:cNvSpPr>
          <p:nvPr/>
        </p:nvSpPr>
        <p:spPr bwMode="auto">
          <a:xfrm>
            <a:off x="1566863" y="3956050"/>
            <a:ext cx="4289425" cy="369888"/>
          </a:xfrm>
          <a:prstGeom prst="rect">
            <a:avLst/>
          </a:prstGeom>
          <a:noFill/>
          <a:ln w="9525">
            <a:noFill/>
            <a:miter lim="800000"/>
            <a:headEnd/>
            <a:tailEnd/>
          </a:ln>
        </p:spPr>
        <p:txBody>
          <a:bodyPr>
            <a:spAutoFit/>
          </a:bodyPr>
          <a:lstStyle/>
          <a:p>
            <a:r>
              <a:rPr lang="it-IT">
                <a:latin typeface="Century Gothic" pitchFamily="34" charset="0"/>
              </a:rPr>
              <a:t>Un sintetizzatore moderno. </a:t>
            </a:r>
          </a:p>
        </p:txBody>
      </p:sp>
      <p:cxnSp>
        <p:nvCxnSpPr>
          <p:cNvPr id="11" name="Connettore 2 10"/>
          <p:cNvCxnSpPr/>
          <p:nvPr/>
        </p:nvCxnSpPr>
        <p:spPr>
          <a:xfrm>
            <a:off x="2932113" y="4424363"/>
            <a:ext cx="3279775" cy="8064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2240924" y="347729"/>
            <a:ext cx="6787166" cy="1107996"/>
          </a:xfrm>
          <a:prstGeom prst="rect">
            <a:avLst/>
          </a:prstGeom>
        </p:spPr>
        <p:txBody>
          <a:bodyPr>
            <a:spAutoFit/>
          </a:bodyPr>
          <a:lstStyle/>
          <a:p>
            <a:pPr algn="ctr" fontAlgn="auto">
              <a:spcBef>
                <a:spcPts val="0"/>
              </a:spcBef>
              <a:spcAft>
                <a:spcPts val="0"/>
              </a:spcAft>
              <a:defRPr/>
            </a:pPr>
            <a:r>
              <a:rPr lang="it-IT"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cs typeface="+mn-cs"/>
              </a:rPr>
              <a:t>ENGLISH </a:t>
            </a:r>
          </a:p>
        </p:txBody>
      </p:sp>
      <p:sp>
        <p:nvSpPr>
          <p:cNvPr id="34818" name="CasellaDiTesto 3"/>
          <p:cNvSpPr txBox="1">
            <a:spLocks noChangeArrowheads="1"/>
          </p:cNvSpPr>
          <p:nvPr/>
        </p:nvSpPr>
        <p:spPr bwMode="auto">
          <a:xfrm>
            <a:off x="134938" y="1289050"/>
            <a:ext cx="12192000" cy="830263"/>
          </a:xfrm>
          <a:prstGeom prst="rect">
            <a:avLst/>
          </a:prstGeom>
          <a:noFill/>
          <a:ln w="9525">
            <a:noFill/>
            <a:miter lim="800000"/>
            <a:headEnd/>
            <a:tailEnd/>
          </a:ln>
        </p:spPr>
        <p:txBody>
          <a:bodyPr>
            <a:spAutoFit/>
          </a:bodyPr>
          <a:lstStyle/>
          <a:p>
            <a:endParaRPr lang="en-US" sz="1600">
              <a:latin typeface="Century Gothic" pitchFamily="34" charset="0"/>
            </a:endParaRPr>
          </a:p>
          <a:p>
            <a:endParaRPr lang="en-US" sz="1600">
              <a:latin typeface="Century Gothic" pitchFamily="34" charset="0"/>
            </a:endParaRPr>
          </a:p>
          <a:p>
            <a:endParaRPr lang="en-US" sz="1600">
              <a:latin typeface="Century Gothic" pitchFamily="34" charset="0"/>
            </a:endParaRPr>
          </a:p>
        </p:txBody>
      </p:sp>
      <p:sp>
        <p:nvSpPr>
          <p:cNvPr id="8" name="Rettangolo 7"/>
          <p:cNvSpPr/>
          <p:nvPr/>
        </p:nvSpPr>
        <p:spPr>
          <a:xfrm>
            <a:off x="425450" y="2038350"/>
            <a:ext cx="11152188" cy="368300"/>
          </a:xfrm>
          <a:prstGeom prst="rect">
            <a:avLst/>
          </a:prstGeom>
        </p:spPr>
        <p:txBody>
          <a:bodyPr>
            <a:spAutoFit/>
          </a:bodyPr>
          <a:lstStyle/>
          <a:p>
            <a:pPr fontAlgn="auto">
              <a:spcBef>
                <a:spcPts val="0"/>
              </a:spcBef>
              <a:spcAft>
                <a:spcPts val="0"/>
              </a:spcAft>
              <a:defRPr/>
            </a:pPr>
            <a:endParaRPr lang="it-IT" dirty="0">
              <a:solidFill>
                <a:schemeClr val="bg1">
                  <a:lumMod val="85000"/>
                  <a:lumOff val="15000"/>
                </a:schemeClr>
              </a:solidFill>
              <a:latin typeface="+mn-lt"/>
              <a:cs typeface="+mn-cs"/>
            </a:endParaRPr>
          </a:p>
        </p:txBody>
      </p:sp>
      <p:sp>
        <p:nvSpPr>
          <p:cNvPr id="34820" name="CasellaDiTesto 8"/>
          <p:cNvSpPr txBox="1">
            <a:spLocks noChangeArrowheads="1"/>
          </p:cNvSpPr>
          <p:nvPr/>
        </p:nvSpPr>
        <p:spPr bwMode="auto">
          <a:xfrm>
            <a:off x="238125" y="1382713"/>
            <a:ext cx="8718550" cy="585787"/>
          </a:xfrm>
          <a:prstGeom prst="rect">
            <a:avLst/>
          </a:prstGeom>
          <a:noFill/>
          <a:ln w="9525">
            <a:noFill/>
            <a:miter lim="800000"/>
            <a:headEnd/>
            <a:tailEnd/>
          </a:ln>
        </p:spPr>
        <p:txBody>
          <a:bodyPr>
            <a:spAutoFit/>
          </a:bodyPr>
          <a:lstStyle/>
          <a:p>
            <a:r>
              <a:rPr lang="it-IT" sz="3200" b="1">
                <a:latin typeface="Century Gothic" pitchFamily="34" charset="0"/>
              </a:rPr>
              <a:t>STEVE JOBS: A REVOLUTIONARY MAN</a:t>
            </a:r>
          </a:p>
        </p:txBody>
      </p:sp>
      <p:pic>
        <p:nvPicPr>
          <p:cNvPr id="34821" name="Immagine 4"/>
          <p:cNvPicPr>
            <a:picLocks noChangeAspect="1"/>
          </p:cNvPicPr>
          <p:nvPr/>
        </p:nvPicPr>
        <p:blipFill>
          <a:blip r:embed="rId2"/>
          <a:srcRect/>
          <a:stretch>
            <a:fillRect/>
          </a:stretch>
        </p:blipFill>
        <p:spPr bwMode="auto">
          <a:xfrm>
            <a:off x="8718550" y="0"/>
            <a:ext cx="3508375" cy="2044700"/>
          </a:xfrm>
          <a:prstGeom prst="rect">
            <a:avLst/>
          </a:prstGeom>
          <a:noFill/>
          <a:ln w="9525">
            <a:noFill/>
            <a:miter lim="800000"/>
            <a:headEnd/>
            <a:tailEnd/>
          </a:ln>
        </p:spPr>
      </p:pic>
      <p:sp>
        <p:nvSpPr>
          <p:cNvPr id="6" name="CasellaDiTesto 5"/>
          <p:cNvSpPr txBox="1">
            <a:spLocks noChangeArrowheads="1"/>
          </p:cNvSpPr>
          <p:nvPr/>
        </p:nvSpPr>
        <p:spPr bwMode="auto">
          <a:xfrm>
            <a:off x="425450" y="5470525"/>
            <a:ext cx="7064375" cy="585788"/>
          </a:xfrm>
          <a:prstGeom prst="rect">
            <a:avLst/>
          </a:prstGeom>
          <a:noFill/>
          <a:ln w="9525">
            <a:noFill/>
            <a:miter lim="800000"/>
            <a:headEnd/>
            <a:tailEnd/>
          </a:ln>
        </p:spPr>
        <p:txBody>
          <a:bodyPr>
            <a:spAutoFit/>
          </a:bodyPr>
          <a:lstStyle/>
          <a:p>
            <a:r>
              <a:rPr lang="en-US" sz="3200" b="1">
                <a:latin typeface="Century Gothic" pitchFamily="34" charset="0"/>
              </a:rPr>
              <a:t>Be hungry, Be crazy </a:t>
            </a:r>
          </a:p>
        </p:txBody>
      </p:sp>
      <p:sp>
        <p:nvSpPr>
          <p:cNvPr id="34823" name="CasellaDiTesto 6"/>
          <p:cNvSpPr txBox="1">
            <a:spLocks noChangeArrowheads="1"/>
          </p:cNvSpPr>
          <p:nvPr/>
        </p:nvSpPr>
        <p:spPr bwMode="auto">
          <a:xfrm>
            <a:off x="425450" y="5010150"/>
            <a:ext cx="4037013" cy="460375"/>
          </a:xfrm>
          <a:prstGeom prst="rect">
            <a:avLst/>
          </a:prstGeom>
          <a:noFill/>
          <a:ln w="9525">
            <a:noFill/>
            <a:miter lim="800000"/>
            <a:headEnd/>
            <a:tailEnd/>
          </a:ln>
        </p:spPr>
        <p:txBody>
          <a:bodyPr>
            <a:spAutoFit/>
          </a:bodyPr>
          <a:lstStyle/>
          <a:p>
            <a:r>
              <a:rPr lang="it-IT" sz="2400" b="1">
                <a:latin typeface="Century Gothic" pitchFamily="34" charset="0"/>
              </a:rPr>
              <a:t>From </a:t>
            </a:r>
            <a:r>
              <a:rPr lang="en-US" sz="2400" b="1">
                <a:latin typeface="Century Gothic" pitchFamily="34" charset="0"/>
              </a:rPr>
              <a:t>his famous speech</a:t>
            </a:r>
            <a:r>
              <a:rPr lang="it-IT" sz="2400" b="1">
                <a:latin typeface="Century Gothic" pitchFamily="34" charset="0"/>
              </a:rPr>
              <a:t>:</a:t>
            </a:r>
            <a:endParaRPr lang="it-IT" sz="2400">
              <a:latin typeface="Century Gothic" pitchFamily="34" charset="0"/>
            </a:endParaRPr>
          </a:p>
        </p:txBody>
      </p:sp>
      <p:sp>
        <p:nvSpPr>
          <p:cNvPr id="34824" name="Rettangolo 9"/>
          <p:cNvSpPr>
            <a:spLocks noChangeArrowheads="1"/>
          </p:cNvSpPr>
          <p:nvPr/>
        </p:nvSpPr>
        <p:spPr bwMode="auto">
          <a:xfrm>
            <a:off x="327025" y="2211388"/>
            <a:ext cx="11899900" cy="2584450"/>
          </a:xfrm>
          <a:prstGeom prst="rect">
            <a:avLst/>
          </a:prstGeom>
          <a:noFill/>
          <a:ln w="9525">
            <a:noFill/>
            <a:miter lim="800000"/>
            <a:headEnd/>
            <a:tailEnd/>
          </a:ln>
        </p:spPr>
        <p:txBody>
          <a:bodyPr>
            <a:spAutoFit/>
          </a:bodyPr>
          <a:lstStyle/>
          <a:p>
            <a:r>
              <a:rPr lang="en-GB">
                <a:latin typeface="Century Gothic" pitchFamily="34" charset="0"/>
              </a:rPr>
              <a:t>Steve Paul Jobs was born in San Francisco on February 24, 1955. He was an american inventor, coufounder, and chairman of Apple Inc. Through Apple, he was widley recognized as a charismatic and design-driven pioneer of the personal computer revolution. In 2006 he become a member of the board of directors of Walt Disney Company. After a power struggle with the board of director in 1985, Jobs left Apple and founded  NeXT. In 1986, he acquired the computer graphics division of LucasFilm. Jobs received a member of honors and public recognition for his influence in the technology and music industries. He has been referred to as “legendary”, a “futurist” and a “visionary” and has been described as the “father of the Digital Revolution” a “Master of innovation”; “ the master evangelist of the digital age” and a “design perfectionist”. He died in Palo Alto, California, on Octobers 2011 at the age of 56.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asellaDiTesto 3"/>
          <p:cNvSpPr txBox="1">
            <a:spLocks noChangeArrowheads="1"/>
          </p:cNvSpPr>
          <p:nvPr/>
        </p:nvSpPr>
        <p:spPr bwMode="auto">
          <a:xfrm>
            <a:off x="6238875" y="301625"/>
            <a:ext cx="4787900" cy="923925"/>
          </a:xfrm>
          <a:prstGeom prst="rect">
            <a:avLst/>
          </a:prstGeom>
          <a:noFill/>
          <a:ln w="9525">
            <a:noFill/>
            <a:miter lim="800000"/>
            <a:headEnd/>
            <a:tailEnd/>
          </a:ln>
        </p:spPr>
        <p:txBody>
          <a:bodyPr>
            <a:spAutoFit/>
          </a:bodyPr>
          <a:lstStyle/>
          <a:p>
            <a:r>
              <a:rPr lang="it-IT">
                <a:latin typeface="Century Gothic" pitchFamily="34" charset="0"/>
              </a:rPr>
              <a:t>Gli ultimi dispositivi presentati </a:t>
            </a:r>
          </a:p>
          <a:p>
            <a:r>
              <a:rPr lang="it-IT">
                <a:latin typeface="Century Gothic" pitchFamily="34" charset="0"/>
              </a:rPr>
              <a:t>dall’azienda di Cupertino dal successore di Steve Jobs: Tim Cook.</a:t>
            </a:r>
          </a:p>
        </p:txBody>
      </p:sp>
      <p:cxnSp>
        <p:nvCxnSpPr>
          <p:cNvPr id="6" name="Connettore 2 5"/>
          <p:cNvCxnSpPr>
            <a:stCxn id="35841" idx="2"/>
          </p:cNvCxnSpPr>
          <p:nvPr/>
        </p:nvCxnSpPr>
        <p:spPr>
          <a:xfrm flipH="1">
            <a:off x="5862638" y="1225550"/>
            <a:ext cx="2770187" cy="2397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7" name="Immagine 6"/>
          <p:cNvPicPr>
            <a:picLocks noChangeAspect="1"/>
          </p:cNvPicPr>
          <p:nvPr/>
        </p:nvPicPr>
        <p:blipFill>
          <a:blip r:embed="rId2"/>
          <a:srcRect/>
          <a:stretch>
            <a:fillRect/>
          </a:stretch>
        </p:blipFill>
        <p:spPr bwMode="auto">
          <a:xfrm>
            <a:off x="6858000" y="3205163"/>
            <a:ext cx="5334000" cy="3652837"/>
          </a:xfrm>
          <a:prstGeom prst="rect">
            <a:avLst/>
          </a:prstGeom>
          <a:noFill/>
          <a:ln w="9525">
            <a:noFill/>
            <a:miter lim="800000"/>
            <a:headEnd/>
            <a:tailEnd/>
          </a:ln>
        </p:spPr>
      </p:pic>
      <p:sp>
        <p:nvSpPr>
          <p:cNvPr id="35844" name="CasellaDiTesto 7"/>
          <p:cNvSpPr txBox="1">
            <a:spLocks noChangeArrowheads="1"/>
          </p:cNvSpPr>
          <p:nvPr/>
        </p:nvSpPr>
        <p:spPr bwMode="auto">
          <a:xfrm>
            <a:off x="1519238" y="4127500"/>
            <a:ext cx="4087812" cy="647700"/>
          </a:xfrm>
          <a:prstGeom prst="rect">
            <a:avLst/>
          </a:prstGeom>
          <a:noFill/>
          <a:ln w="9525">
            <a:noFill/>
            <a:miter lim="800000"/>
            <a:headEnd/>
            <a:tailEnd/>
          </a:ln>
        </p:spPr>
        <p:txBody>
          <a:bodyPr>
            <a:spAutoFit/>
          </a:bodyPr>
          <a:lstStyle/>
          <a:p>
            <a:r>
              <a:rPr lang="it-IT">
                <a:latin typeface="Century Gothic" pitchFamily="34" charset="0"/>
              </a:rPr>
              <a:t>Steve Jobs alla presentazione del suo primo modello di Iphone.</a:t>
            </a:r>
          </a:p>
        </p:txBody>
      </p:sp>
      <p:cxnSp>
        <p:nvCxnSpPr>
          <p:cNvPr id="10" name="Connettore 2 9"/>
          <p:cNvCxnSpPr>
            <a:stCxn id="35844" idx="2"/>
          </p:cNvCxnSpPr>
          <p:nvPr/>
        </p:nvCxnSpPr>
        <p:spPr>
          <a:xfrm>
            <a:off x="3563938" y="4775200"/>
            <a:ext cx="3132137" cy="6445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2" name="Immagine 1"/>
          <p:cNvPicPr>
            <a:picLocks noChangeAspect="1"/>
          </p:cNvPicPr>
          <p:nvPr/>
        </p:nvPicPr>
        <p:blipFill>
          <a:blip r:embed="rId3"/>
          <a:srcRect/>
          <a:stretch>
            <a:fillRect/>
          </a:stretch>
        </p:blipFill>
        <p:spPr bwMode="auto">
          <a:xfrm>
            <a:off x="552450" y="122238"/>
            <a:ext cx="5054600" cy="3481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417513" y="244475"/>
            <a:ext cx="4965700" cy="3255963"/>
          </a:xfrm>
          <a:prstGeom prst="rect">
            <a:avLst/>
          </a:prstGeom>
          <a:noFill/>
          <a:ln w="9525">
            <a:noFill/>
            <a:miter lim="800000"/>
            <a:headEnd/>
            <a:tailEnd/>
          </a:ln>
        </p:spPr>
      </p:pic>
      <p:sp>
        <p:nvSpPr>
          <p:cNvPr id="36866" name="CasellaDiTesto 2"/>
          <p:cNvSpPr txBox="1">
            <a:spLocks noChangeArrowheads="1"/>
          </p:cNvSpPr>
          <p:nvPr/>
        </p:nvSpPr>
        <p:spPr bwMode="auto">
          <a:xfrm>
            <a:off x="6143625" y="244475"/>
            <a:ext cx="5241925" cy="646113"/>
          </a:xfrm>
          <a:prstGeom prst="rect">
            <a:avLst/>
          </a:prstGeom>
          <a:noFill/>
          <a:ln w="9525">
            <a:noFill/>
            <a:miter lim="800000"/>
            <a:headEnd/>
            <a:tailEnd/>
          </a:ln>
        </p:spPr>
        <p:txBody>
          <a:bodyPr>
            <a:spAutoFit/>
          </a:bodyPr>
          <a:lstStyle/>
          <a:p>
            <a:r>
              <a:rPr lang="it-IT">
                <a:latin typeface="Century Gothic" pitchFamily="34" charset="0"/>
              </a:rPr>
              <a:t>La sede principale della Apple in Cupertino, città della California dove Jobs è vissuto.</a:t>
            </a:r>
          </a:p>
        </p:txBody>
      </p:sp>
      <p:cxnSp>
        <p:nvCxnSpPr>
          <p:cNvPr id="5" name="Connettore 2 4"/>
          <p:cNvCxnSpPr>
            <a:stCxn id="36866" idx="2"/>
          </p:cNvCxnSpPr>
          <p:nvPr/>
        </p:nvCxnSpPr>
        <p:spPr>
          <a:xfrm flipH="1">
            <a:off x="5383213" y="890588"/>
            <a:ext cx="3381375" cy="8477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7" name="Immagine 6"/>
          <p:cNvPicPr>
            <a:picLocks noChangeAspect="1"/>
          </p:cNvPicPr>
          <p:nvPr/>
        </p:nvPicPr>
        <p:blipFill>
          <a:blip r:embed="rId3"/>
          <a:srcRect/>
          <a:stretch>
            <a:fillRect/>
          </a:stretch>
        </p:blipFill>
        <p:spPr bwMode="auto">
          <a:xfrm>
            <a:off x="3162300" y="3867150"/>
            <a:ext cx="8802688" cy="2857500"/>
          </a:xfrm>
          <a:prstGeom prst="rect">
            <a:avLst/>
          </a:prstGeom>
          <a:noFill/>
          <a:ln w="9525">
            <a:noFill/>
            <a:miter lim="800000"/>
            <a:headEnd/>
            <a:tailEnd/>
          </a:ln>
        </p:spPr>
      </p:pic>
      <p:sp>
        <p:nvSpPr>
          <p:cNvPr id="36869" name="CasellaDiTesto 7"/>
          <p:cNvSpPr txBox="1">
            <a:spLocks noChangeArrowheads="1"/>
          </p:cNvSpPr>
          <p:nvPr/>
        </p:nvSpPr>
        <p:spPr bwMode="auto">
          <a:xfrm>
            <a:off x="6607175" y="2700338"/>
            <a:ext cx="4017963" cy="369887"/>
          </a:xfrm>
          <a:prstGeom prst="rect">
            <a:avLst/>
          </a:prstGeom>
          <a:noFill/>
          <a:ln w="9525">
            <a:noFill/>
            <a:miter lim="800000"/>
            <a:headEnd/>
            <a:tailEnd/>
          </a:ln>
        </p:spPr>
        <p:txBody>
          <a:bodyPr>
            <a:spAutoFit/>
          </a:bodyPr>
          <a:lstStyle/>
          <a:p>
            <a:r>
              <a:rPr lang="it-IT">
                <a:latin typeface="Century Gothic" pitchFamily="34" charset="0"/>
              </a:rPr>
              <a:t>Prodotti presentati da Steve Jobs.</a:t>
            </a:r>
          </a:p>
        </p:txBody>
      </p:sp>
      <p:cxnSp>
        <p:nvCxnSpPr>
          <p:cNvPr id="10" name="Connettore 2 9"/>
          <p:cNvCxnSpPr>
            <a:stCxn id="36869" idx="2"/>
          </p:cNvCxnSpPr>
          <p:nvPr/>
        </p:nvCxnSpPr>
        <p:spPr>
          <a:xfrm flipH="1">
            <a:off x="7564438" y="3070225"/>
            <a:ext cx="1050925" cy="66516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651959" y="114768"/>
            <a:ext cx="4317207" cy="1107996"/>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FRANCESE</a:t>
            </a:r>
            <a:endParaRPr lang="it-IT" sz="6600" dirty="0">
              <a:latin typeface="+mn-lt"/>
              <a:cs typeface="+mn-cs"/>
            </a:endParaRPr>
          </a:p>
        </p:txBody>
      </p:sp>
      <p:sp>
        <p:nvSpPr>
          <p:cNvPr id="3" name="Rettangolo 2"/>
          <p:cNvSpPr/>
          <p:nvPr/>
        </p:nvSpPr>
        <p:spPr>
          <a:xfrm>
            <a:off x="341313" y="1376363"/>
            <a:ext cx="5616575" cy="585787"/>
          </a:xfrm>
          <a:prstGeom prst="rect">
            <a:avLst/>
          </a:prstGeom>
        </p:spPr>
        <p:txBody>
          <a:bodyPr wrap="none">
            <a:spAutoFit/>
          </a:bodyPr>
          <a:lstStyle/>
          <a:p>
            <a:pPr fontAlgn="auto">
              <a:spcBef>
                <a:spcPts val="0"/>
              </a:spcBef>
              <a:spcAft>
                <a:spcPts val="0"/>
              </a:spcAft>
              <a:defRPr/>
            </a:pPr>
            <a:r>
              <a:rPr lang="fr-FR" sz="3200" b="1" dirty="0">
                <a:latin typeface="+mj-lt"/>
                <a:cs typeface="+mn-cs"/>
              </a:rPr>
              <a:t>LES DANGERS DE L'INTERNET</a:t>
            </a:r>
            <a:endParaRPr lang="it-IT" sz="3200" b="1" dirty="0">
              <a:latin typeface="+mj-lt"/>
              <a:cs typeface="+mn-cs"/>
            </a:endParaRPr>
          </a:p>
        </p:txBody>
      </p:sp>
      <p:sp>
        <p:nvSpPr>
          <p:cNvPr id="37891" name="CasellaDiTesto 5"/>
          <p:cNvSpPr txBox="1">
            <a:spLocks noChangeArrowheads="1"/>
          </p:cNvSpPr>
          <p:nvPr/>
        </p:nvSpPr>
        <p:spPr bwMode="auto">
          <a:xfrm>
            <a:off x="341313" y="1841500"/>
            <a:ext cx="11545887" cy="5016500"/>
          </a:xfrm>
          <a:prstGeom prst="rect">
            <a:avLst/>
          </a:prstGeom>
          <a:noFill/>
          <a:ln w="9525">
            <a:noFill/>
            <a:miter lim="800000"/>
            <a:headEnd/>
            <a:tailEnd/>
          </a:ln>
        </p:spPr>
        <p:txBody>
          <a:bodyPr>
            <a:spAutoFit/>
          </a:bodyPr>
          <a:lstStyle/>
          <a:p>
            <a:r>
              <a:rPr lang="fr-FR" sz="1600">
                <a:latin typeface="Century Gothic" pitchFamily="34" charset="0"/>
              </a:rPr>
              <a:t>Avec Internet, tous les ados peuvent trouver gout et le plaisir de réfléchir. C’ est beaucoup plus amusant d’ apprendre en surfant sur </a:t>
            </a:r>
            <a:r>
              <a:rPr lang="fr-FR" sz="1600" b="1">
                <a:latin typeface="Century Gothic" pitchFamily="34" charset="0"/>
              </a:rPr>
              <a:t>la toile</a:t>
            </a:r>
            <a:r>
              <a:rPr lang="fr-FR" sz="1600">
                <a:latin typeface="Century Gothic" pitchFamily="34" charset="0"/>
              </a:rPr>
              <a:t>, surtout quand on a une scolarité laboriese, ou quand on s’ ennuie mortellement en classe! Internet peut aider, à condition de lire les informations que l’ on récolte et ne pas se contenter de faire du copié-collé. Aujourd’hui, les ados sont accros au fameux MSN (messenger service network), qui a détroné le chat. Il s’agit d’une messagerie instantanée  permettant de dialoguer, et qui fonctionne sur le principe d’un cercle d’amis qui se retrouvent pour discuter exclusivement entre eux. Ils ont leur liste, et personne ne peut l’ infiltrer. Sur  MSN, les ados peuvent aborder des thémes tabos. Tout ce dont ils ne parlent avec les adultes, comme la sexualité et leurs historie de coeur, leurs émotions ou leurs sentiments. Ils s’expriment  plus librement qu’en face à face. Au contraire, le chat est ouvert à tous. Chatter fait partie des activité qui  donnent aux ados le sentiment  d’etre intégrés dans un groupe plus on moins large, meme quand ils sont timides ou ont des difficultés relationnelles.</a:t>
            </a:r>
          </a:p>
          <a:p>
            <a:r>
              <a:rPr lang="fr-FR" sz="1600">
                <a:latin typeface="Century Gothic" pitchFamily="34" charset="0"/>
              </a:rPr>
              <a:t>Ils peuvent se libérer de la tyrannie des apparences et devenir ce qu’ils revent d’etre, se construire une nouvelle identité. C’est une déconnexion totale d’ avec la famille et école. Mais attention! Un  adulte mal  intentionné pourrait parfaitement  infilter un  chat en faisant croire qi’il a 15 ans. Il faut donc absolument dire et répéter aux ados de ne jamais donner leur veritable identité et leur adresse sur le le chat. Il faut les mettre en garde contre les sites pédophiles  et la pornographie, car les risques sont réels. Le danger le plus evident, c’est la dépendance. Les ados sont tellement passionnés qu’ils ne voient  pas le temps passer, surfant sur le Toile. On risque de devenir «accro». Il faut que les parents a’assurent que leurs enfants ne passent pas leur vie devant leur écran.</a:t>
            </a:r>
          </a:p>
          <a:p>
            <a:r>
              <a:rPr lang="fr-FR" sz="1600">
                <a:latin typeface="Century Gothic" pitchFamily="34" charset="0"/>
              </a:rPr>
              <a:t>Enfin, les blogs. Il faut rappeler aux ados que les blogs ne sont pas vraiment des journaux intimes, mais plutot une sorte de vitrine où l’on se donne en spectacle, une  mise en scene  un peu  exhibitionniste.L’anonymat est illusoire et ils doivient prèserver leur pudeur du regard des autres.</a:t>
            </a:r>
          </a:p>
        </p:txBody>
      </p:sp>
      <p:pic>
        <p:nvPicPr>
          <p:cNvPr id="4" name="Immagine 3"/>
          <p:cNvPicPr>
            <a:picLocks noChangeAspect="1"/>
          </p:cNvPicPr>
          <p:nvPr/>
        </p:nvPicPr>
        <p:blipFill>
          <a:blip r:embed="rId3"/>
          <a:srcRect/>
          <a:stretch>
            <a:fillRect/>
          </a:stretch>
        </p:blipFill>
        <p:spPr bwMode="auto">
          <a:xfrm>
            <a:off x="9320213" y="0"/>
            <a:ext cx="2871787" cy="1785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309563" y="120650"/>
            <a:ext cx="5243512" cy="3278188"/>
          </a:xfrm>
          <a:prstGeom prst="rect">
            <a:avLst/>
          </a:prstGeom>
          <a:noFill/>
          <a:ln w="9525">
            <a:noFill/>
            <a:miter lim="800000"/>
            <a:headEnd/>
            <a:tailEnd/>
          </a:ln>
        </p:spPr>
      </p:pic>
      <p:sp>
        <p:nvSpPr>
          <p:cNvPr id="39938" name="CasellaDiTesto 2"/>
          <p:cNvSpPr txBox="1">
            <a:spLocks noChangeArrowheads="1"/>
          </p:cNvSpPr>
          <p:nvPr/>
        </p:nvSpPr>
        <p:spPr bwMode="auto">
          <a:xfrm>
            <a:off x="6389688" y="438150"/>
            <a:ext cx="5272087" cy="646113"/>
          </a:xfrm>
          <a:prstGeom prst="rect">
            <a:avLst/>
          </a:prstGeom>
          <a:noFill/>
          <a:ln w="9525">
            <a:noFill/>
            <a:miter lim="800000"/>
            <a:headEnd/>
            <a:tailEnd/>
          </a:ln>
        </p:spPr>
        <p:txBody>
          <a:bodyPr>
            <a:spAutoFit/>
          </a:bodyPr>
          <a:lstStyle/>
          <a:p>
            <a:r>
              <a:rPr lang="it-IT">
                <a:latin typeface="Century Gothic" pitchFamily="34" charset="0"/>
              </a:rPr>
              <a:t>Uno dei problemi di internet è che i bambini utilizzano quotidianamente il pc.</a:t>
            </a:r>
          </a:p>
        </p:txBody>
      </p:sp>
      <p:cxnSp>
        <p:nvCxnSpPr>
          <p:cNvPr id="7" name="Connettore 2 6"/>
          <p:cNvCxnSpPr>
            <a:stCxn id="39938" idx="2"/>
          </p:cNvCxnSpPr>
          <p:nvPr/>
        </p:nvCxnSpPr>
        <p:spPr>
          <a:xfrm flipH="1">
            <a:off x="5676900" y="1084263"/>
            <a:ext cx="3349625" cy="9001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9" name="Immagine 8"/>
          <p:cNvPicPr>
            <a:picLocks noChangeAspect="1"/>
          </p:cNvPicPr>
          <p:nvPr/>
        </p:nvPicPr>
        <p:blipFill>
          <a:blip r:embed="rId3"/>
          <a:srcRect/>
          <a:stretch>
            <a:fillRect/>
          </a:stretch>
        </p:blipFill>
        <p:spPr bwMode="auto">
          <a:xfrm>
            <a:off x="7416800" y="3235325"/>
            <a:ext cx="4597400" cy="3481388"/>
          </a:xfrm>
          <a:prstGeom prst="rect">
            <a:avLst/>
          </a:prstGeom>
          <a:noFill/>
          <a:ln w="9525">
            <a:noFill/>
            <a:miter lim="800000"/>
            <a:headEnd/>
            <a:tailEnd/>
          </a:ln>
        </p:spPr>
      </p:pic>
      <p:sp>
        <p:nvSpPr>
          <p:cNvPr id="39941" name="CasellaDiTesto 9"/>
          <p:cNvSpPr txBox="1">
            <a:spLocks noChangeArrowheads="1"/>
          </p:cNvSpPr>
          <p:nvPr/>
        </p:nvSpPr>
        <p:spPr bwMode="auto">
          <a:xfrm>
            <a:off x="1909763" y="3859213"/>
            <a:ext cx="4302125" cy="646112"/>
          </a:xfrm>
          <a:prstGeom prst="rect">
            <a:avLst/>
          </a:prstGeom>
          <a:noFill/>
          <a:ln w="9525">
            <a:noFill/>
            <a:miter lim="800000"/>
            <a:headEnd/>
            <a:tailEnd/>
          </a:ln>
        </p:spPr>
        <p:txBody>
          <a:bodyPr>
            <a:spAutoFit/>
          </a:bodyPr>
          <a:lstStyle/>
          <a:p>
            <a:r>
              <a:rPr lang="it-IT">
                <a:latin typeface="Century Gothic" pitchFamily="34" charset="0"/>
              </a:rPr>
              <a:t>Non sempre si sa chi c’è dall’altra parte dello schermo.</a:t>
            </a:r>
          </a:p>
        </p:txBody>
      </p:sp>
      <p:cxnSp>
        <p:nvCxnSpPr>
          <p:cNvPr id="12" name="Connettore 2 11"/>
          <p:cNvCxnSpPr>
            <a:stCxn id="39941" idx="2"/>
          </p:cNvCxnSpPr>
          <p:nvPr/>
        </p:nvCxnSpPr>
        <p:spPr>
          <a:xfrm>
            <a:off x="4060825" y="4505325"/>
            <a:ext cx="3214688" cy="77946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a:srcRect/>
          <a:stretch>
            <a:fillRect/>
          </a:stretch>
        </p:blipFill>
        <p:spPr bwMode="auto">
          <a:xfrm>
            <a:off x="3771900" y="2127250"/>
            <a:ext cx="8037513" cy="4144963"/>
          </a:xfrm>
          <a:prstGeom prst="rect">
            <a:avLst/>
          </a:prstGeom>
          <a:noFill/>
          <a:ln w="9525">
            <a:noFill/>
            <a:miter lim="800000"/>
            <a:headEnd/>
            <a:tailEnd/>
          </a:ln>
        </p:spPr>
      </p:pic>
      <p:sp>
        <p:nvSpPr>
          <p:cNvPr id="2" name="CasellaDiTesto 1"/>
          <p:cNvSpPr txBox="1">
            <a:spLocks noChangeArrowheads="1"/>
          </p:cNvSpPr>
          <p:nvPr/>
        </p:nvSpPr>
        <p:spPr bwMode="auto">
          <a:xfrm>
            <a:off x="1751013" y="334963"/>
            <a:ext cx="10058400" cy="1323975"/>
          </a:xfrm>
          <a:prstGeom prst="rect">
            <a:avLst/>
          </a:prstGeom>
          <a:noFill/>
          <a:ln w="9525">
            <a:noFill/>
            <a:miter lim="800000"/>
            <a:headEnd/>
            <a:tailEnd/>
          </a:ln>
        </p:spPr>
        <p:txBody>
          <a:bodyPr>
            <a:spAutoFit/>
          </a:bodyPr>
          <a:lstStyle/>
          <a:p>
            <a:r>
              <a:rPr lang="it-IT" sz="2000">
                <a:latin typeface="Century Gothic" pitchFamily="34" charset="0"/>
              </a:rPr>
              <a:t>«I computer sono incredibilmente, accurati e stupidi.</a:t>
            </a:r>
          </a:p>
          <a:p>
            <a:r>
              <a:rPr lang="it-IT" sz="2000">
                <a:latin typeface="Century Gothic" pitchFamily="34" charset="0"/>
              </a:rPr>
              <a:t>Gli uomini sono incredibilmente lenti, inaccurati e intelligenti.</a:t>
            </a:r>
          </a:p>
          <a:p>
            <a:r>
              <a:rPr lang="it-IT" sz="2000">
                <a:latin typeface="Century Gothic" pitchFamily="34" charset="0"/>
              </a:rPr>
              <a:t>L’insieme dei due costituisce una forza incalcolabile.»</a:t>
            </a:r>
          </a:p>
          <a:p>
            <a:pPr algn="r"/>
            <a:r>
              <a:rPr lang="it-IT" sz="2000">
                <a:latin typeface="Century Gothic" pitchFamily="34" charset="0"/>
              </a:rPr>
              <a:t>(Albert Einstein)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ttangolo 1"/>
          <p:cNvSpPr>
            <a:spLocks noChangeArrowheads="1"/>
          </p:cNvSpPr>
          <p:nvPr/>
        </p:nvSpPr>
        <p:spPr bwMode="auto">
          <a:xfrm>
            <a:off x="342900" y="1692275"/>
            <a:ext cx="11849100" cy="1200150"/>
          </a:xfrm>
          <a:prstGeom prst="rect">
            <a:avLst/>
          </a:prstGeom>
          <a:noFill/>
          <a:ln w="9525">
            <a:noFill/>
            <a:miter lim="800000"/>
            <a:headEnd/>
            <a:tailEnd/>
          </a:ln>
        </p:spPr>
        <p:txBody>
          <a:bodyPr>
            <a:spAutoFit/>
          </a:bodyPr>
          <a:lstStyle/>
          <a:p>
            <a:r>
              <a:rPr lang="it-IT">
                <a:latin typeface="Century Gothic" pitchFamily="34" charset="0"/>
              </a:rPr>
              <a:t>Il </a:t>
            </a:r>
            <a:r>
              <a:rPr lang="it-IT" b="1">
                <a:latin typeface="Century Gothic" pitchFamily="34" charset="0"/>
              </a:rPr>
              <a:t>World Wide Web</a:t>
            </a:r>
            <a:r>
              <a:rPr lang="it-IT">
                <a:latin typeface="Century Gothic" pitchFamily="34" charset="0"/>
              </a:rPr>
              <a:t> (in inglese letteralmente significa "ragnatela mondiale"), abbreviato </a:t>
            </a:r>
            <a:r>
              <a:rPr lang="it-IT" b="1">
                <a:latin typeface="Century Gothic" pitchFamily="34" charset="0"/>
              </a:rPr>
              <a:t>Web</a:t>
            </a:r>
            <a:r>
              <a:rPr lang="it-IT">
                <a:latin typeface="Century Gothic" pitchFamily="34" charset="0"/>
              </a:rPr>
              <a:t> o </a:t>
            </a:r>
            <a:r>
              <a:rPr lang="it-IT" b="1">
                <a:latin typeface="Century Gothic" pitchFamily="34" charset="0"/>
              </a:rPr>
              <a:t>web</a:t>
            </a:r>
            <a:r>
              <a:rPr lang="it-IT">
                <a:latin typeface="Century Gothic" pitchFamily="34" charset="0"/>
              </a:rPr>
              <a:t>, sigla </a:t>
            </a:r>
            <a:r>
              <a:rPr lang="it-IT" b="1">
                <a:latin typeface="Century Gothic" pitchFamily="34" charset="0"/>
              </a:rPr>
              <a:t>WWW</a:t>
            </a:r>
            <a:r>
              <a:rPr lang="it-IT">
                <a:latin typeface="Century Gothic" pitchFamily="34" charset="0"/>
              </a:rPr>
              <a:t>, è uno dei principali servizi di Internet che permette di navigare e usufruire di un insieme vastissimo di contenuti (multimediali e non) collegati tra loro attraverso legami (link), e di ulteriori servizi accessibili a tutti o ad una parte selezionata degli utenti di Internet.</a:t>
            </a:r>
          </a:p>
        </p:txBody>
      </p:sp>
      <p:sp>
        <p:nvSpPr>
          <p:cNvPr id="3" name="Rettangolo 2"/>
          <p:cNvSpPr/>
          <p:nvPr/>
        </p:nvSpPr>
        <p:spPr>
          <a:xfrm>
            <a:off x="3175396" y="0"/>
            <a:ext cx="5634876" cy="1107996"/>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TECNOLOGIA</a:t>
            </a:r>
            <a:endParaRPr lang="it-IT" sz="6600" dirty="0">
              <a:solidFill>
                <a:prstClr val="white"/>
              </a:solidFill>
              <a:latin typeface="+mn-lt"/>
              <a:cs typeface="+mn-cs"/>
            </a:endParaRPr>
          </a:p>
        </p:txBody>
      </p:sp>
      <p:sp>
        <p:nvSpPr>
          <p:cNvPr id="4" name="CasellaDiTesto 3"/>
          <p:cNvSpPr txBox="1"/>
          <p:nvPr/>
        </p:nvSpPr>
        <p:spPr>
          <a:xfrm>
            <a:off x="342900" y="1108075"/>
            <a:ext cx="5649913" cy="584200"/>
          </a:xfrm>
          <a:prstGeom prst="rect">
            <a:avLst/>
          </a:prstGeom>
          <a:noFill/>
        </p:spPr>
        <p:txBody>
          <a:bodyPr>
            <a:spAutoFit/>
          </a:bodyPr>
          <a:lstStyle/>
          <a:p>
            <a:pPr fontAlgn="auto">
              <a:spcBef>
                <a:spcPts val="0"/>
              </a:spcBef>
              <a:spcAft>
                <a:spcPts val="0"/>
              </a:spcAft>
              <a:defRPr/>
            </a:pPr>
            <a:r>
              <a:rPr lang="it-IT" sz="3200" b="1" dirty="0">
                <a:solidFill>
                  <a:schemeClr val="bg1">
                    <a:lumMod val="50000"/>
                    <a:lumOff val="50000"/>
                  </a:schemeClr>
                </a:solidFill>
                <a:latin typeface="+mn-lt"/>
                <a:cs typeface="+mn-cs"/>
              </a:rPr>
              <a:t>IL WWW: World Wide Web</a:t>
            </a:r>
            <a:endParaRPr lang="it-IT" sz="3200" b="1" dirty="0">
              <a:solidFill>
                <a:schemeClr val="bg1">
                  <a:lumMod val="50000"/>
                  <a:lumOff val="50000"/>
                </a:schemeClr>
              </a:solidFill>
              <a:latin typeface="+mn-lt"/>
              <a:cs typeface="+mn-cs"/>
            </a:endParaRPr>
          </a:p>
        </p:txBody>
      </p:sp>
      <p:sp>
        <p:nvSpPr>
          <p:cNvPr id="40964" name="Rettangolo 4"/>
          <p:cNvSpPr>
            <a:spLocks noChangeArrowheads="1"/>
          </p:cNvSpPr>
          <p:nvPr/>
        </p:nvSpPr>
        <p:spPr bwMode="auto">
          <a:xfrm>
            <a:off x="342900" y="2798763"/>
            <a:ext cx="11849100" cy="3138487"/>
          </a:xfrm>
          <a:prstGeom prst="rect">
            <a:avLst/>
          </a:prstGeom>
          <a:noFill/>
          <a:ln w="9525">
            <a:noFill/>
            <a:miter lim="800000"/>
            <a:headEnd/>
            <a:tailEnd/>
          </a:ln>
        </p:spPr>
        <p:txBody>
          <a:bodyPr>
            <a:spAutoFit/>
          </a:bodyPr>
          <a:lstStyle/>
          <a:p>
            <a:r>
              <a:rPr lang="it-IT">
                <a:latin typeface="Century Gothic" pitchFamily="34" charset="0"/>
              </a:rPr>
              <a:t>Oltre alla pubblicazione di contenuti multimediali il Web permette di offrire servizi particolari implementabili dagli stessi utenti del Web. I servizi implementabili sono innumerevoli, in pratica limitati solo dalla velocità della linea di telecomunicazioni con cui l'utente e chi fornisce il servizio sono collegati e dalla potenza di calcolo dei loro computer. Di seguito quindi sono elencati solo quelli contraddistinti da una denominazione generica:</a:t>
            </a:r>
          </a:p>
          <a:p>
            <a:pPr>
              <a:buFont typeface="Arial" charset="0"/>
              <a:buChar char="•"/>
            </a:pPr>
            <a:r>
              <a:rPr lang="it-IT">
                <a:latin typeface="Century Gothic" pitchFamily="34" charset="0"/>
              </a:rPr>
              <a:t>download: la distribuzione di software;</a:t>
            </a:r>
          </a:p>
          <a:p>
            <a:pPr>
              <a:buFont typeface="Arial" charset="0"/>
              <a:buChar char="•"/>
            </a:pPr>
            <a:r>
              <a:rPr lang="it-IT">
                <a:latin typeface="Century Gothic" pitchFamily="34" charset="0"/>
              </a:rPr>
              <a:t>web mail: la gestione della casella di posta elettronica attraverso il Web;</a:t>
            </a:r>
          </a:p>
          <a:p>
            <a:pPr>
              <a:buFont typeface="Arial" charset="0"/>
              <a:buChar char="•"/>
            </a:pPr>
            <a:r>
              <a:rPr lang="it-IT">
                <a:latin typeface="Century Gothic" pitchFamily="34" charset="0"/>
              </a:rPr>
              <a:t>streaming: la distribuzione di audio/video in tempo reale; </a:t>
            </a:r>
          </a:p>
          <a:p>
            <a:pPr marL="742950" lvl="1" indent="-285750">
              <a:buFont typeface="Arial" charset="0"/>
              <a:buChar char="•"/>
            </a:pPr>
            <a:r>
              <a:rPr lang="it-IT">
                <a:latin typeface="Century Gothic" pitchFamily="34" charset="0"/>
              </a:rPr>
              <a:t>web TV: la televisione fruita attraverso il Web;</a:t>
            </a:r>
          </a:p>
          <a:p>
            <a:pPr marL="742950" lvl="1" indent="-285750">
              <a:buFont typeface="Arial" charset="0"/>
              <a:buChar char="•"/>
            </a:pPr>
            <a:r>
              <a:rPr lang="it-IT">
                <a:latin typeface="Century Gothic" pitchFamily="34" charset="0"/>
              </a:rPr>
              <a:t>web radio: la radio fruita attraverso il Web;</a:t>
            </a:r>
          </a:p>
          <a:p>
            <a:pPr>
              <a:buFont typeface="Arial" charset="0"/>
              <a:buChar char="•"/>
            </a:pPr>
            <a:r>
              <a:rPr lang="it-IT">
                <a:latin typeface="Century Gothic" pitchFamily="34" charset="0"/>
              </a:rPr>
              <a:t>web chat: la comunicazione testuale in tempo reale tra più utenti di Internet, tramite pagine web</a:t>
            </a:r>
          </a:p>
        </p:txBody>
      </p:sp>
      <p:sp>
        <p:nvSpPr>
          <p:cNvPr id="40965" name="Rettangolo 5"/>
          <p:cNvSpPr>
            <a:spLocks noChangeArrowheads="1"/>
          </p:cNvSpPr>
          <p:nvPr/>
        </p:nvSpPr>
        <p:spPr bwMode="auto">
          <a:xfrm>
            <a:off x="342900" y="5848350"/>
            <a:ext cx="11353800" cy="923925"/>
          </a:xfrm>
          <a:prstGeom prst="rect">
            <a:avLst/>
          </a:prstGeom>
          <a:noFill/>
          <a:ln w="9525">
            <a:noFill/>
            <a:miter lim="800000"/>
            <a:headEnd/>
            <a:tailEnd/>
          </a:ln>
        </p:spPr>
        <p:txBody>
          <a:bodyPr>
            <a:spAutoFit/>
          </a:bodyPr>
          <a:lstStyle/>
          <a:p>
            <a:r>
              <a:rPr lang="it-IT">
                <a:latin typeface="Century Gothic" pitchFamily="34" charset="0"/>
              </a:rPr>
              <a:t>La data di nascita del </a:t>
            </a:r>
            <a:r>
              <a:rPr lang="it-IT" b="1">
                <a:latin typeface="Century Gothic" pitchFamily="34" charset="0"/>
              </a:rPr>
              <a:t>World Wide Web</a:t>
            </a:r>
            <a:r>
              <a:rPr lang="it-IT">
                <a:latin typeface="Century Gothic" pitchFamily="34" charset="0"/>
              </a:rPr>
              <a:t> viene comunemente indicata nel 6 agosto 1991, giorno in cui l'informatico inglese Tim Berners-Lee pubblicò il primo sito web dando così vita al fenomeno "WWW" (detto anche "della tripla W").</a:t>
            </a:r>
          </a:p>
        </p:txBody>
      </p:sp>
      <p:pic>
        <p:nvPicPr>
          <p:cNvPr id="7" name="Immagine 6"/>
          <p:cNvPicPr>
            <a:picLocks noChangeAspect="1"/>
          </p:cNvPicPr>
          <p:nvPr/>
        </p:nvPicPr>
        <p:blipFill>
          <a:blip r:embed="rId2"/>
          <a:srcRect/>
          <a:stretch>
            <a:fillRect/>
          </a:stretch>
        </p:blipFill>
        <p:spPr bwMode="auto">
          <a:xfrm>
            <a:off x="9753600" y="0"/>
            <a:ext cx="2438400" cy="157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rcRect/>
          <a:stretch>
            <a:fillRect/>
          </a:stretch>
        </p:blipFill>
        <p:spPr bwMode="auto">
          <a:xfrm>
            <a:off x="282575" y="225425"/>
            <a:ext cx="5338763" cy="3432175"/>
          </a:xfrm>
          <a:prstGeom prst="rect">
            <a:avLst/>
          </a:prstGeom>
          <a:noFill/>
          <a:ln w="9525">
            <a:noFill/>
            <a:miter lim="800000"/>
            <a:headEnd/>
            <a:tailEnd/>
          </a:ln>
        </p:spPr>
      </p:pic>
      <p:sp>
        <p:nvSpPr>
          <p:cNvPr id="41986" name="Rettangolo 3"/>
          <p:cNvSpPr>
            <a:spLocks noChangeArrowheads="1"/>
          </p:cNvSpPr>
          <p:nvPr/>
        </p:nvSpPr>
        <p:spPr bwMode="auto">
          <a:xfrm>
            <a:off x="5865813" y="369888"/>
            <a:ext cx="6096000" cy="646112"/>
          </a:xfrm>
          <a:prstGeom prst="rect">
            <a:avLst/>
          </a:prstGeom>
          <a:noFill/>
          <a:ln w="9525">
            <a:noFill/>
            <a:miter lim="800000"/>
            <a:headEnd/>
            <a:tailEnd/>
          </a:ln>
        </p:spPr>
        <p:txBody>
          <a:bodyPr>
            <a:spAutoFit/>
          </a:bodyPr>
          <a:lstStyle/>
          <a:p>
            <a:r>
              <a:rPr lang="it-IT">
                <a:latin typeface="Century Gothic" pitchFamily="34" charset="0"/>
              </a:rPr>
              <a:t>Immagine dell'home page del primo sito web della storia</a:t>
            </a:r>
            <a:r>
              <a:rPr lang="it-IT" baseline="30000">
                <a:latin typeface="Century Gothic" pitchFamily="34" charset="0"/>
              </a:rPr>
              <a:t>.</a:t>
            </a:r>
            <a:endParaRPr lang="it-IT">
              <a:latin typeface="Century Gothic" pitchFamily="34" charset="0"/>
            </a:endParaRPr>
          </a:p>
        </p:txBody>
      </p:sp>
      <p:cxnSp>
        <p:nvCxnSpPr>
          <p:cNvPr id="6" name="Connettore 2 5"/>
          <p:cNvCxnSpPr>
            <a:stCxn id="41986" idx="2"/>
          </p:cNvCxnSpPr>
          <p:nvPr/>
        </p:nvCxnSpPr>
        <p:spPr>
          <a:xfrm flipH="1">
            <a:off x="5789613" y="1016000"/>
            <a:ext cx="3124200" cy="925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5" name="Immagine 4"/>
          <p:cNvPicPr>
            <a:picLocks noChangeAspect="1"/>
          </p:cNvPicPr>
          <p:nvPr/>
        </p:nvPicPr>
        <p:blipFill>
          <a:blip r:embed="rId3"/>
          <a:srcRect/>
          <a:stretch>
            <a:fillRect/>
          </a:stretch>
        </p:blipFill>
        <p:spPr bwMode="auto">
          <a:xfrm>
            <a:off x="6959600" y="3657600"/>
            <a:ext cx="5002213" cy="3143250"/>
          </a:xfrm>
          <a:prstGeom prst="rect">
            <a:avLst/>
          </a:prstGeom>
          <a:noFill/>
          <a:ln w="9525">
            <a:noFill/>
            <a:miter lim="800000"/>
            <a:headEnd/>
            <a:tailEnd/>
          </a:ln>
        </p:spPr>
      </p:pic>
      <p:sp>
        <p:nvSpPr>
          <p:cNvPr id="41989" name="CasellaDiTesto 6"/>
          <p:cNvSpPr txBox="1">
            <a:spLocks noChangeArrowheads="1"/>
          </p:cNvSpPr>
          <p:nvPr/>
        </p:nvSpPr>
        <p:spPr bwMode="auto">
          <a:xfrm>
            <a:off x="2703513" y="4222750"/>
            <a:ext cx="3495675" cy="1200150"/>
          </a:xfrm>
          <a:prstGeom prst="rect">
            <a:avLst/>
          </a:prstGeom>
          <a:noFill/>
          <a:ln w="9525">
            <a:noFill/>
            <a:miter lim="800000"/>
            <a:headEnd/>
            <a:tailEnd/>
          </a:ln>
        </p:spPr>
        <p:txBody>
          <a:bodyPr>
            <a:spAutoFit/>
          </a:bodyPr>
          <a:lstStyle/>
          <a:p>
            <a:r>
              <a:rPr lang="it-IT">
                <a:latin typeface="Century Gothic" pitchFamily="34" charset="0"/>
              </a:rPr>
              <a:t>Il www ormai è diventato una sigla internazionale per quanto riguarda il mondo di internet.</a:t>
            </a:r>
          </a:p>
        </p:txBody>
      </p:sp>
      <p:cxnSp>
        <p:nvCxnSpPr>
          <p:cNvPr id="9" name="Connettore 2 8"/>
          <p:cNvCxnSpPr>
            <a:stCxn id="41989" idx="2"/>
          </p:cNvCxnSpPr>
          <p:nvPr/>
        </p:nvCxnSpPr>
        <p:spPr>
          <a:xfrm>
            <a:off x="4451350" y="5422900"/>
            <a:ext cx="2393950" cy="5159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525272" y="0"/>
            <a:ext cx="5160387" cy="1107996"/>
          </a:xfrm>
          <a:prstGeom prst="rect">
            <a:avLst/>
          </a:prstGeom>
        </p:spPr>
        <p:txBody>
          <a:bodyPr wrap="none">
            <a:spAutoFit/>
          </a:bodyPr>
          <a:lstStyle/>
          <a:p>
            <a:pPr algn="ct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ANTOLOGIA</a:t>
            </a:r>
            <a:endParaRPr lang="it-IT" sz="6600" dirty="0">
              <a:solidFill>
                <a:prstClr val="white"/>
              </a:solidFill>
              <a:latin typeface="+mn-lt"/>
              <a:cs typeface="+mn-cs"/>
            </a:endParaRPr>
          </a:p>
        </p:txBody>
      </p:sp>
      <p:sp>
        <p:nvSpPr>
          <p:cNvPr id="43010" name="CasellaDiTesto 2"/>
          <p:cNvSpPr txBox="1">
            <a:spLocks noChangeArrowheads="1"/>
          </p:cNvSpPr>
          <p:nvPr/>
        </p:nvSpPr>
        <p:spPr bwMode="auto">
          <a:xfrm>
            <a:off x="730250" y="1241425"/>
            <a:ext cx="6426200" cy="515938"/>
          </a:xfrm>
          <a:prstGeom prst="rect">
            <a:avLst/>
          </a:prstGeom>
          <a:noFill/>
          <a:ln w="9525">
            <a:noFill/>
            <a:miter lim="800000"/>
            <a:headEnd/>
            <a:tailEnd/>
          </a:ln>
        </p:spPr>
        <p:txBody>
          <a:bodyPr>
            <a:spAutoFit/>
          </a:bodyPr>
          <a:lstStyle/>
          <a:p>
            <a:endParaRPr lang="it-IT">
              <a:latin typeface="Century Gothic" pitchFamily="34" charset="0"/>
            </a:endParaRPr>
          </a:p>
        </p:txBody>
      </p:sp>
      <p:sp>
        <p:nvSpPr>
          <p:cNvPr id="43011" name="CasellaDiTesto 3"/>
          <p:cNvSpPr txBox="1">
            <a:spLocks noChangeArrowheads="1"/>
          </p:cNvSpPr>
          <p:nvPr/>
        </p:nvSpPr>
        <p:spPr bwMode="auto">
          <a:xfrm>
            <a:off x="304800" y="1300163"/>
            <a:ext cx="7277100" cy="585787"/>
          </a:xfrm>
          <a:prstGeom prst="rect">
            <a:avLst/>
          </a:prstGeom>
          <a:noFill/>
          <a:ln w="9525">
            <a:noFill/>
            <a:miter lim="800000"/>
            <a:headEnd/>
            <a:tailEnd/>
          </a:ln>
        </p:spPr>
        <p:txBody>
          <a:bodyPr>
            <a:spAutoFit/>
          </a:bodyPr>
          <a:lstStyle/>
          <a:p>
            <a:r>
              <a:rPr lang="it-IT" sz="3200" b="1">
                <a:latin typeface="Century Gothic" pitchFamily="34" charset="0"/>
              </a:rPr>
              <a:t>LA RETE E’ VERAMENTE SICURA?</a:t>
            </a:r>
          </a:p>
        </p:txBody>
      </p:sp>
      <p:sp>
        <p:nvSpPr>
          <p:cNvPr id="5" name="CasellaDiTesto 4"/>
          <p:cNvSpPr txBox="1"/>
          <p:nvPr/>
        </p:nvSpPr>
        <p:spPr>
          <a:xfrm>
            <a:off x="333375" y="1885950"/>
            <a:ext cx="11544300" cy="4524375"/>
          </a:xfrm>
          <a:prstGeom prst="rect">
            <a:avLst/>
          </a:prstGeom>
          <a:noFill/>
        </p:spPr>
        <p:txBody>
          <a:bodyPr>
            <a:spAutoFit/>
          </a:bodyPr>
          <a:lstStyle/>
          <a:p>
            <a:pPr fontAlgn="auto">
              <a:spcBef>
                <a:spcPts val="0"/>
              </a:spcBef>
              <a:spcAft>
                <a:spcPts val="0"/>
              </a:spcAft>
              <a:defRPr/>
            </a:pPr>
            <a:r>
              <a:rPr lang="it-IT" dirty="0">
                <a:latin typeface="+mn-lt"/>
                <a:cs typeface="+mn-cs"/>
              </a:rPr>
              <a:t>Un social network, indica una rete sociale e un’espressione ormai familiare che sentiamo nominare tutti i giorni, soprattutto si tratta del fenomeno del momento FACEBOOK, un sito che permette di formarsi una rete sociale virtuale composta da contatti e amici con i quali chattare, condividere informazioni, foto e video. La ricerca su un campione di adulti italiani tra i 14 e i 69 anni ha esplorato </a:t>
            </a:r>
          </a:p>
          <a:p>
            <a:pPr fontAlgn="auto">
              <a:spcBef>
                <a:spcPts val="0"/>
              </a:spcBef>
              <a:spcAft>
                <a:spcPts val="0"/>
              </a:spcAft>
              <a:defRPr/>
            </a:pPr>
            <a:r>
              <a:rPr lang="it-IT" dirty="0">
                <a:latin typeface="+mn-lt"/>
                <a:cs typeface="+mn-cs"/>
              </a:rPr>
              <a:t>l’uso dei social network giungendo alle seguenti conclusioni:</a:t>
            </a:r>
          </a:p>
          <a:p>
            <a:pPr marL="285750" indent="-285750" fontAlgn="auto">
              <a:spcBef>
                <a:spcPts val="0"/>
              </a:spcBef>
              <a:spcAft>
                <a:spcPts val="0"/>
              </a:spcAft>
              <a:buFont typeface="Arial" panose="020B0604020202020204" pitchFamily="34" charset="0"/>
              <a:buChar char="•"/>
              <a:defRPr/>
            </a:pPr>
            <a:r>
              <a:rPr lang="it-IT" dirty="0">
                <a:latin typeface="+mn-lt"/>
                <a:cs typeface="+mn-cs"/>
              </a:rPr>
              <a:t>Il 78% degli intervistati possiede un account su almeno un social network</a:t>
            </a:r>
          </a:p>
          <a:p>
            <a:pPr marL="285750" indent="-285750" fontAlgn="auto">
              <a:spcBef>
                <a:spcPts val="0"/>
              </a:spcBef>
              <a:spcAft>
                <a:spcPts val="0"/>
              </a:spcAft>
              <a:buFont typeface="Arial" panose="020B0604020202020204" pitchFamily="34" charset="0"/>
              <a:buChar char="•"/>
              <a:defRPr/>
            </a:pPr>
            <a:r>
              <a:rPr lang="it-IT" dirty="0">
                <a:latin typeface="+mn-lt"/>
                <a:cs typeface="+mn-cs"/>
              </a:rPr>
              <a:t>Ter quarti degli iscritti visita quotidianamente il suo profilo</a:t>
            </a:r>
          </a:p>
          <a:p>
            <a:pPr marL="285750" indent="-285750" fontAlgn="auto">
              <a:spcBef>
                <a:spcPts val="0"/>
              </a:spcBef>
              <a:spcAft>
                <a:spcPts val="0"/>
              </a:spcAft>
              <a:buFont typeface="Arial" panose="020B0604020202020204" pitchFamily="34" charset="0"/>
              <a:buChar char="•"/>
              <a:defRPr/>
            </a:pPr>
            <a:r>
              <a:rPr lang="it-IT" dirty="0">
                <a:latin typeface="+mn-lt"/>
                <a:cs typeface="+mn-cs"/>
              </a:rPr>
              <a:t>Il social network con il maggior numero di utenti e con più amici per utente è </a:t>
            </a:r>
            <a:r>
              <a:rPr lang="it-IT" dirty="0" err="1">
                <a:latin typeface="+mn-lt"/>
                <a:cs typeface="+mn-cs"/>
              </a:rPr>
              <a:t>Facebook</a:t>
            </a:r>
            <a:r>
              <a:rPr lang="it-IT" dirty="0">
                <a:latin typeface="+mn-lt"/>
                <a:cs typeface="+mn-cs"/>
              </a:rPr>
              <a:t>.</a:t>
            </a:r>
          </a:p>
          <a:p>
            <a:pPr fontAlgn="auto">
              <a:spcBef>
                <a:spcPts val="0"/>
              </a:spcBef>
              <a:spcAft>
                <a:spcPts val="0"/>
              </a:spcAft>
              <a:defRPr/>
            </a:pPr>
            <a:r>
              <a:rPr lang="it-IT" dirty="0">
                <a:latin typeface="+mn-lt"/>
                <a:cs typeface="+mn-cs"/>
              </a:rPr>
              <a:t>La realtà dei fatti presenta invece uno scenario ben diverso: tra i ragazzini tra i 9 e i 12 anni il 38% è iscritto ad almeno un social network e utilizza </a:t>
            </a:r>
            <a:r>
              <a:rPr lang="it-IT" dirty="0" err="1">
                <a:latin typeface="+mn-lt"/>
                <a:cs typeface="+mn-cs"/>
              </a:rPr>
              <a:t>Facebook</a:t>
            </a:r>
            <a:r>
              <a:rPr lang="it-IT" dirty="0">
                <a:latin typeface="+mn-lt"/>
                <a:cs typeface="+mn-cs"/>
              </a:rPr>
              <a:t>. Senza prestare troppa attenzione a privacy e sicurezza. La maggior parte dei ragazzi hanno più di 100 contatti online e sono in contatto con persone sconosciute. Il ruolo dei genitori è molto importante e la ricerca sottolinea che, quando l’esperienza sul social network è monitorata da un adulto, l’utilizzo è decisamente più responsabile. </a:t>
            </a:r>
          </a:p>
          <a:p>
            <a:pPr fontAlgn="auto">
              <a:spcBef>
                <a:spcPts val="0"/>
              </a:spcBef>
              <a:spcAft>
                <a:spcPts val="0"/>
              </a:spcAft>
              <a:defRPr/>
            </a:pPr>
            <a:r>
              <a:rPr lang="it-IT" dirty="0">
                <a:latin typeface="+mn-lt"/>
                <a:cs typeface="+mn-cs"/>
              </a:rPr>
              <a:t/>
            </a:r>
            <a:br>
              <a:rPr lang="it-IT" dirty="0">
                <a:latin typeface="+mn-lt"/>
                <a:cs typeface="+mn-cs"/>
              </a:rPr>
            </a:br>
            <a:endParaRPr lang="it-IT" dirty="0">
              <a:latin typeface="+mn-lt"/>
              <a:cs typeface="+mn-cs"/>
            </a:endParaRPr>
          </a:p>
          <a:p>
            <a:pPr marL="285750" indent="-285750" fontAlgn="auto">
              <a:spcBef>
                <a:spcPts val="0"/>
              </a:spcBef>
              <a:spcAft>
                <a:spcPts val="0"/>
              </a:spcAft>
              <a:buFont typeface="Arial" panose="020B0604020202020204" pitchFamily="34" charset="0"/>
              <a:buChar char="•"/>
              <a:defRPr/>
            </a:pPr>
            <a:endParaRPr lang="it-IT" dirty="0">
              <a:latin typeface="+mn-lt"/>
              <a:cs typeface="+mn-cs"/>
            </a:endParaRPr>
          </a:p>
        </p:txBody>
      </p:sp>
      <p:pic>
        <p:nvPicPr>
          <p:cNvPr id="6" name="Immagine 5"/>
          <p:cNvPicPr>
            <a:picLocks noChangeAspect="1"/>
          </p:cNvPicPr>
          <p:nvPr/>
        </p:nvPicPr>
        <p:blipFill>
          <a:blip r:embed="rId2"/>
          <a:srcRect/>
          <a:stretch>
            <a:fillRect/>
          </a:stretch>
        </p:blipFill>
        <p:spPr bwMode="auto">
          <a:xfrm>
            <a:off x="9461500" y="0"/>
            <a:ext cx="2730500" cy="1885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868188" y="127647"/>
            <a:ext cx="4301177" cy="1107996"/>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ED. FISICA</a:t>
            </a:r>
            <a:endParaRPr lang="it-IT" sz="6600" dirty="0">
              <a:latin typeface="+mn-lt"/>
              <a:cs typeface="+mn-cs"/>
            </a:endParaRPr>
          </a:p>
        </p:txBody>
      </p:sp>
      <p:sp>
        <p:nvSpPr>
          <p:cNvPr id="44034" name="CasellaDiTesto 3"/>
          <p:cNvSpPr txBox="1">
            <a:spLocks noChangeArrowheads="1"/>
          </p:cNvSpPr>
          <p:nvPr/>
        </p:nvSpPr>
        <p:spPr bwMode="auto">
          <a:xfrm>
            <a:off x="82550" y="1377950"/>
            <a:ext cx="7572375" cy="584200"/>
          </a:xfrm>
          <a:prstGeom prst="rect">
            <a:avLst/>
          </a:prstGeom>
          <a:noFill/>
          <a:ln w="9525">
            <a:noFill/>
            <a:miter lim="800000"/>
            <a:headEnd/>
            <a:tailEnd/>
          </a:ln>
        </p:spPr>
        <p:txBody>
          <a:bodyPr>
            <a:spAutoFit/>
          </a:bodyPr>
          <a:lstStyle/>
          <a:p>
            <a:r>
              <a:rPr lang="it-IT" sz="3200" b="1">
                <a:latin typeface="Century Gothic" pitchFamily="34" charset="0"/>
              </a:rPr>
              <a:t>I RAPPORTI TRA I GIOVANI E INTERNET </a:t>
            </a:r>
          </a:p>
        </p:txBody>
      </p:sp>
      <p:sp>
        <p:nvSpPr>
          <p:cNvPr id="44035" name="Rettangolo 4"/>
          <p:cNvSpPr>
            <a:spLocks noChangeArrowheads="1"/>
          </p:cNvSpPr>
          <p:nvPr/>
        </p:nvSpPr>
        <p:spPr bwMode="auto">
          <a:xfrm>
            <a:off x="82550" y="1962150"/>
            <a:ext cx="12109450" cy="2400300"/>
          </a:xfrm>
          <a:prstGeom prst="rect">
            <a:avLst/>
          </a:prstGeom>
          <a:noFill/>
          <a:ln w="9525">
            <a:noFill/>
            <a:miter lim="800000"/>
            <a:headEnd/>
            <a:tailEnd/>
          </a:ln>
        </p:spPr>
        <p:txBody>
          <a:bodyPr>
            <a:spAutoFit/>
          </a:bodyPr>
          <a:lstStyle/>
          <a:p>
            <a:r>
              <a:rPr lang="it-IT">
                <a:latin typeface="Century Gothic" pitchFamily="34" charset="0"/>
              </a:rPr>
              <a:t>Gli adolescenti dipendono maggiormente dal web rispetto ai bambini. I primi frequentano forum, scrivono sui blog, usano la posta elettronica, acquistano online e, soprattutto, hanno un profilo su Facebook. I secondi cercano in internet prevalentemente informazioni e curiosità. Indispensabili però nella dieta mediatica di tutti sono le chat e YouTube.</a:t>
            </a:r>
          </a:p>
          <a:p>
            <a:endParaRPr lang="it-IT">
              <a:latin typeface="Century Gothic" pitchFamily="34" charset="0"/>
            </a:endParaRPr>
          </a:p>
          <a:p>
            <a:r>
              <a:rPr lang="it-IT" sz="2000" b="1">
                <a:latin typeface="Century Gothic" pitchFamily="34" charset="0"/>
              </a:rPr>
              <a:t>I BAMBINI E LA RETE</a:t>
            </a:r>
          </a:p>
          <a:p>
            <a:endParaRPr lang="it-IT" sz="2000" b="1">
              <a:latin typeface="Verdana" pitchFamily="34" charset="0"/>
            </a:endParaRPr>
          </a:p>
          <a:p>
            <a:endParaRPr lang="it-IT">
              <a:latin typeface="Verdana" pitchFamily="34" charset="0"/>
            </a:endParaRPr>
          </a:p>
        </p:txBody>
      </p:sp>
      <p:sp>
        <p:nvSpPr>
          <p:cNvPr id="44036" name="Rettangolo 6"/>
          <p:cNvSpPr>
            <a:spLocks noChangeArrowheads="1"/>
          </p:cNvSpPr>
          <p:nvPr/>
        </p:nvSpPr>
        <p:spPr bwMode="auto">
          <a:xfrm>
            <a:off x="82550" y="3808413"/>
            <a:ext cx="11688763" cy="646112"/>
          </a:xfrm>
          <a:prstGeom prst="rect">
            <a:avLst/>
          </a:prstGeom>
          <a:noFill/>
          <a:ln w="9525">
            <a:noFill/>
            <a:miter lim="800000"/>
            <a:headEnd/>
            <a:tailEnd/>
          </a:ln>
        </p:spPr>
        <p:txBody>
          <a:bodyPr>
            <a:spAutoFit/>
          </a:bodyPr>
          <a:lstStyle/>
          <a:p>
            <a:r>
              <a:rPr lang="it-IT">
                <a:latin typeface="Century Gothic" pitchFamily="34" charset="0"/>
              </a:rPr>
              <a:t>Sebbene i bambini tra i 7 e gli 11 anni preferiscano tv, playstation e videogiochi, il </a:t>
            </a:r>
            <a:r>
              <a:rPr lang="it-IT" b="1">
                <a:latin typeface="Century Gothic" pitchFamily="34" charset="0"/>
              </a:rPr>
              <a:t>9,9%</a:t>
            </a:r>
            <a:r>
              <a:rPr lang="it-IT">
                <a:latin typeface="Century Gothic" pitchFamily="34" charset="0"/>
              </a:rPr>
              <a:t> di loro </a:t>
            </a:r>
            <a:r>
              <a:rPr lang="it-IT" b="1">
                <a:latin typeface="Century Gothic" pitchFamily="34" charset="0"/>
              </a:rPr>
              <a:t>non può fare a meno del computer</a:t>
            </a:r>
            <a:r>
              <a:rPr lang="it-IT">
                <a:latin typeface="Century Gothic" pitchFamily="34" charset="0"/>
              </a:rPr>
              <a:t> e il </a:t>
            </a:r>
            <a:r>
              <a:rPr lang="it-IT" b="1">
                <a:latin typeface="Century Gothic" pitchFamily="34" charset="0"/>
              </a:rPr>
              <a:t>4,7% di navigare</a:t>
            </a:r>
            <a:r>
              <a:rPr lang="it-IT">
                <a:latin typeface="Century Gothic" pitchFamily="34" charset="0"/>
              </a:rPr>
              <a:t>. </a:t>
            </a:r>
          </a:p>
        </p:txBody>
      </p:sp>
      <p:sp>
        <p:nvSpPr>
          <p:cNvPr id="8" name="Rettangolo 7"/>
          <p:cNvSpPr/>
          <p:nvPr/>
        </p:nvSpPr>
        <p:spPr>
          <a:xfrm>
            <a:off x="82550" y="4371975"/>
            <a:ext cx="11958638" cy="2032000"/>
          </a:xfrm>
          <a:prstGeom prst="rect">
            <a:avLst/>
          </a:prstGeom>
        </p:spPr>
        <p:txBody>
          <a:bodyPr>
            <a:spAutoFit/>
          </a:bodyPr>
          <a:lstStyle/>
          <a:p>
            <a:pPr algn="just" fontAlgn="auto">
              <a:spcBef>
                <a:spcPts val="0"/>
              </a:spcBef>
              <a:spcAft>
                <a:spcPts val="0"/>
              </a:spcAft>
              <a:defRPr/>
            </a:pPr>
            <a:r>
              <a:rPr lang="it-IT" dirty="0">
                <a:latin typeface="+mj-lt"/>
                <a:cs typeface="+mn-cs"/>
              </a:rPr>
              <a:t>Internet </a:t>
            </a:r>
            <a:r>
              <a:rPr lang="it-IT" dirty="0">
                <a:latin typeface="+mj-lt"/>
                <a:cs typeface="+mn-cs"/>
              </a:rPr>
              <a:t>è usato principalmente per la </a:t>
            </a:r>
            <a:r>
              <a:rPr lang="it-IT" b="1" dirty="0">
                <a:latin typeface="+mj-lt"/>
                <a:cs typeface="+mn-cs"/>
              </a:rPr>
              <a:t>ricerca di informazioni e notizie interessanti</a:t>
            </a:r>
            <a:r>
              <a:rPr lang="it-IT" dirty="0">
                <a:latin typeface="+mj-lt"/>
                <a:cs typeface="+mn-cs"/>
              </a:rPr>
              <a:t>, dal 49% dei fruitori, percentuale cresciuta del 17% negli ultimi 3 anni. La maggior parte degli internauti lo usa però per </a:t>
            </a:r>
            <a:r>
              <a:rPr lang="it-IT" b="1" dirty="0">
                <a:latin typeface="+mj-lt"/>
                <a:cs typeface="+mn-cs"/>
              </a:rPr>
              <a:t>giocare o scaricare video e materiali multimediali</a:t>
            </a:r>
            <a:r>
              <a:rPr lang="it-IT" dirty="0">
                <a:latin typeface="+mj-lt"/>
                <a:cs typeface="+mn-cs"/>
              </a:rPr>
              <a:t> (87,3%). Nel 2009 lo ha fatto il 55% dei piccoli cybernauti e nel 2010 addirittura il 67,5%. In particolare </a:t>
            </a:r>
            <a:r>
              <a:rPr lang="it-IT" b="1" dirty="0">
                <a:latin typeface="+mj-lt"/>
                <a:cs typeface="+mn-cs"/>
              </a:rPr>
              <a:t>sono scaricati da </a:t>
            </a:r>
            <a:r>
              <a:rPr lang="it-IT" b="1" dirty="0" err="1">
                <a:latin typeface="+mj-lt"/>
                <a:cs typeface="+mn-cs"/>
              </a:rPr>
              <a:t>YouTube</a:t>
            </a:r>
            <a:r>
              <a:rPr lang="it-IT" b="1" dirty="0">
                <a:latin typeface="+mj-lt"/>
                <a:cs typeface="+mn-cs"/>
              </a:rPr>
              <a:t> canzoni e spezzoni dei telefilm preferiti</a:t>
            </a:r>
            <a:r>
              <a:rPr lang="it-IT" dirty="0">
                <a:latin typeface="+mj-lt"/>
                <a:cs typeface="+mn-cs"/>
              </a:rPr>
              <a:t>; ma un 17,1% ammette di scaricare anche video di incidenti, scene di sangue e di sesso. </a:t>
            </a:r>
          </a:p>
          <a:p>
            <a:pPr algn="just" fontAlgn="auto">
              <a:spcBef>
                <a:spcPts val="0"/>
              </a:spcBef>
              <a:spcAft>
                <a:spcPts val="0"/>
              </a:spcAft>
              <a:defRPr/>
            </a:pPr>
            <a:r>
              <a:rPr lang="it-IT" b="1" dirty="0">
                <a:latin typeface="+mj-lt"/>
                <a:cs typeface="+mn-cs"/>
              </a:rPr>
              <a:t>Poco usati i blog, i forum e la posta elettronica</a:t>
            </a:r>
            <a:r>
              <a:rPr lang="it-IT" dirty="0">
                <a:latin typeface="+mj-lt"/>
                <a:cs typeface="+mn-cs"/>
              </a:rPr>
              <a:t> con percentuali che si aggirano intorno al 20% nei primi due casi e al 28% </a:t>
            </a:r>
            <a:r>
              <a:rPr lang="it-IT" dirty="0">
                <a:latin typeface="+mj-lt"/>
                <a:cs typeface="+mn-cs"/>
              </a:rPr>
              <a:t>nell’ultimo</a:t>
            </a:r>
            <a:r>
              <a:rPr lang="it-IT" dirty="0">
                <a:latin typeface="+mj-lt"/>
                <a:cs typeface="+mn-cs"/>
              </a:rPr>
              <a:t>.</a:t>
            </a:r>
          </a:p>
        </p:txBody>
      </p:sp>
      <p:pic>
        <p:nvPicPr>
          <p:cNvPr id="9" name="Immagine 8"/>
          <p:cNvPicPr>
            <a:picLocks noChangeAspect="1"/>
          </p:cNvPicPr>
          <p:nvPr/>
        </p:nvPicPr>
        <p:blipFill>
          <a:blip r:embed="rId2"/>
          <a:srcRect/>
          <a:stretch>
            <a:fillRect/>
          </a:stretch>
        </p:blipFill>
        <p:spPr bwMode="auto">
          <a:xfrm>
            <a:off x="9247188" y="-34925"/>
            <a:ext cx="2944812" cy="18938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0488" y="115888"/>
            <a:ext cx="7766050" cy="400050"/>
          </a:xfrm>
          <a:prstGeom prst="rect">
            <a:avLst/>
          </a:prstGeom>
        </p:spPr>
        <p:txBody>
          <a:bodyPr>
            <a:spAutoFit/>
          </a:bodyPr>
          <a:lstStyle/>
          <a:p>
            <a:pPr fontAlgn="auto">
              <a:spcBef>
                <a:spcPts val="0"/>
              </a:spcBef>
              <a:spcAft>
                <a:spcPts val="0"/>
              </a:spcAft>
              <a:defRPr/>
            </a:pPr>
            <a:r>
              <a:rPr lang="it-IT" sz="2000" b="1" dirty="0">
                <a:latin typeface="+mj-lt"/>
                <a:cs typeface="+mn-cs"/>
              </a:rPr>
              <a:t>L’USO DELLA RETE DA PARTE DEGLI ADOLESCENTI</a:t>
            </a:r>
            <a:endParaRPr lang="it-IT" sz="2000" dirty="0">
              <a:latin typeface="+mj-lt"/>
              <a:cs typeface="+mn-cs"/>
            </a:endParaRPr>
          </a:p>
        </p:txBody>
      </p:sp>
      <p:sp>
        <p:nvSpPr>
          <p:cNvPr id="3" name="Rettangolo 2"/>
          <p:cNvSpPr/>
          <p:nvPr/>
        </p:nvSpPr>
        <p:spPr>
          <a:xfrm>
            <a:off x="90488" y="684213"/>
            <a:ext cx="12101512" cy="4802187"/>
          </a:xfrm>
          <a:prstGeom prst="rect">
            <a:avLst/>
          </a:prstGeom>
        </p:spPr>
        <p:txBody>
          <a:bodyPr>
            <a:spAutoFit/>
          </a:bodyPr>
          <a:lstStyle/>
          <a:p>
            <a:pPr algn="just" fontAlgn="auto">
              <a:spcBef>
                <a:spcPts val="0"/>
              </a:spcBef>
              <a:spcAft>
                <a:spcPts val="0"/>
              </a:spcAft>
              <a:defRPr/>
            </a:pPr>
            <a:r>
              <a:rPr lang="it-IT" dirty="0">
                <a:latin typeface="+mj-lt"/>
                <a:cs typeface="+mn-cs"/>
              </a:rPr>
              <a:t>La situazione cambia se si guarda agli adolescenti. Intanto si abbassa la percentuale di quelli che occupano il tempo libero con la tv, i videogiochi e la playstation. Aumentano l’uso del cellulare e di internet. Il </a:t>
            </a:r>
            <a:r>
              <a:rPr lang="it-IT" b="1" dirty="0">
                <a:latin typeface="+mj-lt"/>
                <a:cs typeface="+mn-cs"/>
              </a:rPr>
              <a:t>41,7% usa quotidianamente il computer</a:t>
            </a:r>
            <a:r>
              <a:rPr lang="it-IT" dirty="0">
                <a:latin typeface="+mj-lt"/>
                <a:cs typeface="+mn-cs"/>
              </a:rPr>
              <a:t> (percentuale cresciuta di 11 punti nell’ultimo anno) e il </a:t>
            </a:r>
            <a:r>
              <a:rPr lang="it-IT" b="1" dirty="0">
                <a:latin typeface="+mj-lt"/>
                <a:cs typeface="+mn-cs"/>
              </a:rPr>
              <a:t>29,4% naviga in rete abitualmente</a:t>
            </a:r>
            <a:r>
              <a:rPr lang="it-IT" dirty="0">
                <a:latin typeface="+mj-lt"/>
                <a:cs typeface="+mn-cs"/>
              </a:rPr>
              <a:t>. Di questa percentuale il 13% lo fa per più di quattro ore al giorno, mentre la gran parte limita i consumi alle due ore. </a:t>
            </a:r>
          </a:p>
          <a:p>
            <a:pPr algn="just" fontAlgn="auto">
              <a:spcBef>
                <a:spcPts val="0"/>
              </a:spcBef>
              <a:spcAft>
                <a:spcPts val="0"/>
              </a:spcAft>
              <a:defRPr/>
            </a:pPr>
            <a:r>
              <a:rPr lang="it-IT" dirty="0">
                <a:latin typeface="+mj-lt"/>
                <a:cs typeface="+mn-cs"/>
              </a:rPr>
              <a:t>Ci </a:t>
            </a:r>
            <a:r>
              <a:rPr lang="it-IT" dirty="0">
                <a:latin typeface="+mj-lt"/>
                <a:cs typeface="+mn-cs"/>
              </a:rPr>
              <a:t>si connette principalmente per </a:t>
            </a:r>
            <a:r>
              <a:rPr lang="it-IT" b="1" dirty="0">
                <a:latin typeface="+mj-lt"/>
                <a:cs typeface="+mn-cs"/>
              </a:rPr>
              <a:t>cercare curiosità e informazioni varie</a:t>
            </a:r>
            <a:r>
              <a:rPr lang="it-IT" dirty="0">
                <a:latin typeface="+mj-lt"/>
                <a:cs typeface="+mn-cs"/>
              </a:rPr>
              <a:t> </a:t>
            </a:r>
            <a:r>
              <a:rPr lang="it-IT" b="1" dirty="0">
                <a:latin typeface="+mj-lt"/>
                <a:cs typeface="+mn-cs"/>
              </a:rPr>
              <a:t>(93,4%)</a:t>
            </a:r>
            <a:r>
              <a:rPr lang="it-IT" dirty="0">
                <a:latin typeface="+mj-lt"/>
                <a:cs typeface="+mn-cs"/>
              </a:rPr>
              <a:t>, poi per </a:t>
            </a:r>
            <a:r>
              <a:rPr lang="it-IT" b="1" dirty="0">
                <a:latin typeface="+mj-lt"/>
                <a:cs typeface="+mn-cs"/>
              </a:rPr>
              <a:t>ragioni di studio</a:t>
            </a:r>
            <a:r>
              <a:rPr lang="it-IT" dirty="0">
                <a:latin typeface="+mj-lt"/>
                <a:cs typeface="+mn-cs"/>
              </a:rPr>
              <a:t> </a:t>
            </a:r>
            <a:r>
              <a:rPr lang="it-IT" b="1" dirty="0">
                <a:latin typeface="+mj-lt"/>
                <a:cs typeface="+mn-cs"/>
              </a:rPr>
              <a:t>(83,2%)</a:t>
            </a:r>
            <a:r>
              <a:rPr lang="it-IT" dirty="0">
                <a:latin typeface="+mj-lt"/>
                <a:cs typeface="+mn-cs"/>
              </a:rPr>
              <a:t>. </a:t>
            </a:r>
          </a:p>
          <a:p>
            <a:pPr algn="just" fontAlgn="auto">
              <a:spcBef>
                <a:spcPts val="0"/>
              </a:spcBef>
              <a:spcAft>
                <a:spcPts val="0"/>
              </a:spcAft>
              <a:defRPr/>
            </a:pPr>
            <a:r>
              <a:rPr lang="it-IT" dirty="0">
                <a:latin typeface="+mj-lt"/>
                <a:cs typeface="+mn-cs"/>
              </a:rPr>
              <a:t>Molto alte le percentuali di coloro che navigano per scaricare </a:t>
            </a:r>
            <a:r>
              <a:rPr lang="it-IT" b="1" dirty="0">
                <a:latin typeface="+mj-lt"/>
                <a:cs typeface="+mn-cs"/>
              </a:rPr>
              <a:t>video da </a:t>
            </a:r>
            <a:r>
              <a:rPr lang="it-IT" b="1" dirty="0" err="1">
                <a:latin typeface="+mj-lt"/>
                <a:cs typeface="+mn-cs"/>
              </a:rPr>
              <a:t>YouTube</a:t>
            </a:r>
            <a:r>
              <a:rPr lang="it-IT" b="1" dirty="0">
                <a:latin typeface="+mj-lt"/>
                <a:cs typeface="+mn-cs"/>
              </a:rPr>
              <a:t> (85,8%)</a:t>
            </a:r>
            <a:r>
              <a:rPr lang="it-IT" dirty="0">
                <a:latin typeface="+mj-lt"/>
                <a:cs typeface="+mn-cs"/>
              </a:rPr>
              <a:t>, prevalentemente musicali e film, e di coloro che frequentano le </a:t>
            </a:r>
            <a:r>
              <a:rPr lang="it-IT" b="1" dirty="0">
                <a:latin typeface="+mj-lt"/>
                <a:cs typeface="+mn-cs"/>
              </a:rPr>
              <a:t>chat (79,9%)</a:t>
            </a:r>
            <a:r>
              <a:rPr lang="it-IT" dirty="0">
                <a:latin typeface="+mj-lt"/>
                <a:cs typeface="+mn-cs"/>
              </a:rPr>
              <a:t>. </a:t>
            </a:r>
          </a:p>
          <a:p>
            <a:pPr algn="just" fontAlgn="auto">
              <a:spcBef>
                <a:spcPts val="0"/>
              </a:spcBef>
              <a:spcAft>
                <a:spcPts val="0"/>
              </a:spcAft>
              <a:defRPr/>
            </a:pPr>
            <a:r>
              <a:rPr lang="it-IT" dirty="0">
                <a:latin typeface="+mj-lt"/>
                <a:cs typeface="+mn-cs"/>
              </a:rPr>
              <a:t>Tra </a:t>
            </a:r>
            <a:r>
              <a:rPr lang="it-IT" dirty="0">
                <a:latin typeface="+mj-lt"/>
                <a:cs typeface="+mn-cs"/>
              </a:rPr>
              <a:t>gli adolescenti c’è poi il versante social network, che va a completare il quadro dei ragazzi e il web. Il </a:t>
            </a:r>
            <a:r>
              <a:rPr lang="it-IT" b="1" dirty="0">
                <a:latin typeface="+mj-lt"/>
                <a:cs typeface="+mn-cs"/>
              </a:rPr>
              <a:t>71,1% di loro ha un profilo su </a:t>
            </a:r>
            <a:r>
              <a:rPr lang="it-IT" b="1" dirty="0" err="1">
                <a:latin typeface="+mj-lt"/>
                <a:cs typeface="+mn-cs"/>
              </a:rPr>
              <a:t>Facebook</a:t>
            </a:r>
            <a:r>
              <a:rPr lang="it-IT" dirty="0">
                <a:latin typeface="+mj-lt"/>
                <a:cs typeface="+mn-cs"/>
              </a:rPr>
              <a:t>. Molti meno quelli che usano </a:t>
            </a:r>
            <a:r>
              <a:rPr lang="it-IT" dirty="0" err="1">
                <a:latin typeface="+mj-lt"/>
                <a:cs typeface="+mn-cs"/>
              </a:rPr>
              <a:t>MySpace</a:t>
            </a:r>
            <a:r>
              <a:rPr lang="it-IT" dirty="0">
                <a:latin typeface="+mj-lt"/>
                <a:cs typeface="+mn-cs"/>
              </a:rPr>
              <a:t> (17,1%) e </a:t>
            </a:r>
            <a:r>
              <a:rPr lang="it-IT" dirty="0" err="1">
                <a:latin typeface="+mj-lt"/>
                <a:cs typeface="+mn-cs"/>
              </a:rPr>
              <a:t>Twitter</a:t>
            </a:r>
            <a:r>
              <a:rPr lang="it-IT" dirty="0">
                <a:latin typeface="+mj-lt"/>
                <a:cs typeface="+mn-cs"/>
              </a:rPr>
              <a:t> (solo 2,5% in Italia, ma la percentuale è destinata a crescere considerato il successo che il network sta riscuotendo oltre oceano). Pochissimi anche coloro che sono affascinati da Second life (2,6%), che nel nostro paese non ha ottenuto i riscontri positivi altrove collezionati. </a:t>
            </a:r>
            <a:endParaRPr lang="it-IT" dirty="0">
              <a:latin typeface="+mj-lt"/>
              <a:cs typeface="+mn-cs"/>
            </a:endParaRPr>
          </a:p>
          <a:p>
            <a:pPr algn="just" fontAlgn="auto">
              <a:spcBef>
                <a:spcPts val="0"/>
              </a:spcBef>
              <a:spcAft>
                <a:spcPts val="0"/>
              </a:spcAft>
              <a:defRPr/>
            </a:pPr>
            <a:r>
              <a:rPr lang="it-IT" dirty="0">
                <a:latin typeface="+mj-lt"/>
                <a:cs typeface="+mn-cs"/>
              </a:rPr>
              <a:t>Proprio per questo motivo i giovani e gli adolescenti si allontanano dallo sport e dall’ </a:t>
            </a:r>
            <a:r>
              <a:rPr lang="it-IT" dirty="0" err="1">
                <a:latin typeface="+mj-lt"/>
                <a:cs typeface="+mn-cs"/>
              </a:rPr>
              <a:t>attivita</a:t>
            </a:r>
            <a:r>
              <a:rPr lang="it-IT" dirty="0">
                <a:latin typeface="+mj-lt"/>
                <a:cs typeface="+mn-cs"/>
              </a:rPr>
              <a:t> fisica e subentrano malattie del tipo: obesità, malattie alla schiena, </a:t>
            </a:r>
            <a:r>
              <a:rPr lang="it-IT" dirty="0" err="1">
                <a:latin typeface="+mj-lt"/>
                <a:cs typeface="+mn-cs"/>
              </a:rPr>
              <a:t>ecc</a:t>
            </a:r>
            <a:r>
              <a:rPr lang="it-IT" dirty="0">
                <a:latin typeface="+mj-lt"/>
                <a:cs typeface="+mn-cs"/>
              </a:rPr>
              <a:t>….</a:t>
            </a:r>
          </a:p>
          <a:p>
            <a:pPr algn="just" fontAlgn="auto">
              <a:spcBef>
                <a:spcPts val="0"/>
              </a:spcBef>
              <a:spcAft>
                <a:spcPts val="0"/>
              </a:spcAft>
              <a:defRPr/>
            </a:pPr>
            <a:endParaRPr lang="it-IT" dirty="0">
              <a:latin typeface="+mj-lt"/>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231775" y="152400"/>
            <a:ext cx="5080000" cy="2886075"/>
          </a:xfrm>
          <a:prstGeom prst="rect">
            <a:avLst/>
          </a:prstGeom>
          <a:noFill/>
          <a:ln w="9525">
            <a:noFill/>
            <a:miter lim="800000"/>
            <a:headEnd/>
            <a:tailEnd/>
          </a:ln>
        </p:spPr>
      </p:pic>
      <p:sp>
        <p:nvSpPr>
          <p:cNvPr id="3" name="CasellaDiTesto 2"/>
          <p:cNvSpPr txBox="1"/>
          <p:nvPr/>
        </p:nvSpPr>
        <p:spPr>
          <a:xfrm>
            <a:off x="6132513" y="363538"/>
            <a:ext cx="5167312" cy="641350"/>
          </a:xfrm>
          <a:prstGeom prst="rect">
            <a:avLst/>
          </a:prstGeom>
          <a:noFill/>
        </p:spPr>
        <p:txBody>
          <a:bodyPr>
            <a:spAutoFit/>
          </a:bodyPr>
          <a:lstStyle/>
          <a:p>
            <a:r>
              <a:rPr lang="it-IT">
                <a:latin typeface="Century Gothic" pitchFamily="34" charset="0"/>
              </a:rPr>
              <a:t>Ormai sempre più bambini usano il computer senza il controllo dei genitori.</a:t>
            </a:r>
          </a:p>
        </p:txBody>
      </p:sp>
      <p:cxnSp>
        <p:nvCxnSpPr>
          <p:cNvPr id="5" name="Connettore 2 4"/>
          <p:cNvCxnSpPr>
            <a:stCxn id="3" idx="2"/>
          </p:cNvCxnSpPr>
          <p:nvPr/>
        </p:nvCxnSpPr>
        <p:spPr>
          <a:xfrm flipH="1">
            <a:off x="5637213" y="1004888"/>
            <a:ext cx="3079750" cy="7794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6" name="Immagine 5"/>
          <p:cNvPicPr>
            <a:picLocks noChangeAspect="1"/>
          </p:cNvPicPr>
          <p:nvPr/>
        </p:nvPicPr>
        <p:blipFill>
          <a:blip r:embed="rId3"/>
          <a:srcRect/>
          <a:stretch>
            <a:fillRect/>
          </a:stretch>
        </p:blipFill>
        <p:spPr bwMode="auto">
          <a:xfrm>
            <a:off x="5956300" y="2716213"/>
            <a:ext cx="6110288" cy="4048125"/>
          </a:xfrm>
          <a:prstGeom prst="rect">
            <a:avLst/>
          </a:prstGeom>
          <a:noFill/>
          <a:ln w="9525">
            <a:noFill/>
            <a:miter lim="800000"/>
            <a:headEnd/>
            <a:tailEnd/>
          </a:ln>
        </p:spPr>
      </p:pic>
      <p:sp>
        <p:nvSpPr>
          <p:cNvPr id="7" name="CasellaDiTesto 6"/>
          <p:cNvSpPr txBox="1"/>
          <p:nvPr/>
        </p:nvSpPr>
        <p:spPr>
          <a:xfrm>
            <a:off x="1612900" y="3362325"/>
            <a:ext cx="3322638" cy="646113"/>
          </a:xfrm>
          <a:prstGeom prst="rect">
            <a:avLst/>
          </a:prstGeom>
          <a:noFill/>
        </p:spPr>
        <p:txBody>
          <a:bodyPr>
            <a:spAutoFit/>
          </a:bodyPr>
          <a:lstStyle/>
          <a:p>
            <a:pPr fontAlgn="auto">
              <a:spcBef>
                <a:spcPts val="0"/>
              </a:spcBef>
              <a:spcAft>
                <a:spcPts val="0"/>
              </a:spcAft>
              <a:defRPr/>
            </a:pPr>
            <a:r>
              <a:rPr lang="it-IT" dirty="0">
                <a:latin typeface="+mn-lt"/>
                <a:cs typeface="+mn-cs"/>
              </a:rPr>
              <a:t>Spesso gli adolescenti visitano siti non opportuni</a:t>
            </a:r>
            <a:r>
              <a:rPr lang="it-IT" dirty="0">
                <a:solidFill>
                  <a:schemeClr val="bg1">
                    <a:lumMod val="85000"/>
                    <a:lumOff val="15000"/>
                  </a:schemeClr>
                </a:solidFill>
                <a:latin typeface="+mn-lt"/>
                <a:cs typeface="+mn-cs"/>
              </a:rPr>
              <a:t>.</a:t>
            </a:r>
            <a:endParaRPr lang="it-IT" dirty="0">
              <a:solidFill>
                <a:schemeClr val="bg1">
                  <a:lumMod val="85000"/>
                  <a:lumOff val="15000"/>
                </a:schemeClr>
              </a:solidFill>
              <a:latin typeface="+mn-lt"/>
              <a:cs typeface="+mn-cs"/>
            </a:endParaRPr>
          </a:p>
        </p:txBody>
      </p:sp>
      <p:cxnSp>
        <p:nvCxnSpPr>
          <p:cNvPr id="11" name="Connettore 2 10"/>
          <p:cNvCxnSpPr/>
          <p:nvPr/>
        </p:nvCxnSpPr>
        <p:spPr>
          <a:xfrm>
            <a:off x="3275013" y="4008438"/>
            <a:ext cx="2541587" cy="10207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016341" y="0"/>
            <a:ext cx="7653057" cy="2123658"/>
          </a:xfrm>
          <a:prstGeom prst="rect">
            <a:avLst/>
          </a:prstGeom>
        </p:spPr>
        <p:txBody>
          <a:bodyPr wrap="none">
            <a:spAutoFit/>
          </a:bodyPr>
          <a:lstStyle/>
          <a:p>
            <a:pP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ARTE E IMMAGINE </a:t>
            </a:r>
          </a:p>
          <a:p>
            <a:pPr fontAlgn="auto">
              <a:spcBef>
                <a:spcPts val="0"/>
              </a:spcBef>
              <a:spcAft>
                <a:spcPts val="0"/>
              </a:spcAft>
              <a:defRPr/>
            </a:pPr>
            <a:endParaRPr lang="it-IT" sz="6600" dirty="0">
              <a:latin typeface="+mn-lt"/>
              <a:cs typeface="+mn-cs"/>
            </a:endParaRPr>
          </a:p>
        </p:txBody>
      </p:sp>
      <p:sp>
        <p:nvSpPr>
          <p:cNvPr id="47106" name="CasellaDiTesto 3"/>
          <p:cNvSpPr txBox="1">
            <a:spLocks noChangeArrowheads="1"/>
          </p:cNvSpPr>
          <p:nvPr/>
        </p:nvSpPr>
        <p:spPr bwMode="auto">
          <a:xfrm>
            <a:off x="1531938" y="917575"/>
            <a:ext cx="5178425" cy="585788"/>
          </a:xfrm>
          <a:prstGeom prst="rect">
            <a:avLst/>
          </a:prstGeom>
          <a:noFill/>
          <a:ln w="9525">
            <a:noFill/>
            <a:miter lim="800000"/>
            <a:headEnd/>
            <a:tailEnd/>
          </a:ln>
        </p:spPr>
        <p:txBody>
          <a:bodyPr>
            <a:spAutoFit/>
          </a:bodyPr>
          <a:lstStyle/>
          <a:p>
            <a:r>
              <a:rPr lang="it-IT" sz="3200" b="1">
                <a:latin typeface="Century Gothic" pitchFamily="34" charset="0"/>
              </a:rPr>
              <a:t>NET ART: L’ ARTE NEL WEB </a:t>
            </a:r>
          </a:p>
        </p:txBody>
      </p:sp>
      <p:sp>
        <p:nvSpPr>
          <p:cNvPr id="47107" name="Rettangolo 4"/>
          <p:cNvSpPr>
            <a:spLocks noChangeArrowheads="1"/>
          </p:cNvSpPr>
          <p:nvPr/>
        </p:nvSpPr>
        <p:spPr bwMode="auto">
          <a:xfrm>
            <a:off x="0" y="1503363"/>
            <a:ext cx="12011025" cy="5354637"/>
          </a:xfrm>
          <a:prstGeom prst="rect">
            <a:avLst/>
          </a:prstGeom>
          <a:noFill/>
          <a:ln w="9525">
            <a:noFill/>
            <a:miter lim="800000"/>
            <a:headEnd/>
            <a:tailEnd/>
          </a:ln>
        </p:spPr>
        <p:txBody>
          <a:bodyPr>
            <a:spAutoFit/>
          </a:bodyPr>
          <a:lstStyle/>
          <a:p>
            <a:r>
              <a:rPr lang="it-IT">
                <a:latin typeface="Century Gothic" pitchFamily="34" charset="0"/>
              </a:rPr>
              <a:t>Si definisce </a:t>
            </a:r>
            <a:r>
              <a:rPr lang="it-IT" b="1">
                <a:latin typeface="Century Gothic" pitchFamily="34" charset="0"/>
              </a:rPr>
              <a:t>net.art</a:t>
            </a:r>
            <a:r>
              <a:rPr lang="it-IT">
                <a:latin typeface="Century Gothic" pitchFamily="34" charset="0"/>
              </a:rPr>
              <a:t> un'opera d'arte creata con, per e nella rete Internet. Esistono però diverse tipologie di lavori digitali che seppur creati per la rete non possono essere definiti opere di net art. Per questo motivo è necessario rintracciare alcuni elementi essenziali che rendono riconoscibile un'opera di Net. Art. Caratteri di un'opera di net.art sono:</a:t>
            </a:r>
          </a:p>
          <a:p>
            <a:pPr>
              <a:buFont typeface="Arial" charset="0"/>
              <a:buChar char="•"/>
            </a:pPr>
            <a:r>
              <a:rPr lang="it-IT">
                <a:latin typeface="Century Gothic" pitchFamily="34" charset="0"/>
              </a:rPr>
              <a:t>creati con linguaggio di programmazione e software</a:t>
            </a:r>
          </a:p>
          <a:p>
            <a:pPr>
              <a:buFont typeface="Arial" charset="0"/>
              <a:buChar char="•"/>
            </a:pPr>
            <a:r>
              <a:rPr lang="it-IT">
                <a:latin typeface="Century Gothic" pitchFamily="34" charset="0"/>
              </a:rPr>
              <a:t>l'intenzione artistica/estetica e di connessione fra più contenuti multimediali;</a:t>
            </a:r>
          </a:p>
          <a:p>
            <a:pPr>
              <a:buFont typeface="Arial" charset="0"/>
              <a:buChar char="•"/>
            </a:pPr>
            <a:r>
              <a:rPr lang="it-IT">
                <a:latin typeface="Century Gothic" pitchFamily="34" charset="0"/>
              </a:rPr>
              <a:t>l'interattività come elemento essenziale ma non sempre necessario;</a:t>
            </a:r>
          </a:p>
          <a:p>
            <a:pPr>
              <a:buFont typeface="Arial" charset="0"/>
              <a:buChar char="•"/>
            </a:pPr>
            <a:r>
              <a:rPr lang="it-IT">
                <a:latin typeface="Century Gothic" pitchFamily="34" charset="0"/>
              </a:rPr>
              <a:t>la fruibilità globale -l'accesso ad un'opera di Net. Art deve essere possibile da qualsiasi connessione ad Internet-;</a:t>
            </a:r>
          </a:p>
          <a:p>
            <a:pPr>
              <a:buFont typeface="Arial" charset="0"/>
              <a:buChar char="•"/>
            </a:pPr>
            <a:r>
              <a:rPr lang="it-IT">
                <a:latin typeface="Century Gothic" pitchFamily="34" charset="0"/>
              </a:rPr>
              <a:t>l'essere open source -modificabile da chiunque (in alcuni casi)</a:t>
            </a:r>
          </a:p>
          <a:p>
            <a:r>
              <a:rPr lang="it-IT">
                <a:latin typeface="Century Gothic" pitchFamily="34" charset="0"/>
              </a:rPr>
              <a:t>Un noto teorico,Lev Manovich, della net. art dice che è "la materializzazione dei social networks sulla comunicazione su internet". Infatti il gruppo precursore di questo movimento artistico è stato in grado di creare un genere artistico soprattutto attraverso la sua capacità di fare network e di connettere programmatori di tutto il mondo intorno ad una pratica creativa ma anche ironica. La net.art infatti ha giocato molto con la parodia, con l'errore e con la destrutturazione delle pagine web.</a:t>
            </a:r>
          </a:p>
          <a:p>
            <a:r>
              <a:rPr lang="it-IT">
                <a:latin typeface="Century Gothic" pitchFamily="34" charset="0"/>
              </a:rPr>
              <a:t>Oggi possiamo affermare che il movimento artistico della net.art (come movimento e non come forma artistica) si va spegnendo. Il senso di quel movimento veniva evidenziato dal fatto che solo in quegli anni il Web entrava per la prima volta nell'uso comune di milioni di persone che iniziavano a sperimentare il nuovo medium. </a:t>
            </a:r>
          </a:p>
        </p:txBody>
      </p:sp>
      <p:pic>
        <p:nvPicPr>
          <p:cNvPr id="6" name="Immagine 5"/>
          <p:cNvPicPr>
            <a:picLocks noChangeAspect="1"/>
          </p:cNvPicPr>
          <p:nvPr/>
        </p:nvPicPr>
        <p:blipFill>
          <a:blip r:embed="rId2"/>
          <a:srcRect/>
          <a:stretch>
            <a:fillRect/>
          </a:stretch>
        </p:blipFill>
        <p:spPr bwMode="auto">
          <a:xfrm>
            <a:off x="9556750" y="0"/>
            <a:ext cx="2635250" cy="15033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0"/>
            <a:ext cx="12192000" cy="369888"/>
          </a:xfrm>
          <a:prstGeom prst="rect">
            <a:avLst/>
          </a:prstGeom>
        </p:spPr>
        <p:txBody>
          <a:bodyPr>
            <a:spAutoFit/>
          </a:bodyPr>
          <a:lstStyle/>
          <a:p>
            <a:pPr fontAlgn="auto">
              <a:spcBef>
                <a:spcPts val="0"/>
              </a:spcBef>
              <a:spcAft>
                <a:spcPts val="0"/>
              </a:spcAft>
              <a:defRPr/>
            </a:pPr>
            <a:endParaRPr lang="it-IT" dirty="0">
              <a:solidFill>
                <a:schemeClr val="bg1">
                  <a:lumMod val="85000"/>
                  <a:lumOff val="15000"/>
                </a:schemeClr>
              </a:solidFill>
              <a:latin typeface="+mn-lt"/>
              <a:cs typeface="+mn-cs"/>
            </a:endParaRPr>
          </a:p>
        </p:txBody>
      </p:sp>
      <p:pic>
        <p:nvPicPr>
          <p:cNvPr id="3" name="Immagine 2"/>
          <p:cNvPicPr>
            <a:picLocks noChangeAspect="1"/>
          </p:cNvPicPr>
          <p:nvPr/>
        </p:nvPicPr>
        <p:blipFill>
          <a:blip r:embed="rId2"/>
          <a:srcRect/>
          <a:stretch>
            <a:fillRect/>
          </a:stretch>
        </p:blipFill>
        <p:spPr bwMode="auto">
          <a:xfrm>
            <a:off x="419100" y="188913"/>
            <a:ext cx="5676900" cy="3559175"/>
          </a:xfrm>
          <a:prstGeom prst="rect">
            <a:avLst/>
          </a:prstGeom>
          <a:noFill/>
          <a:ln w="9525">
            <a:noFill/>
            <a:miter lim="800000"/>
            <a:headEnd/>
            <a:tailEnd/>
          </a:ln>
        </p:spPr>
      </p:pic>
      <p:sp>
        <p:nvSpPr>
          <p:cNvPr id="48131" name="CasellaDiTesto 3"/>
          <p:cNvSpPr txBox="1">
            <a:spLocks noChangeArrowheads="1"/>
          </p:cNvSpPr>
          <p:nvPr/>
        </p:nvSpPr>
        <p:spPr bwMode="auto">
          <a:xfrm>
            <a:off x="6797675" y="369888"/>
            <a:ext cx="4624388" cy="646112"/>
          </a:xfrm>
          <a:prstGeom prst="rect">
            <a:avLst/>
          </a:prstGeom>
          <a:noFill/>
          <a:ln w="9525">
            <a:noFill/>
            <a:miter lim="800000"/>
            <a:headEnd/>
            <a:tailEnd/>
          </a:ln>
        </p:spPr>
        <p:txBody>
          <a:bodyPr>
            <a:spAutoFit/>
          </a:bodyPr>
          <a:lstStyle/>
          <a:p>
            <a:r>
              <a:rPr lang="it-IT">
                <a:latin typeface="Century Gothic" pitchFamily="34" charset="0"/>
              </a:rPr>
              <a:t>Il primo software usato per creare forme di arte con il pc.</a:t>
            </a:r>
          </a:p>
        </p:txBody>
      </p:sp>
      <p:cxnSp>
        <p:nvCxnSpPr>
          <p:cNvPr id="6" name="Connettore 2 5"/>
          <p:cNvCxnSpPr>
            <a:stCxn id="48131" idx="2"/>
          </p:cNvCxnSpPr>
          <p:nvPr/>
        </p:nvCxnSpPr>
        <p:spPr>
          <a:xfrm flipH="1">
            <a:off x="6296025" y="1016000"/>
            <a:ext cx="2814638" cy="98266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7" name="Immagine 6"/>
          <p:cNvPicPr>
            <a:picLocks noChangeAspect="1"/>
          </p:cNvPicPr>
          <p:nvPr/>
        </p:nvPicPr>
        <p:blipFill>
          <a:blip r:embed="rId3"/>
          <a:srcRect/>
          <a:stretch>
            <a:fillRect/>
          </a:stretch>
        </p:blipFill>
        <p:spPr bwMode="auto">
          <a:xfrm>
            <a:off x="7199313" y="3259138"/>
            <a:ext cx="4802187" cy="3381375"/>
          </a:xfrm>
          <a:prstGeom prst="rect">
            <a:avLst/>
          </a:prstGeom>
          <a:noFill/>
          <a:ln w="9525">
            <a:noFill/>
            <a:miter lim="800000"/>
            <a:headEnd/>
            <a:tailEnd/>
          </a:ln>
        </p:spPr>
      </p:pic>
      <p:sp>
        <p:nvSpPr>
          <p:cNvPr id="48134" name="CasellaDiTesto 7"/>
          <p:cNvSpPr txBox="1">
            <a:spLocks noChangeArrowheads="1"/>
          </p:cNvSpPr>
          <p:nvPr/>
        </p:nvSpPr>
        <p:spPr bwMode="auto">
          <a:xfrm>
            <a:off x="3248025" y="4303713"/>
            <a:ext cx="4379913" cy="646112"/>
          </a:xfrm>
          <a:prstGeom prst="rect">
            <a:avLst/>
          </a:prstGeom>
          <a:noFill/>
          <a:ln w="9525">
            <a:noFill/>
            <a:miter lim="800000"/>
            <a:headEnd/>
            <a:tailEnd/>
          </a:ln>
        </p:spPr>
        <p:txBody>
          <a:bodyPr>
            <a:spAutoFit/>
          </a:bodyPr>
          <a:lstStyle/>
          <a:p>
            <a:r>
              <a:rPr lang="it-IT">
                <a:latin typeface="Century Gothic" pitchFamily="34" charset="0"/>
              </a:rPr>
              <a:t>Un’opera di Net Art di fine novecento.</a:t>
            </a:r>
          </a:p>
        </p:txBody>
      </p:sp>
      <p:cxnSp>
        <p:nvCxnSpPr>
          <p:cNvPr id="10" name="Connettore 2 9"/>
          <p:cNvCxnSpPr/>
          <p:nvPr/>
        </p:nvCxnSpPr>
        <p:spPr>
          <a:xfrm>
            <a:off x="4687888" y="4949825"/>
            <a:ext cx="2473325" cy="4857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srcRect/>
          <a:stretch>
            <a:fillRect/>
          </a:stretch>
        </p:blipFill>
        <p:spPr bwMode="auto">
          <a:xfrm>
            <a:off x="4043363" y="2614613"/>
            <a:ext cx="8010525" cy="4065587"/>
          </a:xfrm>
          <a:prstGeom prst="rect">
            <a:avLst/>
          </a:prstGeom>
          <a:noFill/>
          <a:ln w="9525">
            <a:noFill/>
            <a:miter lim="800000"/>
            <a:headEnd/>
            <a:tailEnd/>
          </a:ln>
        </p:spPr>
      </p:pic>
      <p:sp>
        <p:nvSpPr>
          <p:cNvPr id="21506" name="CasellaDiTesto 3"/>
          <p:cNvSpPr txBox="1">
            <a:spLocks noChangeArrowheads="1"/>
          </p:cNvSpPr>
          <p:nvPr/>
        </p:nvSpPr>
        <p:spPr bwMode="auto">
          <a:xfrm>
            <a:off x="579438" y="322263"/>
            <a:ext cx="9053512" cy="461962"/>
          </a:xfrm>
          <a:prstGeom prst="rect">
            <a:avLst/>
          </a:prstGeom>
          <a:noFill/>
          <a:ln w="9525">
            <a:noFill/>
            <a:miter lim="800000"/>
            <a:headEnd/>
            <a:tailEnd/>
          </a:ln>
        </p:spPr>
        <p:txBody>
          <a:bodyPr>
            <a:spAutoFit/>
          </a:bodyPr>
          <a:lstStyle/>
          <a:p>
            <a:endParaRPr lang="it-IT" sz="2400">
              <a:latin typeface="Century Gothic" pitchFamily="34" charset="0"/>
            </a:endParaRPr>
          </a:p>
        </p:txBody>
      </p:sp>
      <p:sp>
        <p:nvSpPr>
          <p:cNvPr id="21507" name="Rettangolo 2"/>
          <p:cNvSpPr>
            <a:spLocks noChangeArrowheads="1"/>
          </p:cNvSpPr>
          <p:nvPr/>
        </p:nvSpPr>
        <p:spPr bwMode="auto">
          <a:xfrm>
            <a:off x="1644650" y="184150"/>
            <a:ext cx="8942388" cy="2227263"/>
          </a:xfrm>
          <a:prstGeom prst="rect">
            <a:avLst/>
          </a:prstGeom>
          <a:noFill/>
          <a:ln w="9525">
            <a:noFill/>
            <a:miter lim="800000"/>
            <a:headEnd/>
            <a:tailEnd/>
          </a:ln>
        </p:spPr>
        <p:txBody>
          <a:bodyPr>
            <a:spAutoFit/>
          </a:bodyPr>
          <a:lstStyle/>
          <a:p>
            <a:r>
              <a:rPr lang="it-IT" sz="2800">
                <a:latin typeface="Century Gothic" pitchFamily="34" charset="0"/>
              </a:rPr>
              <a:t>Ho scelto questa tesina perché sono un appassionato di tecnologia e del mondo di internet che mi dà la possibilità di accrescere il mio sapere e di conoscere meglio ciò che avviene nel mondo.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e 20"/>
          <p:cNvSpPr/>
          <p:nvPr/>
        </p:nvSpPr>
        <p:spPr>
          <a:xfrm>
            <a:off x="4754563" y="2841625"/>
            <a:ext cx="2536825" cy="13255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30" name="CasellaDiTesto 21"/>
          <p:cNvSpPr txBox="1">
            <a:spLocks noChangeArrowheads="1"/>
          </p:cNvSpPr>
          <p:nvPr/>
        </p:nvSpPr>
        <p:spPr bwMode="auto">
          <a:xfrm>
            <a:off x="5248275" y="3022600"/>
            <a:ext cx="1725613" cy="922338"/>
          </a:xfrm>
          <a:prstGeom prst="rect">
            <a:avLst/>
          </a:prstGeom>
          <a:noFill/>
          <a:ln w="9525">
            <a:noFill/>
            <a:miter lim="800000"/>
            <a:headEnd/>
            <a:tailEnd/>
          </a:ln>
        </p:spPr>
        <p:txBody>
          <a:bodyPr>
            <a:spAutoFit/>
          </a:bodyPr>
          <a:lstStyle/>
          <a:p>
            <a:r>
              <a:rPr lang="it-IT">
                <a:latin typeface="Century Gothic" pitchFamily="34" charset="0"/>
              </a:rPr>
              <a:t>INTERNET: IL MONDO IN UN CLICK</a:t>
            </a:r>
          </a:p>
        </p:txBody>
      </p:sp>
      <p:sp>
        <p:nvSpPr>
          <p:cNvPr id="25" name="Ovale 24"/>
          <p:cNvSpPr/>
          <p:nvPr/>
        </p:nvSpPr>
        <p:spPr>
          <a:xfrm>
            <a:off x="9099550" y="1231900"/>
            <a:ext cx="2446338" cy="1312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32" name="CasellaDiTesto 27"/>
          <p:cNvSpPr txBox="1">
            <a:spLocks noChangeArrowheads="1"/>
          </p:cNvSpPr>
          <p:nvPr/>
        </p:nvSpPr>
        <p:spPr bwMode="auto">
          <a:xfrm>
            <a:off x="9556750" y="1493838"/>
            <a:ext cx="1531938" cy="646112"/>
          </a:xfrm>
          <a:prstGeom prst="rect">
            <a:avLst/>
          </a:prstGeom>
          <a:noFill/>
          <a:ln w="9525">
            <a:noFill/>
            <a:miter lim="800000"/>
            <a:headEnd/>
            <a:tailEnd/>
          </a:ln>
        </p:spPr>
        <p:txBody>
          <a:bodyPr>
            <a:spAutoFit/>
          </a:bodyPr>
          <a:lstStyle/>
          <a:p>
            <a:r>
              <a:rPr lang="it-IT" b="1">
                <a:latin typeface="Century Gothic" pitchFamily="34" charset="0"/>
              </a:rPr>
              <a:t>INGLESE:</a:t>
            </a:r>
          </a:p>
          <a:p>
            <a:r>
              <a:rPr lang="it-IT">
                <a:latin typeface="Century Gothic" pitchFamily="34" charset="0"/>
              </a:rPr>
              <a:t>Steve Jobs</a:t>
            </a:r>
          </a:p>
        </p:txBody>
      </p:sp>
      <p:sp>
        <p:nvSpPr>
          <p:cNvPr id="29" name="Ovale 28"/>
          <p:cNvSpPr/>
          <p:nvPr/>
        </p:nvSpPr>
        <p:spPr>
          <a:xfrm>
            <a:off x="9099550" y="3022600"/>
            <a:ext cx="2420938" cy="1441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34" name="CasellaDiTesto 29"/>
          <p:cNvSpPr txBox="1">
            <a:spLocks noChangeArrowheads="1"/>
          </p:cNvSpPr>
          <p:nvPr/>
        </p:nvSpPr>
        <p:spPr bwMode="auto">
          <a:xfrm>
            <a:off x="9529763" y="3235325"/>
            <a:ext cx="1584325" cy="923925"/>
          </a:xfrm>
          <a:prstGeom prst="rect">
            <a:avLst/>
          </a:prstGeom>
          <a:noFill/>
          <a:ln w="9525">
            <a:noFill/>
            <a:miter lim="800000"/>
            <a:headEnd/>
            <a:tailEnd/>
          </a:ln>
        </p:spPr>
        <p:txBody>
          <a:bodyPr>
            <a:spAutoFit/>
          </a:bodyPr>
          <a:lstStyle/>
          <a:p>
            <a:r>
              <a:rPr lang="it-IT" b="1">
                <a:latin typeface="Century Gothic" pitchFamily="34" charset="0"/>
              </a:rPr>
              <a:t>MUSICA:</a:t>
            </a:r>
          </a:p>
          <a:p>
            <a:r>
              <a:rPr lang="it-IT">
                <a:latin typeface="Century Gothic" pitchFamily="34" charset="0"/>
              </a:rPr>
              <a:t>Gli Strumenti Elettronici</a:t>
            </a:r>
          </a:p>
        </p:txBody>
      </p:sp>
      <p:sp>
        <p:nvSpPr>
          <p:cNvPr id="31" name="Ovale 30"/>
          <p:cNvSpPr/>
          <p:nvPr/>
        </p:nvSpPr>
        <p:spPr>
          <a:xfrm>
            <a:off x="6130925" y="4926013"/>
            <a:ext cx="2549525" cy="1455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36" name="CasellaDiTesto 31"/>
          <p:cNvSpPr txBox="1">
            <a:spLocks noChangeArrowheads="1"/>
          </p:cNvSpPr>
          <p:nvPr/>
        </p:nvSpPr>
        <p:spPr bwMode="auto">
          <a:xfrm>
            <a:off x="6607175" y="5154613"/>
            <a:ext cx="2035175" cy="646112"/>
          </a:xfrm>
          <a:prstGeom prst="rect">
            <a:avLst/>
          </a:prstGeom>
          <a:noFill/>
          <a:ln w="9525">
            <a:noFill/>
            <a:miter lim="800000"/>
            <a:headEnd/>
            <a:tailEnd/>
          </a:ln>
        </p:spPr>
        <p:txBody>
          <a:bodyPr>
            <a:spAutoFit/>
          </a:bodyPr>
          <a:lstStyle/>
          <a:p>
            <a:r>
              <a:rPr lang="it-IT" b="1">
                <a:latin typeface="Century Gothic" pitchFamily="34" charset="0"/>
              </a:rPr>
              <a:t>GEOGRAFIA:</a:t>
            </a:r>
            <a:br>
              <a:rPr lang="it-IT" b="1">
                <a:latin typeface="Century Gothic" pitchFamily="34" charset="0"/>
              </a:rPr>
            </a:br>
            <a:r>
              <a:rPr lang="it-IT">
                <a:latin typeface="Century Gothic" pitchFamily="34" charset="0"/>
              </a:rPr>
              <a:t>Il Giappone</a:t>
            </a:r>
          </a:p>
        </p:txBody>
      </p:sp>
      <p:sp>
        <p:nvSpPr>
          <p:cNvPr id="36" name="Ovale 35"/>
          <p:cNvSpPr/>
          <p:nvPr/>
        </p:nvSpPr>
        <p:spPr>
          <a:xfrm>
            <a:off x="2871788" y="4800600"/>
            <a:ext cx="2395537" cy="1454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38" name="CasellaDiTesto 36"/>
          <p:cNvSpPr txBox="1">
            <a:spLocks noChangeArrowheads="1"/>
          </p:cNvSpPr>
          <p:nvPr/>
        </p:nvSpPr>
        <p:spPr bwMode="auto">
          <a:xfrm>
            <a:off x="3271838" y="5065713"/>
            <a:ext cx="1931987" cy="923925"/>
          </a:xfrm>
          <a:prstGeom prst="rect">
            <a:avLst/>
          </a:prstGeom>
          <a:noFill/>
          <a:ln w="9525">
            <a:noFill/>
            <a:miter lim="800000"/>
            <a:headEnd/>
            <a:tailEnd/>
          </a:ln>
        </p:spPr>
        <p:txBody>
          <a:bodyPr>
            <a:spAutoFit/>
          </a:bodyPr>
          <a:lstStyle/>
          <a:p>
            <a:r>
              <a:rPr lang="it-IT" b="1">
                <a:latin typeface="Century Gothic" pitchFamily="34" charset="0"/>
              </a:rPr>
              <a:t>CITTADINANZA:</a:t>
            </a:r>
          </a:p>
          <a:p>
            <a:r>
              <a:rPr lang="it-IT">
                <a:latin typeface="Century Gothic" pitchFamily="34" charset="0"/>
              </a:rPr>
              <a:t>Il Bullismo Su Internet </a:t>
            </a:r>
          </a:p>
        </p:txBody>
      </p:sp>
      <p:sp>
        <p:nvSpPr>
          <p:cNvPr id="38" name="Ovale 37"/>
          <p:cNvSpPr/>
          <p:nvPr/>
        </p:nvSpPr>
        <p:spPr>
          <a:xfrm>
            <a:off x="1031875" y="3500438"/>
            <a:ext cx="2214563" cy="1425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40" name="CasellaDiTesto 38"/>
          <p:cNvSpPr txBox="1">
            <a:spLocks noChangeArrowheads="1"/>
          </p:cNvSpPr>
          <p:nvPr/>
        </p:nvSpPr>
        <p:spPr bwMode="auto">
          <a:xfrm>
            <a:off x="1414463" y="3684588"/>
            <a:ext cx="1558925" cy="1014412"/>
          </a:xfrm>
          <a:prstGeom prst="rect">
            <a:avLst/>
          </a:prstGeom>
          <a:noFill/>
          <a:ln w="9525">
            <a:noFill/>
            <a:miter lim="800000"/>
            <a:headEnd/>
            <a:tailEnd/>
          </a:ln>
        </p:spPr>
        <p:txBody>
          <a:bodyPr>
            <a:spAutoFit/>
          </a:bodyPr>
          <a:lstStyle/>
          <a:p>
            <a:r>
              <a:rPr lang="it-IT" b="1">
                <a:latin typeface="Century Gothic" pitchFamily="34" charset="0"/>
              </a:rPr>
              <a:t>STORIA:</a:t>
            </a:r>
          </a:p>
          <a:p>
            <a:r>
              <a:rPr lang="it-IT" sz="1400">
                <a:latin typeface="Century Gothic" pitchFamily="34" charset="0"/>
              </a:rPr>
              <a:t>L’ Evoluzione dei mezzi di comunicazione</a:t>
            </a:r>
          </a:p>
        </p:txBody>
      </p:sp>
      <p:sp>
        <p:nvSpPr>
          <p:cNvPr id="40" name="Ovale 39"/>
          <p:cNvSpPr/>
          <p:nvPr/>
        </p:nvSpPr>
        <p:spPr>
          <a:xfrm>
            <a:off x="1298575" y="2117725"/>
            <a:ext cx="2182813" cy="1312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42" name="CasellaDiTesto 40"/>
          <p:cNvSpPr txBox="1">
            <a:spLocks noChangeArrowheads="1"/>
          </p:cNvSpPr>
          <p:nvPr/>
        </p:nvSpPr>
        <p:spPr bwMode="auto">
          <a:xfrm>
            <a:off x="1570038" y="2290763"/>
            <a:ext cx="1725612" cy="647700"/>
          </a:xfrm>
          <a:prstGeom prst="rect">
            <a:avLst/>
          </a:prstGeom>
          <a:noFill/>
          <a:ln w="9525">
            <a:noFill/>
            <a:miter lim="800000"/>
            <a:headEnd/>
            <a:tailEnd/>
          </a:ln>
        </p:spPr>
        <p:txBody>
          <a:bodyPr>
            <a:spAutoFit/>
          </a:bodyPr>
          <a:lstStyle/>
          <a:p>
            <a:r>
              <a:rPr lang="it-IT" b="1">
                <a:latin typeface="Century Gothic" pitchFamily="34" charset="0"/>
              </a:rPr>
              <a:t> ARTISTCA:</a:t>
            </a:r>
          </a:p>
          <a:p>
            <a:r>
              <a:rPr lang="it-IT">
                <a:latin typeface="Century Gothic" pitchFamily="34" charset="0"/>
              </a:rPr>
              <a:t>Net Art</a:t>
            </a:r>
          </a:p>
        </p:txBody>
      </p:sp>
      <p:sp>
        <p:nvSpPr>
          <p:cNvPr id="42" name="Ovale 41"/>
          <p:cNvSpPr/>
          <p:nvPr/>
        </p:nvSpPr>
        <p:spPr>
          <a:xfrm>
            <a:off x="3359150" y="95250"/>
            <a:ext cx="2138363" cy="1441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44" name="CasellaDiTesto 42"/>
          <p:cNvSpPr txBox="1">
            <a:spLocks noChangeArrowheads="1"/>
          </p:cNvSpPr>
          <p:nvPr/>
        </p:nvSpPr>
        <p:spPr bwMode="auto">
          <a:xfrm>
            <a:off x="3705225" y="193675"/>
            <a:ext cx="1727200" cy="1754188"/>
          </a:xfrm>
          <a:prstGeom prst="rect">
            <a:avLst/>
          </a:prstGeom>
          <a:noFill/>
          <a:ln w="9525">
            <a:noFill/>
            <a:miter lim="800000"/>
            <a:headEnd/>
            <a:tailEnd/>
          </a:ln>
        </p:spPr>
        <p:txBody>
          <a:bodyPr>
            <a:spAutoFit/>
          </a:bodyPr>
          <a:lstStyle/>
          <a:p>
            <a:r>
              <a:rPr lang="it-IT" b="1">
                <a:latin typeface="Century Gothic" pitchFamily="34" charset="0"/>
              </a:rPr>
              <a:t>ANTOLOGIA:</a:t>
            </a:r>
          </a:p>
          <a:p>
            <a:r>
              <a:rPr lang="it-IT">
                <a:latin typeface="Century Gothic" pitchFamily="34" charset="0"/>
              </a:rPr>
              <a:t>La rete è veramente sicura</a:t>
            </a:r>
          </a:p>
          <a:p>
            <a:endParaRPr lang="it-IT" b="1">
              <a:latin typeface="Century Gothic" pitchFamily="34" charset="0"/>
            </a:endParaRPr>
          </a:p>
          <a:p>
            <a:endParaRPr lang="it-IT">
              <a:latin typeface="Century Gothic" pitchFamily="34" charset="0"/>
            </a:endParaRPr>
          </a:p>
        </p:txBody>
      </p:sp>
      <p:sp>
        <p:nvSpPr>
          <p:cNvPr id="44" name="Ovale 43"/>
          <p:cNvSpPr/>
          <p:nvPr/>
        </p:nvSpPr>
        <p:spPr>
          <a:xfrm>
            <a:off x="7450138" y="288925"/>
            <a:ext cx="2079625" cy="13446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46" name="CasellaDiTesto 44"/>
          <p:cNvSpPr txBox="1">
            <a:spLocks noChangeArrowheads="1"/>
          </p:cNvSpPr>
          <p:nvPr/>
        </p:nvSpPr>
        <p:spPr bwMode="auto">
          <a:xfrm>
            <a:off x="7862888" y="488950"/>
            <a:ext cx="1557337" cy="922338"/>
          </a:xfrm>
          <a:prstGeom prst="rect">
            <a:avLst/>
          </a:prstGeom>
          <a:noFill/>
          <a:ln w="9525">
            <a:noFill/>
            <a:miter lim="800000"/>
            <a:headEnd/>
            <a:tailEnd/>
          </a:ln>
        </p:spPr>
        <p:txBody>
          <a:bodyPr>
            <a:spAutoFit/>
          </a:bodyPr>
          <a:lstStyle/>
          <a:p>
            <a:r>
              <a:rPr lang="it-IT" b="1">
                <a:latin typeface="Century Gothic" pitchFamily="34" charset="0"/>
              </a:rPr>
              <a:t>FRANCESE:</a:t>
            </a:r>
          </a:p>
          <a:p>
            <a:r>
              <a:rPr lang="it-IT">
                <a:latin typeface="Century Gothic" pitchFamily="34" charset="0"/>
              </a:rPr>
              <a:t>I pericoli di internet</a:t>
            </a:r>
          </a:p>
        </p:txBody>
      </p:sp>
      <p:sp>
        <p:nvSpPr>
          <p:cNvPr id="46" name="Ovale 45"/>
          <p:cNvSpPr/>
          <p:nvPr/>
        </p:nvSpPr>
        <p:spPr>
          <a:xfrm>
            <a:off x="8821738" y="4687888"/>
            <a:ext cx="2395537" cy="13890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48" name="CasellaDiTesto 46"/>
          <p:cNvSpPr txBox="1">
            <a:spLocks noChangeArrowheads="1"/>
          </p:cNvSpPr>
          <p:nvPr/>
        </p:nvSpPr>
        <p:spPr bwMode="auto">
          <a:xfrm>
            <a:off x="9310688" y="4926013"/>
            <a:ext cx="1481137" cy="800100"/>
          </a:xfrm>
          <a:prstGeom prst="rect">
            <a:avLst/>
          </a:prstGeom>
          <a:noFill/>
          <a:ln w="9525">
            <a:noFill/>
            <a:miter lim="800000"/>
            <a:headEnd/>
            <a:tailEnd/>
          </a:ln>
        </p:spPr>
        <p:txBody>
          <a:bodyPr>
            <a:spAutoFit/>
          </a:bodyPr>
          <a:lstStyle/>
          <a:p>
            <a:r>
              <a:rPr lang="it-IT" b="1">
                <a:latin typeface="Century Gothic" pitchFamily="34" charset="0"/>
              </a:rPr>
              <a:t>SCIENZE:</a:t>
            </a:r>
          </a:p>
          <a:p>
            <a:r>
              <a:rPr lang="it-IT" sz="1400">
                <a:latin typeface="Century Gothic" pitchFamily="34" charset="0"/>
              </a:rPr>
              <a:t>Le Dipendenze Da Internet</a:t>
            </a:r>
          </a:p>
        </p:txBody>
      </p:sp>
      <p:cxnSp>
        <p:nvCxnSpPr>
          <p:cNvPr id="49" name="Connettore 1 48"/>
          <p:cNvCxnSpPr/>
          <p:nvPr/>
        </p:nvCxnSpPr>
        <p:spPr>
          <a:xfrm>
            <a:off x="4784725" y="1614488"/>
            <a:ext cx="847725" cy="1193800"/>
          </a:xfrm>
          <a:prstGeom prst="line">
            <a:avLst/>
          </a:prstGeom>
        </p:spPr>
        <p:style>
          <a:lnRef idx="3">
            <a:schemeClr val="accent1"/>
          </a:lnRef>
          <a:fillRef idx="0">
            <a:schemeClr val="accent1"/>
          </a:fillRef>
          <a:effectRef idx="2">
            <a:schemeClr val="accent1"/>
          </a:effectRef>
          <a:fontRef idx="minor">
            <a:schemeClr val="tx1"/>
          </a:fontRef>
        </p:style>
      </p:cxnSp>
      <p:cxnSp>
        <p:nvCxnSpPr>
          <p:cNvPr id="51" name="Connettore 1 50"/>
          <p:cNvCxnSpPr/>
          <p:nvPr/>
        </p:nvCxnSpPr>
        <p:spPr>
          <a:xfrm flipH="1">
            <a:off x="7018338" y="1689100"/>
            <a:ext cx="1031875" cy="1255713"/>
          </a:xfrm>
          <a:prstGeom prst="line">
            <a:avLst/>
          </a:prstGeom>
        </p:spPr>
        <p:style>
          <a:lnRef idx="3">
            <a:schemeClr val="accent1"/>
          </a:lnRef>
          <a:fillRef idx="0">
            <a:schemeClr val="accent1"/>
          </a:fillRef>
          <a:effectRef idx="2">
            <a:schemeClr val="accent1"/>
          </a:effectRef>
          <a:fontRef idx="minor">
            <a:schemeClr val="tx1"/>
          </a:fontRef>
        </p:style>
      </p:cxnSp>
      <p:cxnSp>
        <p:nvCxnSpPr>
          <p:cNvPr id="53" name="Connettore 1 52"/>
          <p:cNvCxnSpPr/>
          <p:nvPr/>
        </p:nvCxnSpPr>
        <p:spPr>
          <a:xfrm flipH="1">
            <a:off x="7405688" y="2446338"/>
            <a:ext cx="1693862" cy="1036637"/>
          </a:xfrm>
          <a:prstGeom prst="line">
            <a:avLst/>
          </a:prstGeom>
        </p:spPr>
        <p:style>
          <a:lnRef idx="3">
            <a:schemeClr val="accent1"/>
          </a:lnRef>
          <a:fillRef idx="0">
            <a:schemeClr val="accent1"/>
          </a:fillRef>
          <a:effectRef idx="2">
            <a:schemeClr val="accent1"/>
          </a:effectRef>
          <a:fontRef idx="minor">
            <a:schemeClr val="tx1"/>
          </a:fontRef>
        </p:style>
      </p:cxnSp>
      <p:cxnSp>
        <p:nvCxnSpPr>
          <p:cNvPr id="55" name="Connettore 1 54"/>
          <p:cNvCxnSpPr/>
          <p:nvPr/>
        </p:nvCxnSpPr>
        <p:spPr>
          <a:xfrm flipH="1">
            <a:off x="7264400" y="3743325"/>
            <a:ext cx="155733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57" name="Connettore 1 56"/>
          <p:cNvCxnSpPr/>
          <p:nvPr/>
        </p:nvCxnSpPr>
        <p:spPr>
          <a:xfrm>
            <a:off x="6607175" y="4179888"/>
            <a:ext cx="395288" cy="669925"/>
          </a:xfrm>
          <a:prstGeom prst="line">
            <a:avLst/>
          </a:prstGeom>
        </p:spPr>
        <p:style>
          <a:lnRef idx="3">
            <a:schemeClr val="accent1"/>
          </a:lnRef>
          <a:fillRef idx="0">
            <a:schemeClr val="accent1"/>
          </a:fillRef>
          <a:effectRef idx="2">
            <a:schemeClr val="accent1"/>
          </a:effectRef>
          <a:fontRef idx="minor">
            <a:schemeClr val="tx1"/>
          </a:fontRef>
        </p:style>
      </p:cxnSp>
      <p:cxnSp>
        <p:nvCxnSpPr>
          <p:cNvPr id="60" name="Connettore 1 59"/>
          <p:cNvCxnSpPr/>
          <p:nvPr/>
        </p:nvCxnSpPr>
        <p:spPr>
          <a:xfrm>
            <a:off x="7002463" y="4100513"/>
            <a:ext cx="1947862" cy="825500"/>
          </a:xfrm>
          <a:prstGeom prst="line">
            <a:avLst/>
          </a:prstGeom>
        </p:spPr>
        <p:style>
          <a:lnRef idx="3">
            <a:schemeClr val="accent1"/>
          </a:lnRef>
          <a:fillRef idx="0">
            <a:schemeClr val="accent1"/>
          </a:fillRef>
          <a:effectRef idx="2">
            <a:schemeClr val="accent1"/>
          </a:effectRef>
          <a:fontRef idx="minor">
            <a:schemeClr val="tx1"/>
          </a:fontRef>
        </p:style>
      </p:cxnSp>
      <p:cxnSp>
        <p:nvCxnSpPr>
          <p:cNvPr id="63" name="Connettore 1 62"/>
          <p:cNvCxnSpPr/>
          <p:nvPr/>
        </p:nvCxnSpPr>
        <p:spPr>
          <a:xfrm flipH="1">
            <a:off x="4862513" y="4159250"/>
            <a:ext cx="442912" cy="690563"/>
          </a:xfrm>
          <a:prstGeom prst="line">
            <a:avLst/>
          </a:prstGeom>
        </p:spPr>
        <p:style>
          <a:lnRef idx="3">
            <a:schemeClr val="accent1"/>
          </a:lnRef>
          <a:fillRef idx="0">
            <a:schemeClr val="accent1"/>
          </a:fillRef>
          <a:effectRef idx="2">
            <a:schemeClr val="accent1"/>
          </a:effectRef>
          <a:fontRef idx="minor">
            <a:schemeClr val="tx1"/>
          </a:fontRef>
        </p:style>
      </p:cxnSp>
      <p:cxnSp>
        <p:nvCxnSpPr>
          <p:cNvPr id="66" name="Connettore 1 65"/>
          <p:cNvCxnSpPr/>
          <p:nvPr/>
        </p:nvCxnSpPr>
        <p:spPr>
          <a:xfrm flipH="1">
            <a:off x="3359150" y="3697288"/>
            <a:ext cx="1346200" cy="398462"/>
          </a:xfrm>
          <a:prstGeom prst="line">
            <a:avLst/>
          </a:prstGeom>
        </p:spPr>
        <p:style>
          <a:lnRef idx="3">
            <a:schemeClr val="accent1"/>
          </a:lnRef>
          <a:fillRef idx="0">
            <a:schemeClr val="accent1"/>
          </a:fillRef>
          <a:effectRef idx="2">
            <a:schemeClr val="accent1"/>
          </a:effectRef>
          <a:fontRef idx="minor">
            <a:schemeClr val="tx1"/>
          </a:fontRef>
        </p:style>
      </p:cxnSp>
      <p:cxnSp>
        <p:nvCxnSpPr>
          <p:cNvPr id="71" name="Connettore 1 70"/>
          <p:cNvCxnSpPr/>
          <p:nvPr/>
        </p:nvCxnSpPr>
        <p:spPr>
          <a:xfrm>
            <a:off x="3584575" y="2987675"/>
            <a:ext cx="1250950" cy="227013"/>
          </a:xfrm>
          <a:prstGeom prst="line">
            <a:avLst/>
          </a:prstGeom>
        </p:spPr>
        <p:style>
          <a:lnRef idx="3">
            <a:schemeClr val="accent1"/>
          </a:lnRef>
          <a:fillRef idx="0">
            <a:schemeClr val="accent1"/>
          </a:fillRef>
          <a:effectRef idx="2">
            <a:schemeClr val="accent1"/>
          </a:effectRef>
          <a:fontRef idx="minor">
            <a:schemeClr val="tx1"/>
          </a:fontRef>
        </p:style>
      </p:cxnSp>
      <p:sp>
        <p:nvSpPr>
          <p:cNvPr id="3" name="Ovale 2"/>
          <p:cNvSpPr/>
          <p:nvPr/>
        </p:nvSpPr>
        <p:spPr>
          <a:xfrm>
            <a:off x="1603375" y="1001713"/>
            <a:ext cx="1928813" cy="1060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59" name="CasellaDiTesto 3"/>
          <p:cNvSpPr txBox="1">
            <a:spLocks noChangeArrowheads="1"/>
          </p:cNvSpPr>
          <p:nvPr/>
        </p:nvSpPr>
        <p:spPr bwMode="auto">
          <a:xfrm>
            <a:off x="1909763" y="1033463"/>
            <a:ext cx="1390650" cy="1016000"/>
          </a:xfrm>
          <a:prstGeom prst="rect">
            <a:avLst/>
          </a:prstGeom>
          <a:noFill/>
          <a:ln w="9525">
            <a:noFill/>
            <a:miter lim="800000"/>
            <a:headEnd/>
            <a:tailEnd/>
          </a:ln>
        </p:spPr>
        <p:txBody>
          <a:bodyPr>
            <a:spAutoFit/>
          </a:bodyPr>
          <a:lstStyle/>
          <a:p>
            <a:r>
              <a:rPr lang="it-IT" b="1">
                <a:latin typeface="Century Gothic" pitchFamily="34" charset="0"/>
              </a:rPr>
              <a:t>ED. FISICA:</a:t>
            </a:r>
          </a:p>
          <a:p>
            <a:r>
              <a:rPr lang="it-IT" sz="1400">
                <a:latin typeface="Century Gothic" pitchFamily="34" charset="0"/>
              </a:rPr>
              <a:t>Rapporti tra giovani e internet</a:t>
            </a:r>
          </a:p>
        </p:txBody>
      </p:sp>
      <p:cxnSp>
        <p:nvCxnSpPr>
          <p:cNvPr id="6" name="Connettore 1 5"/>
          <p:cNvCxnSpPr/>
          <p:nvPr/>
        </p:nvCxnSpPr>
        <p:spPr>
          <a:xfrm flipH="1" flipV="1">
            <a:off x="3503613" y="1887538"/>
            <a:ext cx="1700212" cy="1044575"/>
          </a:xfrm>
          <a:prstGeom prst="line">
            <a:avLst/>
          </a:prstGeom>
        </p:spPr>
        <p:style>
          <a:lnRef idx="3">
            <a:schemeClr val="accent1"/>
          </a:lnRef>
          <a:fillRef idx="0">
            <a:schemeClr val="accent1"/>
          </a:fillRef>
          <a:effectRef idx="2">
            <a:schemeClr val="accent1"/>
          </a:effectRef>
          <a:fontRef idx="minor">
            <a:schemeClr val="tx1"/>
          </a:fontRef>
        </p:style>
      </p:cxnSp>
      <p:sp>
        <p:nvSpPr>
          <p:cNvPr id="9" name="Ovale 8"/>
          <p:cNvSpPr/>
          <p:nvPr/>
        </p:nvSpPr>
        <p:spPr>
          <a:xfrm>
            <a:off x="5588000" y="95250"/>
            <a:ext cx="1790700" cy="13160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22562" name="CasellaDiTesto 9"/>
          <p:cNvSpPr txBox="1">
            <a:spLocks noChangeArrowheads="1"/>
          </p:cNvSpPr>
          <p:nvPr/>
        </p:nvSpPr>
        <p:spPr bwMode="auto">
          <a:xfrm>
            <a:off x="5981700" y="288925"/>
            <a:ext cx="1165225" cy="942975"/>
          </a:xfrm>
          <a:prstGeom prst="rect">
            <a:avLst/>
          </a:prstGeom>
          <a:noFill/>
          <a:ln w="9525">
            <a:noFill/>
            <a:miter lim="800000"/>
            <a:headEnd/>
            <a:tailEnd/>
          </a:ln>
        </p:spPr>
        <p:txBody>
          <a:bodyPr>
            <a:spAutoFit/>
          </a:bodyPr>
          <a:lstStyle/>
          <a:p>
            <a:endParaRPr lang="it-IT">
              <a:latin typeface="Century Gothic" pitchFamily="34" charset="0"/>
            </a:endParaRPr>
          </a:p>
        </p:txBody>
      </p:sp>
      <p:sp>
        <p:nvSpPr>
          <p:cNvPr id="22563" name="CasellaDiTesto 10"/>
          <p:cNvSpPr txBox="1">
            <a:spLocks noChangeArrowheads="1"/>
          </p:cNvSpPr>
          <p:nvPr/>
        </p:nvSpPr>
        <p:spPr bwMode="auto">
          <a:xfrm>
            <a:off x="5872163" y="225425"/>
            <a:ext cx="1392237" cy="1046163"/>
          </a:xfrm>
          <a:prstGeom prst="rect">
            <a:avLst/>
          </a:prstGeom>
          <a:noFill/>
          <a:ln w="9525">
            <a:noFill/>
            <a:miter lim="800000"/>
            <a:headEnd/>
            <a:tailEnd/>
          </a:ln>
        </p:spPr>
        <p:txBody>
          <a:bodyPr>
            <a:spAutoFit/>
          </a:bodyPr>
          <a:lstStyle/>
          <a:p>
            <a:r>
              <a:rPr lang="it-IT" sz="1600" b="1">
                <a:latin typeface="Century Gothic" pitchFamily="34" charset="0"/>
              </a:rPr>
              <a:t>TECNICA:</a:t>
            </a:r>
          </a:p>
          <a:p>
            <a:r>
              <a:rPr lang="it-IT" sz="1600">
                <a:latin typeface="Century Gothic" pitchFamily="34" charset="0"/>
              </a:rPr>
              <a:t>Il World Wide Web </a:t>
            </a:r>
          </a:p>
          <a:p>
            <a:endParaRPr lang="it-IT" sz="1400" b="1">
              <a:latin typeface="Century Gothic" pitchFamily="34" charset="0"/>
            </a:endParaRPr>
          </a:p>
        </p:txBody>
      </p:sp>
      <p:cxnSp>
        <p:nvCxnSpPr>
          <p:cNvPr id="13" name="Connettore 1 12"/>
          <p:cNvCxnSpPr/>
          <p:nvPr/>
        </p:nvCxnSpPr>
        <p:spPr>
          <a:xfrm flipV="1">
            <a:off x="6130925" y="1536700"/>
            <a:ext cx="307975" cy="1271588"/>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2251883" y="-112859"/>
            <a:ext cx="7168651" cy="1107996"/>
          </a:xfrm>
          <a:prstGeom prst="rect">
            <a:avLst/>
          </a:prstGeom>
        </p:spPr>
        <p:txBody>
          <a:bodyPr>
            <a:spAutoFit/>
          </a:bodyPr>
          <a:lstStyle/>
          <a:p>
            <a:pPr algn="ctr" fontAlgn="auto">
              <a:spcBef>
                <a:spcPts val="0"/>
              </a:spcBef>
              <a:spcAft>
                <a:spcPts val="0"/>
              </a:spcAft>
              <a:defRPr/>
            </a:pPr>
            <a:r>
              <a:rPr lang="it-IT"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cs typeface="+mn-cs"/>
              </a:rPr>
              <a:t>STORIA</a:t>
            </a:r>
            <a:endParaRPr lang="it-IT"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cs typeface="+mn-cs"/>
            </a:endParaRPr>
          </a:p>
        </p:txBody>
      </p:sp>
      <p:sp>
        <p:nvSpPr>
          <p:cNvPr id="23554" name="CasellaDiTesto 4"/>
          <p:cNvSpPr txBox="1">
            <a:spLocks noChangeArrowheads="1"/>
          </p:cNvSpPr>
          <p:nvPr/>
        </p:nvSpPr>
        <p:spPr bwMode="auto">
          <a:xfrm>
            <a:off x="425450" y="836613"/>
            <a:ext cx="11564938" cy="954087"/>
          </a:xfrm>
          <a:prstGeom prst="rect">
            <a:avLst/>
          </a:prstGeom>
          <a:noFill/>
          <a:ln w="9525">
            <a:noFill/>
            <a:miter lim="800000"/>
            <a:headEnd/>
            <a:tailEnd/>
          </a:ln>
        </p:spPr>
        <p:txBody>
          <a:bodyPr>
            <a:spAutoFit/>
          </a:bodyPr>
          <a:lstStyle/>
          <a:p>
            <a:r>
              <a:rPr lang="it-IT" sz="2800" b="1">
                <a:latin typeface="Century Gothic" pitchFamily="34" charset="0"/>
              </a:rPr>
              <a:t>L’ EVOLUZIONE DEI MEZZI DI COMUNICAZIONE.</a:t>
            </a:r>
          </a:p>
          <a:p>
            <a:endParaRPr lang="it-IT" sz="2800" b="1">
              <a:latin typeface="Century Gothic" pitchFamily="34" charset="0"/>
            </a:endParaRPr>
          </a:p>
        </p:txBody>
      </p:sp>
      <p:pic>
        <p:nvPicPr>
          <p:cNvPr id="2" name="Immagine 1"/>
          <p:cNvPicPr>
            <a:picLocks noChangeAspect="1"/>
          </p:cNvPicPr>
          <p:nvPr/>
        </p:nvPicPr>
        <p:blipFill>
          <a:blip r:embed="rId3"/>
          <a:srcRect/>
          <a:stretch>
            <a:fillRect/>
          </a:stretch>
        </p:blipFill>
        <p:spPr bwMode="auto">
          <a:xfrm>
            <a:off x="204788" y="1444625"/>
            <a:ext cx="4533900" cy="3065463"/>
          </a:xfrm>
          <a:prstGeom prst="rect">
            <a:avLst/>
          </a:prstGeom>
          <a:noFill/>
          <a:ln w="9525">
            <a:noFill/>
            <a:miter lim="800000"/>
            <a:headEnd/>
            <a:tailEnd/>
          </a:ln>
        </p:spPr>
      </p:pic>
      <p:sp>
        <p:nvSpPr>
          <p:cNvPr id="23556" name="CasellaDiTesto 5"/>
          <p:cNvSpPr txBox="1">
            <a:spLocks noChangeArrowheads="1"/>
          </p:cNvSpPr>
          <p:nvPr/>
        </p:nvSpPr>
        <p:spPr bwMode="auto">
          <a:xfrm>
            <a:off x="5835650" y="1525588"/>
            <a:ext cx="4611688" cy="646112"/>
          </a:xfrm>
          <a:prstGeom prst="rect">
            <a:avLst/>
          </a:prstGeom>
          <a:noFill/>
          <a:ln w="9525">
            <a:noFill/>
            <a:miter lim="800000"/>
            <a:headEnd/>
            <a:tailEnd/>
          </a:ln>
        </p:spPr>
        <p:txBody>
          <a:bodyPr>
            <a:spAutoFit/>
          </a:bodyPr>
          <a:lstStyle/>
          <a:p>
            <a:r>
              <a:rPr lang="it-IT">
                <a:latin typeface="Century Gothic" pitchFamily="34" charset="0"/>
              </a:rPr>
              <a:t>Prime pubblicita’ che riguardavano le prime radio </a:t>
            </a:r>
          </a:p>
        </p:txBody>
      </p:sp>
      <p:cxnSp>
        <p:nvCxnSpPr>
          <p:cNvPr id="8" name="Connettore 2 7"/>
          <p:cNvCxnSpPr>
            <a:stCxn id="23556" idx="2"/>
          </p:cNvCxnSpPr>
          <p:nvPr/>
        </p:nvCxnSpPr>
        <p:spPr>
          <a:xfrm flipH="1">
            <a:off x="4945063" y="2171700"/>
            <a:ext cx="3197225" cy="6381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10" name="Immagine 9"/>
          <p:cNvPicPr>
            <a:picLocks noChangeAspect="1"/>
          </p:cNvPicPr>
          <p:nvPr/>
        </p:nvPicPr>
        <p:blipFill>
          <a:blip r:embed="rId4"/>
          <a:srcRect/>
          <a:stretch>
            <a:fillRect/>
          </a:stretch>
        </p:blipFill>
        <p:spPr bwMode="auto">
          <a:xfrm>
            <a:off x="7037388" y="3167063"/>
            <a:ext cx="4765675" cy="3429000"/>
          </a:xfrm>
          <a:prstGeom prst="rect">
            <a:avLst/>
          </a:prstGeom>
          <a:noFill/>
          <a:ln w="9525">
            <a:noFill/>
            <a:miter lim="800000"/>
            <a:headEnd/>
            <a:tailEnd/>
          </a:ln>
        </p:spPr>
      </p:pic>
      <p:sp>
        <p:nvSpPr>
          <p:cNvPr id="23559" name="CasellaDiTesto 10"/>
          <p:cNvSpPr txBox="1">
            <a:spLocks noChangeArrowheads="1"/>
          </p:cNvSpPr>
          <p:nvPr/>
        </p:nvSpPr>
        <p:spPr bwMode="auto">
          <a:xfrm>
            <a:off x="1017588" y="4957763"/>
            <a:ext cx="4237037" cy="647700"/>
          </a:xfrm>
          <a:prstGeom prst="rect">
            <a:avLst/>
          </a:prstGeom>
          <a:noFill/>
          <a:ln w="9525">
            <a:noFill/>
            <a:miter lim="800000"/>
            <a:headEnd/>
            <a:tailEnd/>
          </a:ln>
        </p:spPr>
        <p:txBody>
          <a:bodyPr>
            <a:spAutoFit/>
          </a:bodyPr>
          <a:lstStyle/>
          <a:p>
            <a:r>
              <a:rPr lang="it-IT">
                <a:latin typeface="Century Gothic" pitchFamily="34" charset="0"/>
              </a:rPr>
              <a:t>Oggi la radio è presente sullo smartphone ed è a portata di tutti </a:t>
            </a:r>
          </a:p>
        </p:txBody>
      </p:sp>
      <p:cxnSp>
        <p:nvCxnSpPr>
          <p:cNvPr id="13" name="Connettore 2 12"/>
          <p:cNvCxnSpPr>
            <a:stCxn id="23559" idx="3"/>
          </p:cNvCxnSpPr>
          <p:nvPr/>
        </p:nvCxnSpPr>
        <p:spPr>
          <a:xfrm flipV="1">
            <a:off x="5254625" y="4102100"/>
            <a:ext cx="1674813" cy="1179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0" y="0"/>
            <a:ext cx="12072938" cy="6807200"/>
          </a:xfrm>
          <a:prstGeom prst="rect">
            <a:avLst/>
          </a:prstGeom>
          <a:noFill/>
          <a:ln w="9525">
            <a:noFill/>
            <a:miter lim="800000"/>
            <a:headEnd/>
            <a:tailEnd/>
          </a:ln>
        </p:spPr>
      </p:pic>
      <p:sp>
        <p:nvSpPr>
          <p:cNvPr id="3" name="Rettangolo 2"/>
          <p:cNvSpPr/>
          <p:nvPr/>
        </p:nvSpPr>
        <p:spPr>
          <a:xfrm>
            <a:off x="511175" y="0"/>
            <a:ext cx="8818563" cy="614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solidFill>
                <a:schemeClr val="bg2"/>
              </a:solidFill>
            </a:endParaRPr>
          </a:p>
        </p:txBody>
      </p:sp>
      <p:sp>
        <p:nvSpPr>
          <p:cNvPr id="25603" name="CasellaDiTesto 3"/>
          <p:cNvSpPr txBox="1">
            <a:spLocks noChangeArrowheads="1"/>
          </p:cNvSpPr>
          <p:nvPr/>
        </p:nvSpPr>
        <p:spPr bwMode="auto">
          <a:xfrm>
            <a:off x="727075" y="46038"/>
            <a:ext cx="8035925" cy="522287"/>
          </a:xfrm>
          <a:prstGeom prst="rect">
            <a:avLst/>
          </a:prstGeom>
          <a:noFill/>
          <a:ln w="9525">
            <a:noFill/>
            <a:miter lim="800000"/>
            <a:headEnd/>
            <a:tailEnd/>
          </a:ln>
        </p:spPr>
        <p:txBody>
          <a:bodyPr>
            <a:spAutoFit/>
          </a:bodyPr>
          <a:lstStyle/>
          <a:p>
            <a:r>
              <a:rPr lang="it-IT" sz="2800" b="1">
                <a:latin typeface="Century Gothic" pitchFamily="34" charset="0"/>
              </a:rPr>
              <a:t>L’EVOLUZIONE DEI MEZZI DI COMUNICAZIONI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2856959" y="-41383"/>
            <a:ext cx="6980349" cy="1107996"/>
          </a:xfrm>
          <a:prstGeom prst="rect">
            <a:avLst/>
          </a:prstGeom>
          <a:noFill/>
        </p:spPr>
        <p:txBody>
          <a:bodyPr>
            <a:spAutoFit/>
          </a:bodyPr>
          <a:lstStyle/>
          <a:p>
            <a:pPr fontAlgn="auto">
              <a:spcBef>
                <a:spcPts val="0"/>
              </a:spcBef>
              <a:spcAft>
                <a:spcPts val="0"/>
              </a:spcAft>
              <a:defRPr/>
            </a:pPr>
            <a:r>
              <a:rPr lang="it-IT"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cs typeface="+mn-cs"/>
              </a:rPr>
              <a:t>CITTADINANZA</a:t>
            </a:r>
            <a:endParaRPr lang="it-IT" sz="6600" b="1" dirty="0">
              <a:effectLst>
                <a:outerShdw blurRad="38100" dist="38100" dir="2700000" algn="tl">
                  <a:srgbClr val="000000">
                    <a:alpha val="43137"/>
                  </a:srgbClr>
                </a:outerShdw>
              </a:effectLst>
              <a:latin typeface="+mn-lt"/>
              <a:cs typeface="+mn-cs"/>
            </a:endParaRPr>
          </a:p>
        </p:txBody>
      </p:sp>
      <p:sp>
        <p:nvSpPr>
          <p:cNvPr id="7" name="CasellaDiTesto 6"/>
          <p:cNvSpPr txBox="1">
            <a:spLocks noChangeArrowheads="1"/>
          </p:cNvSpPr>
          <p:nvPr/>
        </p:nvSpPr>
        <p:spPr bwMode="auto">
          <a:xfrm>
            <a:off x="668338" y="1216025"/>
            <a:ext cx="9169400" cy="523875"/>
          </a:xfrm>
          <a:prstGeom prst="rect">
            <a:avLst/>
          </a:prstGeom>
          <a:noFill/>
          <a:ln w="9525">
            <a:noFill/>
            <a:miter lim="800000"/>
            <a:headEnd/>
            <a:tailEnd/>
          </a:ln>
        </p:spPr>
        <p:txBody>
          <a:bodyPr>
            <a:spAutoFit/>
          </a:bodyPr>
          <a:lstStyle/>
          <a:p>
            <a:r>
              <a:rPr lang="it-IT" sz="2800" b="1">
                <a:latin typeface="Century Gothic" pitchFamily="34" charset="0"/>
              </a:rPr>
              <a:t>IL CYBERBULLISMO E I BULLI SUL WEB</a:t>
            </a:r>
          </a:p>
        </p:txBody>
      </p:sp>
      <p:sp>
        <p:nvSpPr>
          <p:cNvPr id="2" name="Rettangolo 1"/>
          <p:cNvSpPr/>
          <p:nvPr/>
        </p:nvSpPr>
        <p:spPr>
          <a:xfrm>
            <a:off x="501650" y="1739900"/>
            <a:ext cx="11690350" cy="4092575"/>
          </a:xfrm>
          <a:prstGeom prst="rect">
            <a:avLst/>
          </a:prstGeom>
        </p:spPr>
        <p:txBody>
          <a:bodyPr>
            <a:spAutoFit/>
          </a:bodyPr>
          <a:lstStyle/>
          <a:p>
            <a:pPr fontAlgn="auto">
              <a:spcBef>
                <a:spcPts val="0"/>
              </a:spcBef>
              <a:spcAft>
                <a:spcPts val="0"/>
              </a:spcAft>
              <a:defRPr/>
            </a:pPr>
            <a:r>
              <a:rPr lang="it-IT" sz="2000" dirty="0">
                <a:latin typeface="+mn-lt"/>
                <a:cs typeface="+mn-cs"/>
              </a:rPr>
              <a:t>Ci sono vari tipi di bullismo sul web:</a:t>
            </a:r>
          </a:p>
          <a:p>
            <a:pPr marL="285750" indent="-285750" fontAlgn="auto">
              <a:spcBef>
                <a:spcPts val="0"/>
              </a:spcBef>
              <a:spcAft>
                <a:spcPts val="0"/>
              </a:spcAft>
              <a:buFont typeface="Arial" panose="020B0604020202020204" pitchFamily="34" charset="0"/>
              <a:buChar char="•"/>
              <a:defRPr/>
            </a:pPr>
            <a:r>
              <a:rPr lang="it-IT" sz="2000" i="1" dirty="0" err="1">
                <a:latin typeface="+mn-lt"/>
                <a:cs typeface="+mn-cs"/>
              </a:rPr>
              <a:t>Flaming</a:t>
            </a:r>
            <a:r>
              <a:rPr lang="it-IT" sz="2000" dirty="0">
                <a:latin typeface="+mn-lt"/>
                <a:cs typeface="+mn-cs"/>
              </a:rPr>
              <a:t>: messaggi online violenti e volgari mirati a suscitare battaglie verbali in un forum.</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Molestie:</a:t>
            </a:r>
            <a:r>
              <a:rPr lang="it-IT" sz="2000" dirty="0">
                <a:latin typeface="+mn-lt"/>
                <a:cs typeface="+mn-cs"/>
              </a:rPr>
              <a:t> (</a:t>
            </a:r>
            <a:r>
              <a:rPr lang="it-IT" sz="2000" i="1" dirty="0" err="1">
                <a:latin typeface="+mn-lt"/>
                <a:cs typeface="+mn-cs"/>
              </a:rPr>
              <a:t>harassment</a:t>
            </a:r>
            <a:r>
              <a:rPr lang="it-IT" sz="2000" dirty="0">
                <a:latin typeface="+mn-lt"/>
                <a:cs typeface="+mn-cs"/>
              </a:rPr>
              <a:t>): spedizione ripetuta di messaggi insultanti mirati a ferire qualcuno.</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Denigrazione</a:t>
            </a:r>
            <a:r>
              <a:rPr lang="it-IT" sz="2000" dirty="0">
                <a:latin typeface="+mn-lt"/>
                <a:cs typeface="+mn-cs"/>
              </a:rPr>
              <a:t>: sparlare di qualcuno per danneggiare gratuitamente e con cattiveria la sua reputazione, via e-mail, messaggistica istantanea, gruppi su social network ecc.</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Sostituzione di persona</a:t>
            </a:r>
            <a:r>
              <a:rPr lang="it-IT" sz="2000" dirty="0">
                <a:latin typeface="+mn-lt"/>
                <a:cs typeface="+mn-cs"/>
              </a:rPr>
              <a:t> ("</a:t>
            </a:r>
            <a:r>
              <a:rPr lang="it-IT" sz="2000" dirty="0" err="1">
                <a:latin typeface="+mn-lt"/>
                <a:cs typeface="+mn-cs"/>
              </a:rPr>
              <a:t>impersonation</a:t>
            </a:r>
            <a:r>
              <a:rPr lang="it-IT" sz="2000" dirty="0">
                <a:latin typeface="+mn-lt"/>
                <a:cs typeface="+mn-cs"/>
              </a:rPr>
              <a:t>"): farsi passare per un'altra persona per spedire messaggi o pubblicare testi reprensibili.</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Inganno</a:t>
            </a:r>
            <a:r>
              <a:rPr lang="it-IT" sz="2000" dirty="0">
                <a:latin typeface="+mn-lt"/>
                <a:cs typeface="+mn-cs"/>
              </a:rPr>
              <a:t> (</a:t>
            </a:r>
            <a:r>
              <a:rPr lang="it-IT" sz="2000" i="1" dirty="0" err="1">
                <a:latin typeface="+mn-lt"/>
                <a:cs typeface="+mn-cs"/>
              </a:rPr>
              <a:t>trickery</a:t>
            </a:r>
            <a:r>
              <a:rPr lang="it-IT" sz="2000" dirty="0">
                <a:latin typeface="+mn-lt"/>
                <a:cs typeface="+mn-cs"/>
              </a:rPr>
              <a:t>): ottenere la fiducia di qualcuno con l'inganno per poi pubblicare o condividere con altri le informazioni confidate via mezzi elettronici.</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Esclusione</a:t>
            </a:r>
            <a:r>
              <a:rPr lang="it-IT" sz="2000" dirty="0">
                <a:latin typeface="+mn-lt"/>
                <a:cs typeface="+mn-cs"/>
              </a:rPr>
              <a:t>: escludere deliberatamente una persona da un gruppo online per provocare in essa un sentimento di emarginazione.</a:t>
            </a:r>
          </a:p>
          <a:p>
            <a:pPr marL="285750" indent="-285750" fontAlgn="auto">
              <a:spcBef>
                <a:spcPts val="0"/>
              </a:spcBef>
              <a:spcAft>
                <a:spcPts val="0"/>
              </a:spcAft>
              <a:buFont typeface="Arial" panose="020B0604020202020204" pitchFamily="34" charset="0"/>
              <a:buChar char="•"/>
              <a:defRPr/>
            </a:pPr>
            <a:r>
              <a:rPr lang="it-IT" sz="2000" i="1" dirty="0">
                <a:latin typeface="+mn-lt"/>
                <a:cs typeface="+mn-cs"/>
              </a:rPr>
              <a:t>Cyber-persecuzione</a:t>
            </a:r>
            <a:r>
              <a:rPr lang="it-IT" sz="2000" dirty="0">
                <a:latin typeface="+mn-lt"/>
                <a:cs typeface="+mn-cs"/>
              </a:rPr>
              <a:t>: molestie e denigrazioni ripetute e minacciose mirate a incutere paura.</a:t>
            </a:r>
          </a:p>
        </p:txBody>
      </p:sp>
      <p:pic>
        <p:nvPicPr>
          <p:cNvPr id="5" name="Immagine 4"/>
          <p:cNvPicPr>
            <a:picLocks noChangeAspect="1"/>
          </p:cNvPicPr>
          <p:nvPr/>
        </p:nvPicPr>
        <p:blipFill>
          <a:blip r:embed="rId2"/>
          <a:srcRect/>
          <a:stretch>
            <a:fillRect/>
          </a:stretch>
        </p:blipFill>
        <p:spPr bwMode="auto">
          <a:xfrm>
            <a:off x="9093200" y="0"/>
            <a:ext cx="3098800" cy="1674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srcRect/>
          <a:stretch>
            <a:fillRect/>
          </a:stretch>
        </p:blipFill>
        <p:spPr bwMode="auto">
          <a:xfrm>
            <a:off x="1146175" y="285750"/>
            <a:ext cx="5627688" cy="2974975"/>
          </a:xfrm>
          <a:prstGeom prst="rect">
            <a:avLst/>
          </a:prstGeom>
          <a:noFill/>
          <a:ln w="9525">
            <a:noFill/>
            <a:miter lim="800000"/>
            <a:headEnd/>
            <a:tailEnd/>
          </a:ln>
        </p:spPr>
      </p:pic>
      <p:sp>
        <p:nvSpPr>
          <p:cNvPr id="27650" name="Rettangolo 6"/>
          <p:cNvSpPr>
            <a:spLocks noChangeArrowheads="1"/>
          </p:cNvSpPr>
          <p:nvPr/>
        </p:nvSpPr>
        <p:spPr bwMode="auto">
          <a:xfrm>
            <a:off x="7151688" y="490538"/>
            <a:ext cx="4945062" cy="922337"/>
          </a:xfrm>
          <a:prstGeom prst="rect">
            <a:avLst/>
          </a:prstGeom>
          <a:noFill/>
          <a:ln w="9525">
            <a:noFill/>
            <a:miter lim="800000"/>
            <a:headEnd/>
            <a:tailEnd/>
          </a:ln>
        </p:spPr>
        <p:txBody>
          <a:bodyPr>
            <a:spAutoFit/>
          </a:bodyPr>
          <a:lstStyle/>
          <a:p>
            <a:r>
              <a:rPr lang="it-IT">
                <a:latin typeface="Century Gothic" pitchFamily="34" charset="0"/>
              </a:rPr>
              <a:t>Statistica a categorie non esclusive inerente a dove avvengono i fenomeni di Cyberbullismo.</a:t>
            </a:r>
          </a:p>
        </p:txBody>
      </p:sp>
      <p:cxnSp>
        <p:nvCxnSpPr>
          <p:cNvPr id="9" name="Connettore 2 8"/>
          <p:cNvCxnSpPr>
            <a:stCxn id="27650" idx="2"/>
          </p:cNvCxnSpPr>
          <p:nvPr/>
        </p:nvCxnSpPr>
        <p:spPr>
          <a:xfrm flipH="1">
            <a:off x="6856413" y="1412875"/>
            <a:ext cx="2768600" cy="4667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3" name="Immagine 2"/>
          <p:cNvPicPr>
            <a:picLocks noChangeAspect="1"/>
          </p:cNvPicPr>
          <p:nvPr/>
        </p:nvPicPr>
        <p:blipFill>
          <a:blip r:embed="rId3"/>
          <a:srcRect/>
          <a:stretch>
            <a:fillRect/>
          </a:stretch>
        </p:blipFill>
        <p:spPr bwMode="auto">
          <a:xfrm>
            <a:off x="6856413" y="3348038"/>
            <a:ext cx="4837112" cy="3240087"/>
          </a:xfrm>
          <a:prstGeom prst="rect">
            <a:avLst/>
          </a:prstGeom>
          <a:noFill/>
          <a:ln w="9525">
            <a:noFill/>
            <a:miter lim="800000"/>
            <a:headEnd/>
            <a:tailEnd/>
          </a:ln>
        </p:spPr>
      </p:pic>
      <p:sp>
        <p:nvSpPr>
          <p:cNvPr id="27653" name="CasellaDiTesto 7"/>
          <p:cNvSpPr txBox="1">
            <a:spLocks noChangeArrowheads="1"/>
          </p:cNvSpPr>
          <p:nvPr/>
        </p:nvSpPr>
        <p:spPr bwMode="auto">
          <a:xfrm>
            <a:off x="1468438" y="3722688"/>
            <a:ext cx="4983162" cy="922337"/>
          </a:xfrm>
          <a:prstGeom prst="rect">
            <a:avLst/>
          </a:prstGeom>
          <a:noFill/>
          <a:ln w="9525">
            <a:noFill/>
            <a:miter lim="800000"/>
            <a:headEnd/>
            <a:tailEnd/>
          </a:ln>
        </p:spPr>
        <p:txBody>
          <a:bodyPr>
            <a:spAutoFit/>
          </a:bodyPr>
          <a:lstStyle/>
          <a:p>
            <a:r>
              <a:rPr lang="it-IT">
                <a:latin typeface="Century Gothic" pitchFamily="34" charset="0"/>
              </a:rPr>
              <a:t>Purtroppo negli ultimi anni il cyberbullismo è molto diffuso tra i ragazzi tra i 12 e i 16 anni.</a:t>
            </a:r>
          </a:p>
        </p:txBody>
      </p:sp>
      <p:cxnSp>
        <p:nvCxnSpPr>
          <p:cNvPr id="11" name="Connettore 2 10"/>
          <p:cNvCxnSpPr>
            <a:stCxn id="27653" idx="2"/>
          </p:cNvCxnSpPr>
          <p:nvPr/>
        </p:nvCxnSpPr>
        <p:spPr>
          <a:xfrm>
            <a:off x="3960813" y="4645025"/>
            <a:ext cx="2787650" cy="5746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816100" y="110053"/>
            <a:ext cx="5142755" cy="1107996"/>
          </a:xfrm>
          <a:prstGeom prst="rect">
            <a:avLst/>
          </a:prstGeom>
        </p:spPr>
        <p:txBody>
          <a:bodyPr wrap="none">
            <a:spAutoFit/>
          </a:bodyPr>
          <a:lstStyle/>
          <a:p>
            <a:pPr algn="ctr" fontAlgn="auto">
              <a:spcBef>
                <a:spcPts val="0"/>
              </a:spcBef>
              <a:spcAft>
                <a:spcPts val="0"/>
              </a:spcAft>
              <a:defRPr/>
            </a:pPr>
            <a:r>
              <a:rPr lang="it-IT" sz="6600" b="1" dirty="0">
                <a:ln w="12700">
                  <a:solidFill>
                    <a:srgbClr val="052F61"/>
                  </a:solidFill>
                  <a:prstDash val="solid"/>
                </a:ln>
                <a:pattFill prst="pct50">
                  <a:fgClr>
                    <a:srgbClr val="052F61"/>
                  </a:fgClr>
                  <a:bgClr>
                    <a:srgbClr val="052F61">
                      <a:lumMod val="20000"/>
                      <a:lumOff val="80000"/>
                    </a:srgbClr>
                  </a:bgClr>
                </a:pattFill>
                <a:effectLst>
                  <a:outerShdw dist="38100" dir="2640000" algn="bl" rotWithShape="0">
                    <a:srgbClr val="052F61"/>
                  </a:outerShdw>
                </a:effectLst>
                <a:latin typeface="+mn-lt"/>
                <a:cs typeface="+mn-cs"/>
              </a:rPr>
              <a:t>GEOGRAFIA</a:t>
            </a:r>
          </a:p>
        </p:txBody>
      </p:sp>
      <p:sp>
        <p:nvSpPr>
          <p:cNvPr id="28674" name="CasellaDiTesto 2"/>
          <p:cNvSpPr txBox="1">
            <a:spLocks noChangeArrowheads="1"/>
          </p:cNvSpPr>
          <p:nvPr/>
        </p:nvSpPr>
        <p:spPr bwMode="auto">
          <a:xfrm>
            <a:off x="354013" y="1179513"/>
            <a:ext cx="5181600" cy="584200"/>
          </a:xfrm>
          <a:prstGeom prst="rect">
            <a:avLst/>
          </a:prstGeom>
          <a:noFill/>
          <a:ln w="9525">
            <a:noFill/>
            <a:miter lim="800000"/>
            <a:headEnd/>
            <a:tailEnd/>
          </a:ln>
        </p:spPr>
        <p:txBody>
          <a:bodyPr>
            <a:spAutoFit/>
          </a:bodyPr>
          <a:lstStyle/>
          <a:p>
            <a:r>
              <a:rPr lang="it-IT" sz="3200" b="1">
                <a:latin typeface="Century Gothic" pitchFamily="34" charset="0"/>
              </a:rPr>
              <a:t>IL GIAPPONE</a:t>
            </a:r>
          </a:p>
        </p:txBody>
      </p:sp>
      <p:pic>
        <p:nvPicPr>
          <p:cNvPr id="6" name="Immagine 5"/>
          <p:cNvPicPr>
            <a:picLocks noChangeAspect="1"/>
          </p:cNvPicPr>
          <p:nvPr/>
        </p:nvPicPr>
        <p:blipFill>
          <a:blip r:embed="rId2"/>
          <a:srcRect/>
          <a:stretch>
            <a:fillRect/>
          </a:stretch>
        </p:blipFill>
        <p:spPr bwMode="auto">
          <a:xfrm>
            <a:off x="9224963" y="0"/>
            <a:ext cx="2967037" cy="1763713"/>
          </a:xfrm>
          <a:prstGeom prst="rect">
            <a:avLst/>
          </a:prstGeom>
          <a:noFill/>
          <a:ln w="9525">
            <a:noFill/>
            <a:miter lim="800000"/>
            <a:headEnd/>
            <a:tailEnd/>
          </a:ln>
        </p:spPr>
      </p:pic>
      <p:sp>
        <p:nvSpPr>
          <p:cNvPr id="28676" name="Rettangolo 6"/>
          <p:cNvSpPr>
            <a:spLocks noChangeArrowheads="1"/>
          </p:cNvSpPr>
          <p:nvPr/>
        </p:nvSpPr>
        <p:spPr bwMode="auto">
          <a:xfrm>
            <a:off x="354013" y="1779588"/>
            <a:ext cx="11474450" cy="4278312"/>
          </a:xfrm>
          <a:prstGeom prst="rect">
            <a:avLst/>
          </a:prstGeom>
          <a:noFill/>
          <a:ln w="9525">
            <a:noFill/>
            <a:miter lim="800000"/>
            <a:headEnd/>
            <a:tailEnd/>
          </a:ln>
        </p:spPr>
        <p:txBody>
          <a:bodyPr>
            <a:spAutoFit/>
          </a:bodyPr>
          <a:lstStyle/>
          <a:p>
            <a:r>
              <a:rPr lang="it-IT" sz="1600">
                <a:latin typeface="Century Gothic" pitchFamily="34" charset="0"/>
              </a:rPr>
              <a:t>Il Giappone è una nazione leader nel campo della ricerca scientifica, in particolare nella tecnologia, nella produzione di macchinari e nella ricerca biomedica. Nella ricerca e sviluppo vengono impiegati circa 700 000 ricercatori con un fondo destinato di 130 miliardi di dollari, il terzo al mondo dopo Stati Uniti e Cina. Il Giappone è uno dei leader mondiali nella ricerca scientifica fondamentale, avendo prodotto sedici premi Nobel per la chimica, la fisica e la medicina,tre medaglie Fields, e un Gauss Prize. I contributi più importanti del Giappone nel progresso tecnologico sono nei campi dell'elettronica, automobili, macchinari, ingegneria sismica, robotica industriale, ottica, chimica, semiconduttori e metalli. Il Giappone inoltre è leader mondiale nella produzione e nell'uso della robotica, possedendo più della metà (402 200 su 742 500) dei robot industriali del mondo.</a:t>
            </a:r>
          </a:p>
          <a:p>
            <a:r>
              <a:rPr lang="it-IT" sz="1600">
                <a:latin typeface="Century Gothic" pitchFamily="34" charset="0"/>
              </a:rPr>
              <a:t>L'Agenzia Spaziale Giapponese (JAXA), è attiva nella ricerca aerospaziale occupandosi dello sviluppo di razzi e satelliti e partecipando alle missioni della Stazione Spaziale Internazionale: il Japanese Experiment Module (Kibo) ha partecipato alle missioni di assemblaggio dello Space Shuttle nel 2008. Il 14 settembre 2007, fu lanciata partendo dal Tanegashima Space Center la sonda lunare SELENE (Selenological and Engineering Explore) su un razzo vettore H-IIA (modello H2A2022). SELENE è anche conosciuto col nome di Kaguya, ispirandosi al racconto della “principessa lunare” in Taketori monogatari.[148] Lo scopo di Kaguya era quello di raccogliere dati sull'origine della Luna e sulla sua evoluzione. Entrò nell'orbita lunare il 4 ottobre 2007, volando ad un'altitudine di circa 100 km. Una volta terminata la missione fu fatta deliberatamente schiantare dalla JAXA sulla Luna l'11 giugno 2009</a:t>
            </a:r>
          </a:p>
        </p:txBody>
      </p:sp>
      <p:sp>
        <p:nvSpPr>
          <p:cNvPr id="28677" name="Rettangolo 7"/>
          <p:cNvSpPr>
            <a:spLocks noChangeArrowheads="1"/>
          </p:cNvSpPr>
          <p:nvPr/>
        </p:nvSpPr>
        <p:spPr bwMode="auto">
          <a:xfrm>
            <a:off x="354013" y="5864225"/>
            <a:ext cx="11668125" cy="830263"/>
          </a:xfrm>
          <a:prstGeom prst="rect">
            <a:avLst/>
          </a:prstGeom>
          <a:noFill/>
          <a:ln w="9525">
            <a:noFill/>
            <a:miter lim="800000"/>
            <a:headEnd/>
            <a:tailEnd/>
          </a:ln>
        </p:spPr>
        <p:txBody>
          <a:bodyPr>
            <a:spAutoFit/>
          </a:bodyPr>
          <a:lstStyle/>
          <a:p>
            <a:r>
              <a:rPr lang="it-IT" sz="1600">
                <a:latin typeface="Century Gothic" pitchFamily="34" charset="0"/>
              </a:rPr>
              <a:t>Le missioni previste dalla JAXA nel campo dell'esplorazione spaziale sono il lancio della sonda spaziale Akatsuki su Venere, lo sviluppo della missione Bepi Colombo che vedrà la luce nel 2013 e la costruzione di una base lunare entro il 2030.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ilo">
  <a:themeElements>
    <a:clrScheme name="Blu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ilo">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ilo">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1196</TotalTime>
  <Words>2950</Words>
  <Application>Microsoft Office PowerPoint</Application>
  <PresentationFormat>Personalizzato</PresentationFormat>
  <Paragraphs>130</Paragraphs>
  <Slides>27</Slides>
  <Notes>2</Notes>
  <HiddenSlides>0</HiddenSlides>
  <MMClips>1</MMClips>
  <ScaleCrop>false</ScaleCrop>
  <HeadingPairs>
    <vt:vector size="6" baseType="variant">
      <vt:variant>
        <vt:lpstr>Caratteri utilizzati</vt:lpstr>
      </vt:variant>
      <vt:variant>
        <vt:i4>5</vt:i4>
      </vt:variant>
      <vt:variant>
        <vt:lpstr>Modello struttura</vt:lpstr>
      </vt:variant>
      <vt:variant>
        <vt:i4>17</vt:i4>
      </vt:variant>
      <vt:variant>
        <vt:lpstr>Titoli diapositive</vt:lpstr>
      </vt:variant>
      <vt:variant>
        <vt:i4>27</vt:i4>
      </vt:variant>
    </vt:vector>
  </HeadingPairs>
  <TitlesOfParts>
    <vt:vector size="49" baseType="lpstr">
      <vt:lpstr>Century Gothic</vt:lpstr>
      <vt:lpstr>Arial</vt:lpstr>
      <vt:lpstr>Wingdings 3</vt:lpstr>
      <vt:lpstr>Calibri</vt:lpstr>
      <vt:lpstr>Verdana</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INTERNET: IL MONDO IN UN CLICK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IL MONDO IN UN CLICK</dc:title>
  <dc:creator>paolo mars</dc:creator>
  <cp:lastModifiedBy>Utente</cp:lastModifiedBy>
  <cp:revision>116</cp:revision>
  <dcterms:created xsi:type="dcterms:W3CDTF">2015-03-11T13:01:08Z</dcterms:created>
  <dcterms:modified xsi:type="dcterms:W3CDTF">2015-06-24T19:34:13Z</dcterms:modified>
</cp:coreProperties>
</file>